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01" r:id="rId3"/>
    <p:sldId id="277" r:id="rId4"/>
    <p:sldId id="283" r:id="rId5"/>
    <p:sldId id="410" r:id="rId6"/>
    <p:sldId id="258" r:id="rId7"/>
    <p:sldId id="288" r:id="rId8"/>
    <p:sldId id="292" r:id="rId9"/>
    <p:sldId id="307" r:id="rId10"/>
    <p:sldId id="302" r:id="rId11"/>
    <p:sldId id="306" r:id="rId12"/>
    <p:sldId id="319" r:id="rId13"/>
    <p:sldId id="438" r:id="rId14"/>
    <p:sldId id="339" r:id="rId15"/>
    <p:sldId id="344" r:id="rId16"/>
    <p:sldId id="414" r:id="rId17"/>
    <p:sldId id="345" r:id="rId18"/>
    <p:sldId id="320" r:id="rId19"/>
    <p:sldId id="309" r:id="rId20"/>
    <p:sldId id="347" r:id="rId21"/>
    <p:sldId id="439" r:id="rId22"/>
    <p:sldId id="324" r:id="rId23"/>
    <p:sldId id="325" r:id="rId24"/>
    <p:sldId id="326" r:id="rId25"/>
    <p:sldId id="433" r:id="rId26"/>
    <p:sldId id="441" r:id="rId27"/>
    <p:sldId id="399" r:id="rId28"/>
    <p:sldId id="329" r:id="rId29"/>
    <p:sldId id="330" r:id="rId30"/>
    <p:sldId id="445" r:id="rId31"/>
    <p:sldId id="417" r:id="rId32"/>
    <p:sldId id="390" r:id="rId33"/>
    <p:sldId id="357" r:id="rId34"/>
    <p:sldId id="443" r:id="rId35"/>
    <p:sldId id="420" r:id="rId36"/>
    <p:sldId id="440" r:id="rId37"/>
    <p:sldId id="434" r:id="rId38"/>
    <p:sldId id="429" r:id="rId39"/>
    <p:sldId id="430" r:id="rId40"/>
    <p:sldId id="431" r:id="rId41"/>
    <p:sldId id="351" r:id="rId42"/>
    <p:sldId id="353" r:id="rId43"/>
    <p:sldId id="446" r:id="rId44"/>
    <p:sldId id="447" r:id="rId45"/>
    <p:sldId id="432" r:id="rId46"/>
    <p:sldId id="407" r:id="rId47"/>
    <p:sldId id="408" r:id="rId48"/>
    <p:sldId id="422" r:id="rId49"/>
    <p:sldId id="424" r:id="rId50"/>
    <p:sldId id="437" r:id="rId51"/>
    <p:sldId id="423" r:id="rId52"/>
    <p:sldId id="428" r:id="rId53"/>
    <p:sldId id="435" r:id="rId54"/>
    <p:sldId id="389" r:id="rId55"/>
  </p:sldIdLst>
  <p:sldSz cx="9144000" cy="6858000" type="screen4x3"/>
  <p:notesSz cx="7099300" cy="10234613"/>
  <p:defaultTextStyle>
    <a:defPPr>
      <a:defRPr lang="en-US"/>
    </a:defPPr>
    <a:lvl1pPr marL="0" algn="l" defTabSz="914235" rtl="0" eaLnBrk="1" latinLnBrk="0" hangingPunct="1">
      <a:defRPr sz="1800" kern="1200">
        <a:solidFill>
          <a:schemeClr val="tx1"/>
        </a:solidFill>
        <a:latin typeface="+mn-lt"/>
        <a:ea typeface="+mn-ea"/>
        <a:cs typeface="+mn-cs"/>
      </a:defRPr>
    </a:lvl1pPr>
    <a:lvl2pPr marL="457117" algn="l" defTabSz="914235" rtl="0" eaLnBrk="1" latinLnBrk="0" hangingPunct="1">
      <a:defRPr sz="1800" kern="1200">
        <a:solidFill>
          <a:schemeClr val="tx1"/>
        </a:solidFill>
        <a:latin typeface="+mn-lt"/>
        <a:ea typeface="+mn-ea"/>
        <a:cs typeface="+mn-cs"/>
      </a:defRPr>
    </a:lvl2pPr>
    <a:lvl3pPr marL="914235" algn="l" defTabSz="914235" rtl="0" eaLnBrk="1" latinLnBrk="0" hangingPunct="1">
      <a:defRPr sz="1800" kern="1200">
        <a:solidFill>
          <a:schemeClr val="tx1"/>
        </a:solidFill>
        <a:latin typeface="+mn-lt"/>
        <a:ea typeface="+mn-ea"/>
        <a:cs typeface="+mn-cs"/>
      </a:defRPr>
    </a:lvl3pPr>
    <a:lvl4pPr marL="1371353" algn="l" defTabSz="914235" rtl="0" eaLnBrk="1" latinLnBrk="0" hangingPunct="1">
      <a:defRPr sz="1800" kern="1200">
        <a:solidFill>
          <a:schemeClr val="tx1"/>
        </a:solidFill>
        <a:latin typeface="+mn-lt"/>
        <a:ea typeface="+mn-ea"/>
        <a:cs typeface="+mn-cs"/>
      </a:defRPr>
    </a:lvl4pPr>
    <a:lvl5pPr marL="1828470" algn="l" defTabSz="914235" rtl="0" eaLnBrk="1" latinLnBrk="0" hangingPunct="1">
      <a:defRPr sz="1800" kern="1200">
        <a:solidFill>
          <a:schemeClr val="tx1"/>
        </a:solidFill>
        <a:latin typeface="+mn-lt"/>
        <a:ea typeface="+mn-ea"/>
        <a:cs typeface="+mn-cs"/>
      </a:defRPr>
    </a:lvl5pPr>
    <a:lvl6pPr marL="2285588" algn="l" defTabSz="914235" rtl="0" eaLnBrk="1" latinLnBrk="0" hangingPunct="1">
      <a:defRPr sz="1800" kern="1200">
        <a:solidFill>
          <a:schemeClr val="tx1"/>
        </a:solidFill>
        <a:latin typeface="+mn-lt"/>
        <a:ea typeface="+mn-ea"/>
        <a:cs typeface="+mn-cs"/>
      </a:defRPr>
    </a:lvl6pPr>
    <a:lvl7pPr marL="2742705" algn="l" defTabSz="914235" rtl="0" eaLnBrk="1" latinLnBrk="0" hangingPunct="1">
      <a:defRPr sz="1800" kern="1200">
        <a:solidFill>
          <a:schemeClr val="tx1"/>
        </a:solidFill>
        <a:latin typeface="+mn-lt"/>
        <a:ea typeface="+mn-ea"/>
        <a:cs typeface="+mn-cs"/>
      </a:defRPr>
    </a:lvl7pPr>
    <a:lvl8pPr marL="3199823" algn="l" defTabSz="914235" rtl="0" eaLnBrk="1" latinLnBrk="0" hangingPunct="1">
      <a:defRPr sz="1800" kern="1200">
        <a:solidFill>
          <a:schemeClr val="tx1"/>
        </a:solidFill>
        <a:latin typeface="+mn-lt"/>
        <a:ea typeface="+mn-ea"/>
        <a:cs typeface="+mn-cs"/>
      </a:defRPr>
    </a:lvl8pPr>
    <a:lvl9pPr marL="3656940" algn="l" defTabSz="91423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7CC192-11B6-47F7-A1E5-FA964C726376}">
          <p14:sldIdLst>
            <p14:sldId id="256"/>
            <p14:sldId id="301"/>
            <p14:sldId id="277"/>
            <p14:sldId id="283"/>
            <p14:sldId id="410"/>
            <p14:sldId id="258"/>
            <p14:sldId id="288"/>
            <p14:sldId id="292"/>
            <p14:sldId id="307"/>
            <p14:sldId id="302"/>
            <p14:sldId id="306"/>
            <p14:sldId id="319"/>
            <p14:sldId id="438"/>
            <p14:sldId id="339"/>
            <p14:sldId id="344"/>
            <p14:sldId id="414"/>
            <p14:sldId id="345"/>
            <p14:sldId id="320"/>
            <p14:sldId id="309"/>
            <p14:sldId id="347"/>
            <p14:sldId id="439"/>
            <p14:sldId id="324"/>
            <p14:sldId id="325"/>
            <p14:sldId id="326"/>
            <p14:sldId id="433"/>
            <p14:sldId id="441"/>
            <p14:sldId id="399"/>
            <p14:sldId id="329"/>
            <p14:sldId id="330"/>
            <p14:sldId id="445"/>
            <p14:sldId id="417"/>
            <p14:sldId id="390"/>
            <p14:sldId id="357"/>
            <p14:sldId id="443"/>
            <p14:sldId id="420"/>
            <p14:sldId id="440"/>
            <p14:sldId id="434"/>
            <p14:sldId id="429"/>
            <p14:sldId id="430"/>
            <p14:sldId id="431"/>
            <p14:sldId id="351"/>
            <p14:sldId id="353"/>
            <p14:sldId id="446"/>
            <p14:sldId id="447"/>
            <p14:sldId id="432"/>
            <p14:sldId id="407"/>
            <p14:sldId id="408"/>
            <p14:sldId id="422"/>
            <p14:sldId id="424"/>
            <p14:sldId id="437"/>
            <p14:sldId id="423"/>
            <p14:sldId id="428"/>
            <p14:sldId id="435"/>
            <p14:sldId id="3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9" autoAdjust="0"/>
    <p:restoredTop sz="75869" autoAdjust="0"/>
  </p:normalViewPr>
  <p:slideViewPr>
    <p:cSldViewPr>
      <p:cViewPr varScale="1">
        <p:scale>
          <a:sx n="64" d="100"/>
          <a:sy n="64" d="100"/>
        </p:scale>
        <p:origin x="-19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AC0E7-B895-4C0E-B852-052BAC40D0F5}" type="doc">
      <dgm:prSet loTypeId="urn:microsoft.com/office/officeart/2005/8/layout/radial5" loCatId="relationship" qsTypeId="urn:microsoft.com/office/officeart/2005/8/quickstyle/simple4" qsCatId="simple" csTypeId="urn:microsoft.com/office/officeart/2005/8/colors/colorful3" csCatId="colorful" phldr="1"/>
      <dgm:spPr/>
    </dgm:pt>
    <dgm:pt modelId="{C01A5A23-0C57-40C0-AA4D-7062159DA0CA}">
      <dgm:prSet phldrT="[Text]" custT="1"/>
      <dgm:spPr/>
      <dgm:t>
        <a:bodyPr/>
        <a:lstStyle/>
        <a:p>
          <a:r>
            <a:rPr lang="en-NZ" sz="1400" b="1" dirty="0" smtClean="0">
              <a:latin typeface="Arial"/>
              <a:cs typeface="Arial"/>
            </a:rPr>
            <a:t>User-generated</a:t>
          </a:r>
          <a:endParaRPr lang="en-NZ" sz="1400" b="1" dirty="0">
            <a:latin typeface="Arial"/>
            <a:cs typeface="Arial"/>
          </a:endParaRPr>
        </a:p>
      </dgm:t>
    </dgm:pt>
    <dgm:pt modelId="{770B7993-7E63-4D20-B450-36F1E40A4A66}" type="parTrans" cxnId="{375F1DE3-EAC7-463E-AF4F-D9AC295C43CC}">
      <dgm:prSet custT="1"/>
      <dgm:spPr/>
      <dgm:t>
        <a:bodyPr/>
        <a:lstStyle/>
        <a:p>
          <a:endParaRPr lang="en-NZ" sz="1100" dirty="0">
            <a:latin typeface="Arial"/>
            <a:cs typeface="Arial"/>
          </a:endParaRPr>
        </a:p>
      </dgm:t>
    </dgm:pt>
    <dgm:pt modelId="{D32BDC0C-AAF7-4DB8-BF5B-044344963768}" type="sibTrans" cxnId="{375F1DE3-EAC7-463E-AF4F-D9AC295C43CC}">
      <dgm:prSet/>
      <dgm:spPr/>
      <dgm:t>
        <a:bodyPr/>
        <a:lstStyle/>
        <a:p>
          <a:endParaRPr lang="en-NZ" sz="1100">
            <a:latin typeface="Arial"/>
            <a:cs typeface="Arial"/>
          </a:endParaRPr>
        </a:p>
      </dgm:t>
    </dgm:pt>
    <dgm:pt modelId="{5B67B310-CAA3-42E3-8DC7-3F1265AEFE7D}">
      <dgm:prSet phldrT="[Text]" custT="1"/>
      <dgm:spPr/>
      <dgm:t>
        <a:bodyPr/>
        <a:lstStyle/>
        <a:p>
          <a:r>
            <a:rPr lang="en-NZ" sz="1400" b="1" dirty="0" smtClean="0">
              <a:latin typeface="Arial"/>
              <a:cs typeface="Arial"/>
            </a:rPr>
            <a:t>Free up some CLC time</a:t>
          </a:r>
          <a:endParaRPr lang="en-NZ" sz="1400" b="1" dirty="0">
            <a:latin typeface="Arial"/>
            <a:cs typeface="Arial"/>
          </a:endParaRPr>
        </a:p>
      </dgm:t>
    </dgm:pt>
    <dgm:pt modelId="{56F910BD-E73F-4551-A27C-ECAC6CD92A34}" type="parTrans" cxnId="{04FFEE1A-8E92-4693-90EF-E877288E4D66}">
      <dgm:prSet custT="1"/>
      <dgm:spPr/>
      <dgm:t>
        <a:bodyPr/>
        <a:lstStyle/>
        <a:p>
          <a:endParaRPr lang="en-NZ" sz="1100" dirty="0">
            <a:latin typeface="Arial"/>
            <a:cs typeface="Arial"/>
          </a:endParaRPr>
        </a:p>
      </dgm:t>
    </dgm:pt>
    <dgm:pt modelId="{02291CA3-7CAE-4AE3-A601-B0FBA10EDE81}" type="sibTrans" cxnId="{04FFEE1A-8E92-4693-90EF-E877288E4D66}">
      <dgm:prSet/>
      <dgm:spPr/>
      <dgm:t>
        <a:bodyPr/>
        <a:lstStyle/>
        <a:p>
          <a:endParaRPr lang="en-NZ" sz="1100">
            <a:latin typeface="Arial"/>
            <a:cs typeface="Arial"/>
          </a:endParaRPr>
        </a:p>
      </dgm:t>
    </dgm:pt>
    <dgm:pt modelId="{D5F3459B-1632-4B3A-862C-E199BD953C40}">
      <dgm:prSet phldrT="[Text]" custT="1"/>
      <dgm:spPr/>
      <dgm:t>
        <a:bodyPr/>
        <a:lstStyle/>
        <a:p>
          <a:r>
            <a:rPr lang="en-NZ" sz="1400" b="1" dirty="0" smtClean="0">
              <a:latin typeface="Arial"/>
              <a:cs typeface="Arial"/>
            </a:rPr>
            <a:t>Trusted</a:t>
          </a:r>
          <a:endParaRPr lang="en-NZ" sz="1400" b="1" dirty="0">
            <a:latin typeface="Arial"/>
            <a:cs typeface="Arial"/>
          </a:endParaRPr>
        </a:p>
      </dgm:t>
    </dgm:pt>
    <dgm:pt modelId="{B21FE6BB-DB47-47E8-8843-6338FA931929}" type="parTrans" cxnId="{423DBC58-AB69-4980-A12F-2A10F524718D}">
      <dgm:prSet custT="1"/>
      <dgm:spPr/>
      <dgm:t>
        <a:bodyPr/>
        <a:lstStyle/>
        <a:p>
          <a:endParaRPr lang="en-NZ" sz="1100" dirty="0">
            <a:latin typeface="Arial"/>
            <a:cs typeface="Arial"/>
          </a:endParaRPr>
        </a:p>
      </dgm:t>
    </dgm:pt>
    <dgm:pt modelId="{D2581B8F-5AB1-452B-A7F9-527115375274}" type="sibTrans" cxnId="{423DBC58-AB69-4980-A12F-2A10F524718D}">
      <dgm:prSet/>
      <dgm:spPr/>
      <dgm:t>
        <a:bodyPr/>
        <a:lstStyle/>
        <a:p>
          <a:endParaRPr lang="en-NZ" sz="1100">
            <a:latin typeface="Arial"/>
            <a:cs typeface="Arial"/>
          </a:endParaRPr>
        </a:p>
      </dgm:t>
    </dgm:pt>
    <dgm:pt modelId="{BD316211-8CE8-4BB9-AF67-44720F581DB8}">
      <dgm:prSet phldrT="[Text]" custT="1"/>
      <dgm:spPr/>
      <dgm:t>
        <a:bodyPr/>
        <a:lstStyle/>
        <a:p>
          <a:endParaRPr lang="en-NZ" sz="1100" b="1" dirty="0">
            <a:latin typeface="Arial"/>
            <a:cs typeface="Arial"/>
          </a:endParaRPr>
        </a:p>
      </dgm:t>
    </dgm:pt>
    <dgm:pt modelId="{6D4E35C0-34A4-4E24-88B0-7C6B8ECC3394}" type="parTrans" cxnId="{304BCF9B-A592-4257-8511-9B067F4087B2}">
      <dgm:prSet/>
      <dgm:spPr/>
      <dgm:t>
        <a:bodyPr/>
        <a:lstStyle/>
        <a:p>
          <a:endParaRPr lang="en-NZ" sz="1100">
            <a:latin typeface="Arial"/>
            <a:cs typeface="Arial"/>
          </a:endParaRPr>
        </a:p>
      </dgm:t>
    </dgm:pt>
    <dgm:pt modelId="{FCBE7E0D-FF98-40DD-B11A-DF0397C0EE21}" type="sibTrans" cxnId="{304BCF9B-A592-4257-8511-9B067F4087B2}">
      <dgm:prSet/>
      <dgm:spPr/>
      <dgm:t>
        <a:bodyPr/>
        <a:lstStyle/>
        <a:p>
          <a:endParaRPr lang="en-NZ" sz="1100">
            <a:latin typeface="Arial"/>
            <a:cs typeface="Arial"/>
          </a:endParaRPr>
        </a:p>
      </dgm:t>
    </dgm:pt>
    <dgm:pt modelId="{5025335C-E288-47C8-B895-7AEAF7DC9B90}">
      <dgm:prSet phldrT="[Text]" custT="1"/>
      <dgm:spPr/>
      <dgm:t>
        <a:bodyPr/>
        <a:lstStyle/>
        <a:p>
          <a:r>
            <a:rPr lang="en-NZ" sz="1400" b="1" dirty="0" smtClean="0">
              <a:latin typeface="Arial"/>
              <a:cs typeface="Arial"/>
            </a:rPr>
            <a:t>Accessible</a:t>
          </a:r>
          <a:endParaRPr lang="en-NZ" sz="1400" b="1" dirty="0">
            <a:latin typeface="Arial"/>
            <a:cs typeface="Arial"/>
          </a:endParaRPr>
        </a:p>
      </dgm:t>
    </dgm:pt>
    <dgm:pt modelId="{E7E91224-294E-4021-A925-FBD47355EB8A}" type="parTrans" cxnId="{F5CABAD4-592B-4627-B1DB-FB9B56E165E3}">
      <dgm:prSet custT="1"/>
      <dgm:spPr/>
      <dgm:t>
        <a:bodyPr/>
        <a:lstStyle/>
        <a:p>
          <a:endParaRPr lang="en-NZ" sz="1100" dirty="0">
            <a:latin typeface="Arial"/>
            <a:cs typeface="Arial"/>
          </a:endParaRPr>
        </a:p>
      </dgm:t>
    </dgm:pt>
    <dgm:pt modelId="{6B0BA347-ED3A-4323-85C7-549FE117D486}" type="sibTrans" cxnId="{F5CABAD4-592B-4627-B1DB-FB9B56E165E3}">
      <dgm:prSet/>
      <dgm:spPr/>
      <dgm:t>
        <a:bodyPr/>
        <a:lstStyle/>
        <a:p>
          <a:endParaRPr lang="en-NZ" sz="1100">
            <a:latin typeface="Arial"/>
            <a:cs typeface="Arial"/>
          </a:endParaRPr>
        </a:p>
      </dgm:t>
    </dgm:pt>
    <dgm:pt modelId="{D1C6C54A-E47C-4C71-8EE0-1DC00D531D0F}">
      <dgm:prSet phldrT="[Text]" custT="1"/>
      <dgm:spPr/>
      <dgm:t>
        <a:bodyPr/>
        <a:lstStyle/>
        <a:p>
          <a:r>
            <a:rPr lang="en-NZ" sz="1400" b="1" dirty="0" smtClean="0">
              <a:latin typeface="Arial"/>
              <a:cs typeface="Arial"/>
            </a:rPr>
            <a:t>No double ups</a:t>
          </a:r>
          <a:endParaRPr lang="en-NZ" sz="1400" b="1" dirty="0">
            <a:latin typeface="Arial"/>
            <a:cs typeface="Arial"/>
          </a:endParaRPr>
        </a:p>
      </dgm:t>
    </dgm:pt>
    <dgm:pt modelId="{7EBB65E1-7943-438D-8FE1-8DEE029B5AFB}" type="parTrans" cxnId="{E981B311-E6CD-4E76-A36F-3CE1A9B78415}">
      <dgm:prSet custT="1"/>
      <dgm:spPr/>
      <dgm:t>
        <a:bodyPr/>
        <a:lstStyle/>
        <a:p>
          <a:endParaRPr lang="en-NZ" sz="1100" dirty="0">
            <a:latin typeface="Arial"/>
            <a:cs typeface="Arial"/>
          </a:endParaRPr>
        </a:p>
      </dgm:t>
    </dgm:pt>
    <dgm:pt modelId="{F2E9162A-3AD5-4473-B45D-F1D58930D65F}" type="sibTrans" cxnId="{E981B311-E6CD-4E76-A36F-3CE1A9B78415}">
      <dgm:prSet/>
      <dgm:spPr/>
      <dgm:t>
        <a:bodyPr/>
        <a:lstStyle/>
        <a:p>
          <a:endParaRPr lang="en-NZ" sz="1100">
            <a:latin typeface="Arial"/>
            <a:cs typeface="Arial"/>
          </a:endParaRPr>
        </a:p>
      </dgm:t>
    </dgm:pt>
    <dgm:pt modelId="{1A5B91C2-F2DF-4653-95DD-66BD3B19CA9E}" type="pres">
      <dgm:prSet presAssocID="{68EAC0E7-B895-4C0E-B852-052BAC40D0F5}" presName="Name0" presStyleCnt="0">
        <dgm:presLayoutVars>
          <dgm:chMax val="1"/>
          <dgm:dir/>
          <dgm:animLvl val="ctr"/>
          <dgm:resizeHandles val="exact"/>
        </dgm:presLayoutVars>
      </dgm:prSet>
      <dgm:spPr/>
    </dgm:pt>
    <dgm:pt modelId="{9CE8122D-36E1-44BF-989A-64CD7232E3FD}" type="pres">
      <dgm:prSet presAssocID="{BD316211-8CE8-4BB9-AF67-44720F581DB8}" presName="centerShape" presStyleLbl="node0" presStyleIdx="0" presStyleCnt="1"/>
      <dgm:spPr/>
      <dgm:t>
        <a:bodyPr/>
        <a:lstStyle/>
        <a:p>
          <a:endParaRPr lang="en-NZ"/>
        </a:p>
      </dgm:t>
    </dgm:pt>
    <dgm:pt modelId="{62ED0357-07C5-4A6B-8D49-0EF974FFA1CB}" type="pres">
      <dgm:prSet presAssocID="{56F910BD-E73F-4551-A27C-ECAC6CD92A34}" presName="parTrans" presStyleLbl="sibTrans2D1" presStyleIdx="0" presStyleCnt="5"/>
      <dgm:spPr/>
      <dgm:t>
        <a:bodyPr/>
        <a:lstStyle/>
        <a:p>
          <a:endParaRPr lang="en-NZ"/>
        </a:p>
      </dgm:t>
    </dgm:pt>
    <dgm:pt modelId="{90BDC952-39D0-4EA4-9560-1296F547AAB7}" type="pres">
      <dgm:prSet presAssocID="{56F910BD-E73F-4551-A27C-ECAC6CD92A34}" presName="connectorText" presStyleLbl="sibTrans2D1" presStyleIdx="0" presStyleCnt="5"/>
      <dgm:spPr/>
      <dgm:t>
        <a:bodyPr/>
        <a:lstStyle/>
        <a:p>
          <a:endParaRPr lang="en-NZ"/>
        </a:p>
      </dgm:t>
    </dgm:pt>
    <dgm:pt modelId="{BBE065FF-9D0B-43B3-812B-688CBFD5CD4A}" type="pres">
      <dgm:prSet presAssocID="{5B67B310-CAA3-42E3-8DC7-3F1265AEFE7D}" presName="node" presStyleLbl="node1" presStyleIdx="0" presStyleCnt="5">
        <dgm:presLayoutVars>
          <dgm:bulletEnabled val="1"/>
        </dgm:presLayoutVars>
      </dgm:prSet>
      <dgm:spPr/>
      <dgm:t>
        <a:bodyPr/>
        <a:lstStyle/>
        <a:p>
          <a:endParaRPr lang="en-NZ"/>
        </a:p>
      </dgm:t>
    </dgm:pt>
    <dgm:pt modelId="{833E411E-C55C-4E32-A8A6-C06B7D289F88}" type="pres">
      <dgm:prSet presAssocID="{770B7993-7E63-4D20-B450-36F1E40A4A66}" presName="parTrans" presStyleLbl="sibTrans2D1" presStyleIdx="1" presStyleCnt="5"/>
      <dgm:spPr/>
      <dgm:t>
        <a:bodyPr/>
        <a:lstStyle/>
        <a:p>
          <a:endParaRPr lang="en-NZ"/>
        </a:p>
      </dgm:t>
    </dgm:pt>
    <dgm:pt modelId="{2CB46E2E-AF55-4DE4-914B-94AE54D1E2ED}" type="pres">
      <dgm:prSet presAssocID="{770B7993-7E63-4D20-B450-36F1E40A4A66}" presName="connectorText" presStyleLbl="sibTrans2D1" presStyleIdx="1" presStyleCnt="5"/>
      <dgm:spPr/>
      <dgm:t>
        <a:bodyPr/>
        <a:lstStyle/>
        <a:p>
          <a:endParaRPr lang="en-NZ"/>
        </a:p>
      </dgm:t>
    </dgm:pt>
    <dgm:pt modelId="{DBAF63D0-17AA-4A8B-BC41-F7DFF29B66FE}" type="pres">
      <dgm:prSet presAssocID="{C01A5A23-0C57-40C0-AA4D-7062159DA0CA}" presName="node" presStyleLbl="node1" presStyleIdx="1" presStyleCnt="5">
        <dgm:presLayoutVars>
          <dgm:bulletEnabled val="1"/>
        </dgm:presLayoutVars>
      </dgm:prSet>
      <dgm:spPr/>
      <dgm:t>
        <a:bodyPr/>
        <a:lstStyle/>
        <a:p>
          <a:endParaRPr lang="en-NZ"/>
        </a:p>
      </dgm:t>
    </dgm:pt>
    <dgm:pt modelId="{092E7A40-93D7-4CF9-831F-217AAD0ABF51}" type="pres">
      <dgm:prSet presAssocID="{B21FE6BB-DB47-47E8-8843-6338FA931929}" presName="parTrans" presStyleLbl="sibTrans2D1" presStyleIdx="2" presStyleCnt="5"/>
      <dgm:spPr/>
      <dgm:t>
        <a:bodyPr/>
        <a:lstStyle/>
        <a:p>
          <a:endParaRPr lang="en-NZ"/>
        </a:p>
      </dgm:t>
    </dgm:pt>
    <dgm:pt modelId="{515D7485-2160-4794-86BA-8C4E82EF542C}" type="pres">
      <dgm:prSet presAssocID="{B21FE6BB-DB47-47E8-8843-6338FA931929}" presName="connectorText" presStyleLbl="sibTrans2D1" presStyleIdx="2" presStyleCnt="5"/>
      <dgm:spPr/>
      <dgm:t>
        <a:bodyPr/>
        <a:lstStyle/>
        <a:p>
          <a:endParaRPr lang="en-NZ"/>
        </a:p>
      </dgm:t>
    </dgm:pt>
    <dgm:pt modelId="{A097204D-D02D-462E-B06D-B974A1A211E4}" type="pres">
      <dgm:prSet presAssocID="{D5F3459B-1632-4B3A-862C-E199BD953C40}" presName="node" presStyleLbl="node1" presStyleIdx="2" presStyleCnt="5">
        <dgm:presLayoutVars>
          <dgm:bulletEnabled val="1"/>
        </dgm:presLayoutVars>
      </dgm:prSet>
      <dgm:spPr/>
      <dgm:t>
        <a:bodyPr/>
        <a:lstStyle/>
        <a:p>
          <a:endParaRPr lang="en-NZ"/>
        </a:p>
      </dgm:t>
    </dgm:pt>
    <dgm:pt modelId="{67625CC2-B5F1-4BA8-93B3-F040DF5AA595}" type="pres">
      <dgm:prSet presAssocID="{E7E91224-294E-4021-A925-FBD47355EB8A}" presName="parTrans" presStyleLbl="sibTrans2D1" presStyleIdx="3" presStyleCnt="5"/>
      <dgm:spPr/>
      <dgm:t>
        <a:bodyPr/>
        <a:lstStyle/>
        <a:p>
          <a:endParaRPr lang="en-NZ"/>
        </a:p>
      </dgm:t>
    </dgm:pt>
    <dgm:pt modelId="{5BE57BD0-F48B-4502-B944-DE3EAEEE0ED8}" type="pres">
      <dgm:prSet presAssocID="{E7E91224-294E-4021-A925-FBD47355EB8A}" presName="connectorText" presStyleLbl="sibTrans2D1" presStyleIdx="3" presStyleCnt="5"/>
      <dgm:spPr/>
      <dgm:t>
        <a:bodyPr/>
        <a:lstStyle/>
        <a:p>
          <a:endParaRPr lang="en-NZ"/>
        </a:p>
      </dgm:t>
    </dgm:pt>
    <dgm:pt modelId="{0CBD2AF6-6609-4BA9-8808-689A2201E908}" type="pres">
      <dgm:prSet presAssocID="{5025335C-E288-47C8-B895-7AEAF7DC9B90}" presName="node" presStyleLbl="node1" presStyleIdx="3" presStyleCnt="5">
        <dgm:presLayoutVars>
          <dgm:bulletEnabled val="1"/>
        </dgm:presLayoutVars>
      </dgm:prSet>
      <dgm:spPr/>
      <dgm:t>
        <a:bodyPr/>
        <a:lstStyle/>
        <a:p>
          <a:endParaRPr lang="en-NZ"/>
        </a:p>
      </dgm:t>
    </dgm:pt>
    <dgm:pt modelId="{B237D839-B535-412D-8C11-46DBA8AA3106}" type="pres">
      <dgm:prSet presAssocID="{7EBB65E1-7943-438D-8FE1-8DEE029B5AFB}" presName="parTrans" presStyleLbl="sibTrans2D1" presStyleIdx="4" presStyleCnt="5"/>
      <dgm:spPr/>
      <dgm:t>
        <a:bodyPr/>
        <a:lstStyle/>
        <a:p>
          <a:endParaRPr lang="en-NZ"/>
        </a:p>
      </dgm:t>
    </dgm:pt>
    <dgm:pt modelId="{45DD6B23-4D5A-49EC-B382-D896E1ACA7D0}" type="pres">
      <dgm:prSet presAssocID="{7EBB65E1-7943-438D-8FE1-8DEE029B5AFB}" presName="connectorText" presStyleLbl="sibTrans2D1" presStyleIdx="4" presStyleCnt="5"/>
      <dgm:spPr/>
      <dgm:t>
        <a:bodyPr/>
        <a:lstStyle/>
        <a:p>
          <a:endParaRPr lang="en-NZ"/>
        </a:p>
      </dgm:t>
    </dgm:pt>
    <dgm:pt modelId="{46EE2F07-67C8-4090-B9ED-DF55502FD721}" type="pres">
      <dgm:prSet presAssocID="{D1C6C54A-E47C-4C71-8EE0-1DC00D531D0F}" presName="node" presStyleLbl="node1" presStyleIdx="4" presStyleCnt="5">
        <dgm:presLayoutVars>
          <dgm:bulletEnabled val="1"/>
        </dgm:presLayoutVars>
      </dgm:prSet>
      <dgm:spPr/>
      <dgm:t>
        <a:bodyPr/>
        <a:lstStyle/>
        <a:p>
          <a:endParaRPr lang="en-NZ"/>
        </a:p>
      </dgm:t>
    </dgm:pt>
  </dgm:ptLst>
  <dgm:cxnLst>
    <dgm:cxn modelId="{8B0473B2-E3BD-2248-8EF3-A03FF104FC4B}" type="presOf" srcId="{7EBB65E1-7943-438D-8FE1-8DEE029B5AFB}" destId="{45DD6B23-4D5A-49EC-B382-D896E1ACA7D0}" srcOrd="1" destOrd="0" presId="urn:microsoft.com/office/officeart/2005/8/layout/radial5"/>
    <dgm:cxn modelId="{375F1DE3-EAC7-463E-AF4F-D9AC295C43CC}" srcId="{BD316211-8CE8-4BB9-AF67-44720F581DB8}" destId="{C01A5A23-0C57-40C0-AA4D-7062159DA0CA}" srcOrd="1" destOrd="0" parTransId="{770B7993-7E63-4D20-B450-36F1E40A4A66}" sibTransId="{D32BDC0C-AAF7-4DB8-BF5B-044344963768}"/>
    <dgm:cxn modelId="{BD623008-7BAE-284F-8F03-DDE8BDCD4C89}" type="presOf" srcId="{D1C6C54A-E47C-4C71-8EE0-1DC00D531D0F}" destId="{46EE2F07-67C8-4090-B9ED-DF55502FD721}" srcOrd="0" destOrd="0" presId="urn:microsoft.com/office/officeart/2005/8/layout/radial5"/>
    <dgm:cxn modelId="{7168BCB5-451F-4F49-8944-E3BC1327E31F}" type="presOf" srcId="{770B7993-7E63-4D20-B450-36F1E40A4A66}" destId="{2CB46E2E-AF55-4DE4-914B-94AE54D1E2ED}" srcOrd="1" destOrd="0" presId="urn:microsoft.com/office/officeart/2005/8/layout/radial5"/>
    <dgm:cxn modelId="{423DBC58-AB69-4980-A12F-2A10F524718D}" srcId="{BD316211-8CE8-4BB9-AF67-44720F581DB8}" destId="{D5F3459B-1632-4B3A-862C-E199BD953C40}" srcOrd="2" destOrd="0" parTransId="{B21FE6BB-DB47-47E8-8843-6338FA931929}" sibTransId="{D2581B8F-5AB1-452B-A7F9-527115375274}"/>
    <dgm:cxn modelId="{304BCF9B-A592-4257-8511-9B067F4087B2}" srcId="{68EAC0E7-B895-4C0E-B852-052BAC40D0F5}" destId="{BD316211-8CE8-4BB9-AF67-44720F581DB8}" srcOrd="0" destOrd="0" parTransId="{6D4E35C0-34A4-4E24-88B0-7C6B8ECC3394}" sibTransId="{FCBE7E0D-FF98-40DD-B11A-DF0397C0EE21}"/>
    <dgm:cxn modelId="{6BCD8399-57FA-BC4F-A889-A68C8AF4FBC7}" type="presOf" srcId="{5025335C-E288-47C8-B895-7AEAF7DC9B90}" destId="{0CBD2AF6-6609-4BA9-8808-689A2201E908}" srcOrd="0" destOrd="0" presId="urn:microsoft.com/office/officeart/2005/8/layout/radial5"/>
    <dgm:cxn modelId="{B3DD8F60-6EF7-9B45-967F-D38FB1C626C6}" type="presOf" srcId="{56F910BD-E73F-4551-A27C-ECAC6CD92A34}" destId="{90BDC952-39D0-4EA4-9560-1296F547AAB7}" srcOrd="1" destOrd="0" presId="urn:microsoft.com/office/officeart/2005/8/layout/radial5"/>
    <dgm:cxn modelId="{F5CABAD4-592B-4627-B1DB-FB9B56E165E3}" srcId="{BD316211-8CE8-4BB9-AF67-44720F581DB8}" destId="{5025335C-E288-47C8-B895-7AEAF7DC9B90}" srcOrd="3" destOrd="0" parTransId="{E7E91224-294E-4021-A925-FBD47355EB8A}" sibTransId="{6B0BA347-ED3A-4323-85C7-549FE117D486}"/>
    <dgm:cxn modelId="{E981B311-E6CD-4E76-A36F-3CE1A9B78415}" srcId="{BD316211-8CE8-4BB9-AF67-44720F581DB8}" destId="{D1C6C54A-E47C-4C71-8EE0-1DC00D531D0F}" srcOrd="4" destOrd="0" parTransId="{7EBB65E1-7943-438D-8FE1-8DEE029B5AFB}" sibTransId="{F2E9162A-3AD5-4473-B45D-F1D58930D65F}"/>
    <dgm:cxn modelId="{750C9798-DF68-AA4D-A43B-3A794EC0AFB6}" type="presOf" srcId="{D5F3459B-1632-4B3A-862C-E199BD953C40}" destId="{A097204D-D02D-462E-B06D-B974A1A211E4}" srcOrd="0" destOrd="0" presId="urn:microsoft.com/office/officeart/2005/8/layout/radial5"/>
    <dgm:cxn modelId="{91FA6560-CE04-664D-A4B5-74AEFA737421}" type="presOf" srcId="{E7E91224-294E-4021-A925-FBD47355EB8A}" destId="{67625CC2-B5F1-4BA8-93B3-F040DF5AA595}" srcOrd="0" destOrd="0" presId="urn:microsoft.com/office/officeart/2005/8/layout/radial5"/>
    <dgm:cxn modelId="{1B929564-E366-334B-A59B-1E84F6BD8F48}" type="presOf" srcId="{770B7993-7E63-4D20-B450-36F1E40A4A66}" destId="{833E411E-C55C-4E32-A8A6-C06B7D289F88}" srcOrd="0" destOrd="0" presId="urn:microsoft.com/office/officeart/2005/8/layout/radial5"/>
    <dgm:cxn modelId="{DE73A0E5-774E-C341-AD32-ADA35D99EC58}" type="presOf" srcId="{BD316211-8CE8-4BB9-AF67-44720F581DB8}" destId="{9CE8122D-36E1-44BF-989A-64CD7232E3FD}" srcOrd="0" destOrd="0" presId="urn:microsoft.com/office/officeart/2005/8/layout/radial5"/>
    <dgm:cxn modelId="{ECF3C206-CEF0-2840-A3E3-C502513FAD45}" type="presOf" srcId="{7EBB65E1-7943-438D-8FE1-8DEE029B5AFB}" destId="{B237D839-B535-412D-8C11-46DBA8AA3106}" srcOrd="0" destOrd="0" presId="urn:microsoft.com/office/officeart/2005/8/layout/radial5"/>
    <dgm:cxn modelId="{B9C8D4BA-B356-CC48-9893-0DD4D8F3A644}" type="presOf" srcId="{E7E91224-294E-4021-A925-FBD47355EB8A}" destId="{5BE57BD0-F48B-4502-B944-DE3EAEEE0ED8}" srcOrd="1" destOrd="0" presId="urn:microsoft.com/office/officeart/2005/8/layout/radial5"/>
    <dgm:cxn modelId="{90D91080-C073-0243-A7B0-B92CBCB26B48}" type="presOf" srcId="{68EAC0E7-B895-4C0E-B852-052BAC40D0F5}" destId="{1A5B91C2-F2DF-4653-95DD-66BD3B19CA9E}" srcOrd="0" destOrd="0" presId="urn:microsoft.com/office/officeart/2005/8/layout/radial5"/>
    <dgm:cxn modelId="{6293AACC-AF49-8D47-80DF-716B2BA1704A}" type="presOf" srcId="{56F910BD-E73F-4551-A27C-ECAC6CD92A34}" destId="{62ED0357-07C5-4A6B-8D49-0EF974FFA1CB}" srcOrd="0" destOrd="0" presId="urn:microsoft.com/office/officeart/2005/8/layout/radial5"/>
    <dgm:cxn modelId="{4076C92C-9A01-6B4A-B32F-1C6B80042D24}" type="presOf" srcId="{5B67B310-CAA3-42E3-8DC7-3F1265AEFE7D}" destId="{BBE065FF-9D0B-43B3-812B-688CBFD5CD4A}" srcOrd="0" destOrd="0" presId="urn:microsoft.com/office/officeart/2005/8/layout/radial5"/>
    <dgm:cxn modelId="{04FFEE1A-8E92-4693-90EF-E877288E4D66}" srcId="{BD316211-8CE8-4BB9-AF67-44720F581DB8}" destId="{5B67B310-CAA3-42E3-8DC7-3F1265AEFE7D}" srcOrd="0" destOrd="0" parTransId="{56F910BD-E73F-4551-A27C-ECAC6CD92A34}" sibTransId="{02291CA3-7CAE-4AE3-A601-B0FBA10EDE81}"/>
    <dgm:cxn modelId="{F9A5B7F5-9FBE-964B-B30D-3DF4FA1C42BA}" type="presOf" srcId="{B21FE6BB-DB47-47E8-8843-6338FA931929}" destId="{092E7A40-93D7-4CF9-831F-217AAD0ABF51}" srcOrd="0" destOrd="0" presId="urn:microsoft.com/office/officeart/2005/8/layout/radial5"/>
    <dgm:cxn modelId="{8CCC0AEA-361F-E245-85A2-00379F11AFBC}" type="presOf" srcId="{C01A5A23-0C57-40C0-AA4D-7062159DA0CA}" destId="{DBAF63D0-17AA-4A8B-BC41-F7DFF29B66FE}" srcOrd="0" destOrd="0" presId="urn:microsoft.com/office/officeart/2005/8/layout/radial5"/>
    <dgm:cxn modelId="{5F4139D0-A9B2-F940-9DD8-71137D5A8D84}" type="presOf" srcId="{B21FE6BB-DB47-47E8-8843-6338FA931929}" destId="{515D7485-2160-4794-86BA-8C4E82EF542C}" srcOrd="1" destOrd="0" presId="urn:microsoft.com/office/officeart/2005/8/layout/radial5"/>
    <dgm:cxn modelId="{01F18FC8-A39E-FB47-BF3D-F71E1DE6D8E3}" type="presParOf" srcId="{1A5B91C2-F2DF-4653-95DD-66BD3B19CA9E}" destId="{9CE8122D-36E1-44BF-989A-64CD7232E3FD}" srcOrd="0" destOrd="0" presId="urn:microsoft.com/office/officeart/2005/8/layout/radial5"/>
    <dgm:cxn modelId="{7DCA5D52-15AD-A94F-A4D9-9C675E166CCB}" type="presParOf" srcId="{1A5B91C2-F2DF-4653-95DD-66BD3B19CA9E}" destId="{62ED0357-07C5-4A6B-8D49-0EF974FFA1CB}" srcOrd="1" destOrd="0" presId="urn:microsoft.com/office/officeart/2005/8/layout/radial5"/>
    <dgm:cxn modelId="{98245AEA-FBB9-8046-9D57-3D5E2B608913}" type="presParOf" srcId="{62ED0357-07C5-4A6B-8D49-0EF974FFA1CB}" destId="{90BDC952-39D0-4EA4-9560-1296F547AAB7}" srcOrd="0" destOrd="0" presId="urn:microsoft.com/office/officeart/2005/8/layout/radial5"/>
    <dgm:cxn modelId="{DFC37577-329C-FE49-A2E8-537EE1431F09}" type="presParOf" srcId="{1A5B91C2-F2DF-4653-95DD-66BD3B19CA9E}" destId="{BBE065FF-9D0B-43B3-812B-688CBFD5CD4A}" srcOrd="2" destOrd="0" presId="urn:microsoft.com/office/officeart/2005/8/layout/radial5"/>
    <dgm:cxn modelId="{D5425C63-0BA1-5D4C-9CDA-F60C3BF1D85C}" type="presParOf" srcId="{1A5B91C2-F2DF-4653-95DD-66BD3B19CA9E}" destId="{833E411E-C55C-4E32-A8A6-C06B7D289F88}" srcOrd="3" destOrd="0" presId="urn:microsoft.com/office/officeart/2005/8/layout/radial5"/>
    <dgm:cxn modelId="{FC903205-AD4C-2749-B31C-1983556FAA77}" type="presParOf" srcId="{833E411E-C55C-4E32-A8A6-C06B7D289F88}" destId="{2CB46E2E-AF55-4DE4-914B-94AE54D1E2ED}" srcOrd="0" destOrd="0" presId="urn:microsoft.com/office/officeart/2005/8/layout/radial5"/>
    <dgm:cxn modelId="{05BA10FD-3960-F344-839C-7CF0DFBF9CEB}" type="presParOf" srcId="{1A5B91C2-F2DF-4653-95DD-66BD3B19CA9E}" destId="{DBAF63D0-17AA-4A8B-BC41-F7DFF29B66FE}" srcOrd="4" destOrd="0" presId="urn:microsoft.com/office/officeart/2005/8/layout/radial5"/>
    <dgm:cxn modelId="{AC880EDF-FAAE-F448-BD37-65458C93D236}" type="presParOf" srcId="{1A5B91C2-F2DF-4653-95DD-66BD3B19CA9E}" destId="{092E7A40-93D7-4CF9-831F-217AAD0ABF51}" srcOrd="5" destOrd="0" presId="urn:microsoft.com/office/officeart/2005/8/layout/radial5"/>
    <dgm:cxn modelId="{F956DDE9-8D26-F049-BA6B-87E6321520A3}" type="presParOf" srcId="{092E7A40-93D7-4CF9-831F-217AAD0ABF51}" destId="{515D7485-2160-4794-86BA-8C4E82EF542C}" srcOrd="0" destOrd="0" presId="urn:microsoft.com/office/officeart/2005/8/layout/radial5"/>
    <dgm:cxn modelId="{C575B2A2-C2E5-7A4C-B248-51E1242CDD3F}" type="presParOf" srcId="{1A5B91C2-F2DF-4653-95DD-66BD3B19CA9E}" destId="{A097204D-D02D-462E-B06D-B974A1A211E4}" srcOrd="6" destOrd="0" presId="urn:microsoft.com/office/officeart/2005/8/layout/radial5"/>
    <dgm:cxn modelId="{3D3A669C-2983-0046-8475-854C3ACD0C55}" type="presParOf" srcId="{1A5B91C2-F2DF-4653-95DD-66BD3B19CA9E}" destId="{67625CC2-B5F1-4BA8-93B3-F040DF5AA595}" srcOrd="7" destOrd="0" presId="urn:microsoft.com/office/officeart/2005/8/layout/radial5"/>
    <dgm:cxn modelId="{26C722E5-C17A-BB4A-8973-7BE1AC3B5B87}" type="presParOf" srcId="{67625CC2-B5F1-4BA8-93B3-F040DF5AA595}" destId="{5BE57BD0-F48B-4502-B944-DE3EAEEE0ED8}" srcOrd="0" destOrd="0" presId="urn:microsoft.com/office/officeart/2005/8/layout/radial5"/>
    <dgm:cxn modelId="{AC480FDA-2140-A049-823D-B744E9A46C43}" type="presParOf" srcId="{1A5B91C2-F2DF-4653-95DD-66BD3B19CA9E}" destId="{0CBD2AF6-6609-4BA9-8808-689A2201E908}" srcOrd="8" destOrd="0" presId="urn:microsoft.com/office/officeart/2005/8/layout/radial5"/>
    <dgm:cxn modelId="{4DEC5E82-8173-C248-80D5-95DFA9F08CA1}" type="presParOf" srcId="{1A5B91C2-F2DF-4653-95DD-66BD3B19CA9E}" destId="{B237D839-B535-412D-8C11-46DBA8AA3106}" srcOrd="9" destOrd="0" presId="urn:microsoft.com/office/officeart/2005/8/layout/radial5"/>
    <dgm:cxn modelId="{6442775B-110F-8047-B629-962A48861555}" type="presParOf" srcId="{B237D839-B535-412D-8C11-46DBA8AA3106}" destId="{45DD6B23-4D5A-49EC-B382-D896E1ACA7D0}" srcOrd="0" destOrd="0" presId="urn:microsoft.com/office/officeart/2005/8/layout/radial5"/>
    <dgm:cxn modelId="{018BECAC-FE0E-A841-9062-9AE78810D9FE}" type="presParOf" srcId="{1A5B91C2-F2DF-4653-95DD-66BD3B19CA9E}" destId="{46EE2F07-67C8-4090-B9ED-DF55502FD721}"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8122D-36E1-44BF-989A-64CD7232E3FD}">
      <dsp:nvSpPr>
        <dsp:cNvPr id="0" name=""/>
        <dsp:cNvSpPr/>
      </dsp:nvSpPr>
      <dsp:spPr>
        <a:xfrm>
          <a:off x="3310603" y="2026846"/>
          <a:ext cx="1445557" cy="144555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NZ" sz="1100" b="1" kern="1200" dirty="0">
            <a:latin typeface="Arial"/>
            <a:cs typeface="Arial"/>
          </a:endParaRPr>
        </a:p>
      </dsp:txBody>
      <dsp:txXfrm>
        <a:off x="3522300" y="2238543"/>
        <a:ext cx="1022163" cy="1022163"/>
      </dsp:txXfrm>
    </dsp:sp>
    <dsp:sp modelId="{62ED0357-07C5-4A6B-8D49-0EF974FFA1CB}">
      <dsp:nvSpPr>
        <dsp:cNvPr id="0" name=""/>
        <dsp:cNvSpPr/>
      </dsp:nvSpPr>
      <dsp:spPr>
        <a:xfrm rot="16200000">
          <a:off x="3879909" y="1500217"/>
          <a:ext cx="306945" cy="491489"/>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NZ" sz="1100" kern="1200" dirty="0">
            <a:latin typeface="Arial"/>
            <a:cs typeface="Arial"/>
          </a:endParaRPr>
        </a:p>
      </dsp:txBody>
      <dsp:txXfrm>
        <a:off x="3925951" y="1644557"/>
        <a:ext cx="214862" cy="294893"/>
      </dsp:txXfrm>
    </dsp:sp>
    <dsp:sp modelId="{BBE065FF-9D0B-43B3-812B-688CBFD5CD4A}">
      <dsp:nvSpPr>
        <dsp:cNvPr id="0" name=""/>
        <dsp:cNvSpPr/>
      </dsp:nvSpPr>
      <dsp:spPr>
        <a:xfrm>
          <a:off x="3310603" y="2146"/>
          <a:ext cx="1445557" cy="1445557"/>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NZ" sz="1400" b="1" kern="1200" dirty="0" smtClean="0">
              <a:latin typeface="Arial"/>
              <a:cs typeface="Arial"/>
            </a:rPr>
            <a:t>Free up some CLC time</a:t>
          </a:r>
          <a:endParaRPr lang="en-NZ" sz="1400" b="1" kern="1200" dirty="0">
            <a:latin typeface="Arial"/>
            <a:cs typeface="Arial"/>
          </a:endParaRPr>
        </a:p>
      </dsp:txBody>
      <dsp:txXfrm>
        <a:off x="3522300" y="213843"/>
        <a:ext cx="1022163" cy="1022163"/>
      </dsp:txXfrm>
    </dsp:sp>
    <dsp:sp modelId="{833E411E-C55C-4E32-A8A6-C06B7D289F88}">
      <dsp:nvSpPr>
        <dsp:cNvPr id="0" name=""/>
        <dsp:cNvSpPr/>
      </dsp:nvSpPr>
      <dsp:spPr>
        <a:xfrm rot="20520000">
          <a:off x="4834450" y="2193731"/>
          <a:ext cx="306945" cy="491489"/>
        </a:xfrm>
        <a:prstGeom prst="rightArrow">
          <a:avLst>
            <a:gd name="adj1" fmla="val 60000"/>
            <a:gd name="adj2" fmla="val 5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NZ" sz="1100" kern="1200" dirty="0">
            <a:latin typeface="Arial"/>
            <a:cs typeface="Arial"/>
          </a:endParaRPr>
        </a:p>
      </dsp:txBody>
      <dsp:txXfrm>
        <a:off x="4836703" y="2306257"/>
        <a:ext cx="214862" cy="294893"/>
      </dsp:txXfrm>
    </dsp:sp>
    <dsp:sp modelId="{DBAF63D0-17AA-4A8B-BC41-F7DFF29B66FE}">
      <dsp:nvSpPr>
        <dsp:cNvPr id="0" name=""/>
        <dsp:cNvSpPr/>
      </dsp:nvSpPr>
      <dsp:spPr>
        <a:xfrm>
          <a:off x="5236207" y="1401179"/>
          <a:ext cx="1445557" cy="1445557"/>
        </a:xfrm>
        <a:prstGeom prst="ellipse">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NZ" sz="1400" b="1" kern="1200" dirty="0" smtClean="0">
              <a:latin typeface="Arial"/>
              <a:cs typeface="Arial"/>
            </a:rPr>
            <a:t>User-generated</a:t>
          </a:r>
          <a:endParaRPr lang="en-NZ" sz="1400" b="1" kern="1200" dirty="0">
            <a:latin typeface="Arial"/>
            <a:cs typeface="Arial"/>
          </a:endParaRPr>
        </a:p>
      </dsp:txBody>
      <dsp:txXfrm>
        <a:off x="5447904" y="1612876"/>
        <a:ext cx="1022163" cy="1022163"/>
      </dsp:txXfrm>
    </dsp:sp>
    <dsp:sp modelId="{092E7A40-93D7-4CF9-831F-217AAD0ABF51}">
      <dsp:nvSpPr>
        <dsp:cNvPr id="0" name=""/>
        <dsp:cNvSpPr/>
      </dsp:nvSpPr>
      <dsp:spPr>
        <a:xfrm rot="3240000">
          <a:off x="4469848" y="3315861"/>
          <a:ext cx="306945" cy="491489"/>
        </a:xfrm>
        <a:prstGeom prst="rightArrow">
          <a:avLst>
            <a:gd name="adj1" fmla="val 60000"/>
            <a:gd name="adj2" fmla="val 5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NZ" sz="1100" kern="1200" dirty="0">
            <a:latin typeface="Arial"/>
            <a:cs typeface="Arial"/>
          </a:endParaRPr>
        </a:p>
      </dsp:txBody>
      <dsp:txXfrm>
        <a:off x="4488827" y="3376911"/>
        <a:ext cx="214862" cy="294893"/>
      </dsp:txXfrm>
    </dsp:sp>
    <dsp:sp modelId="{A097204D-D02D-462E-B06D-B974A1A211E4}">
      <dsp:nvSpPr>
        <dsp:cNvPr id="0" name=""/>
        <dsp:cNvSpPr/>
      </dsp:nvSpPr>
      <dsp:spPr>
        <a:xfrm>
          <a:off x="4500692" y="3664863"/>
          <a:ext cx="1445557" cy="1445557"/>
        </a:xfrm>
        <a:prstGeom prst="ellipse">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NZ" sz="1400" b="1" kern="1200" dirty="0" smtClean="0">
              <a:latin typeface="Arial"/>
              <a:cs typeface="Arial"/>
            </a:rPr>
            <a:t>Trusted</a:t>
          </a:r>
          <a:endParaRPr lang="en-NZ" sz="1400" b="1" kern="1200" dirty="0">
            <a:latin typeface="Arial"/>
            <a:cs typeface="Arial"/>
          </a:endParaRPr>
        </a:p>
      </dsp:txBody>
      <dsp:txXfrm>
        <a:off x="4712389" y="3876560"/>
        <a:ext cx="1022163" cy="1022163"/>
      </dsp:txXfrm>
    </dsp:sp>
    <dsp:sp modelId="{67625CC2-B5F1-4BA8-93B3-F040DF5AA595}">
      <dsp:nvSpPr>
        <dsp:cNvPr id="0" name=""/>
        <dsp:cNvSpPr/>
      </dsp:nvSpPr>
      <dsp:spPr>
        <a:xfrm rot="7560000">
          <a:off x="3289971" y="3315861"/>
          <a:ext cx="306945" cy="491489"/>
        </a:xfrm>
        <a:prstGeom prst="rightArrow">
          <a:avLst>
            <a:gd name="adj1" fmla="val 60000"/>
            <a:gd name="adj2" fmla="val 5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NZ" sz="1100" kern="1200" dirty="0">
            <a:latin typeface="Arial"/>
            <a:cs typeface="Arial"/>
          </a:endParaRPr>
        </a:p>
      </dsp:txBody>
      <dsp:txXfrm rot="10800000">
        <a:off x="3363075" y="3376911"/>
        <a:ext cx="214862" cy="294893"/>
      </dsp:txXfrm>
    </dsp:sp>
    <dsp:sp modelId="{0CBD2AF6-6609-4BA9-8808-689A2201E908}">
      <dsp:nvSpPr>
        <dsp:cNvPr id="0" name=""/>
        <dsp:cNvSpPr/>
      </dsp:nvSpPr>
      <dsp:spPr>
        <a:xfrm>
          <a:off x="2120514" y="3664863"/>
          <a:ext cx="1445557" cy="1445557"/>
        </a:xfrm>
        <a:prstGeom prst="ellipse">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NZ" sz="1400" b="1" kern="1200" dirty="0" smtClean="0">
              <a:latin typeface="Arial"/>
              <a:cs typeface="Arial"/>
            </a:rPr>
            <a:t>Accessible</a:t>
          </a:r>
          <a:endParaRPr lang="en-NZ" sz="1400" b="1" kern="1200" dirty="0">
            <a:latin typeface="Arial"/>
            <a:cs typeface="Arial"/>
          </a:endParaRPr>
        </a:p>
      </dsp:txBody>
      <dsp:txXfrm>
        <a:off x="2332211" y="3876560"/>
        <a:ext cx="1022163" cy="1022163"/>
      </dsp:txXfrm>
    </dsp:sp>
    <dsp:sp modelId="{B237D839-B535-412D-8C11-46DBA8AA3106}">
      <dsp:nvSpPr>
        <dsp:cNvPr id="0" name=""/>
        <dsp:cNvSpPr/>
      </dsp:nvSpPr>
      <dsp:spPr>
        <a:xfrm rot="11880000">
          <a:off x="2925369" y="2193731"/>
          <a:ext cx="306945" cy="491489"/>
        </a:xfrm>
        <a:prstGeom prst="righ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NZ" sz="1100" kern="1200" dirty="0">
            <a:latin typeface="Arial"/>
            <a:cs typeface="Arial"/>
          </a:endParaRPr>
        </a:p>
      </dsp:txBody>
      <dsp:txXfrm rot="10800000">
        <a:off x="3015199" y="2306257"/>
        <a:ext cx="214862" cy="294893"/>
      </dsp:txXfrm>
    </dsp:sp>
    <dsp:sp modelId="{46EE2F07-67C8-4090-B9ED-DF55502FD721}">
      <dsp:nvSpPr>
        <dsp:cNvPr id="0" name=""/>
        <dsp:cNvSpPr/>
      </dsp:nvSpPr>
      <dsp:spPr>
        <a:xfrm>
          <a:off x="1384999" y="1401179"/>
          <a:ext cx="1445557" cy="1445557"/>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NZ" sz="1400" b="1" kern="1200" dirty="0" smtClean="0">
              <a:latin typeface="Arial"/>
              <a:cs typeface="Arial"/>
            </a:rPr>
            <a:t>No double ups</a:t>
          </a:r>
          <a:endParaRPr lang="en-NZ" sz="1400" b="1" kern="1200" dirty="0">
            <a:latin typeface="Arial"/>
            <a:cs typeface="Arial"/>
          </a:endParaRPr>
        </a:p>
      </dsp:txBody>
      <dsp:txXfrm>
        <a:off x="1596696" y="1612876"/>
        <a:ext cx="1022163" cy="102216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22" tIns="49510" rIns="99022" bIns="49510" rtlCol="0"/>
          <a:lstStyle>
            <a:lvl1pPr algn="l">
              <a:defRPr sz="1100"/>
            </a:lvl1pPr>
          </a:lstStyle>
          <a:p>
            <a:endParaRPr lang="en-NZ" dirty="0"/>
          </a:p>
        </p:txBody>
      </p:sp>
      <p:sp>
        <p:nvSpPr>
          <p:cNvPr id="3" name="Date Placeholder 2"/>
          <p:cNvSpPr>
            <a:spLocks noGrp="1"/>
          </p:cNvSpPr>
          <p:nvPr>
            <p:ph type="dt" idx="1"/>
          </p:nvPr>
        </p:nvSpPr>
        <p:spPr>
          <a:xfrm>
            <a:off x="4021297" y="1"/>
            <a:ext cx="3076363" cy="511731"/>
          </a:xfrm>
          <a:prstGeom prst="rect">
            <a:avLst/>
          </a:prstGeom>
        </p:spPr>
        <p:txBody>
          <a:bodyPr vert="horz" lIns="99022" tIns="49510" rIns="99022" bIns="49510" rtlCol="0"/>
          <a:lstStyle>
            <a:lvl1pPr algn="r">
              <a:defRPr sz="1100"/>
            </a:lvl1pPr>
          </a:lstStyle>
          <a:p>
            <a:fld id="{229B4FD0-2AD7-46C6-801C-BBCC41D6EA88}" type="datetimeFigureOut">
              <a:rPr lang="en-NZ" smtClean="0"/>
              <a:pPr/>
              <a:t>29/07/2013</a:t>
            </a:fld>
            <a:endParaRPr lang="en-NZ" dirty="0"/>
          </a:p>
        </p:txBody>
      </p:sp>
      <p:sp>
        <p:nvSpPr>
          <p:cNvPr id="4" name="Slide Image Placeholder 3"/>
          <p:cNvSpPr>
            <a:spLocks noGrp="1" noRot="1" noChangeAspect="1"/>
          </p:cNvSpPr>
          <p:nvPr>
            <p:ph type="sldImg" idx="2"/>
          </p:nvPr>
        </p:nvSpPr>
        <p:spPr>
          <a:xfrm>
            <a:off x="989013" y="765175"/>
            <a:ext cx="5121275" cy="3841750"/>
          </a:xfrm>
          <a:prstGeom prst="rect">
            <a:avLst/>
          </a:prstGeom>
          <a:noFill/>
          <a:ln w="12700">
            <a:solidFill>
              <a:prstClr val="black"/>
            </a:solidFill>
          </a:ln>
        </p:spPr>
        <p:txBody>
          <a:bodyPr vert="horz" lIns="99022" tIns="49510" rIns="99022" bIns="49510" rtlCol="0" anchor="ctr"/>
          <a:lstStyle/>
          <a:p>
            <a:endParaRPr lang="en-NZ"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22" tIns="49510" rIns="99022" bIns="4951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1" y="9721107"/>
            <a:ext cx="3076363" cy="511731"/>
          </a:xfrm>
          <a:prstGeom prst="rect">
            <a:avLst/>
          </a:prstGeom>
        </p:spPr>
        <p:txBody>
          <a:bodyPr vert="horz" lIns="99022" tIns="49510" rIns="99022" bIns="49510" rtlCol="0" anchor="b"/>
          <a:lstStyle>
            <a:lvl1pPr algn="l">
              <a:defRPr sz="1100"/>
            </a:lvl1pPr>
          </a:lstStyle>
          <a:p>
            <a:endParaRPr lang="en-NZ" dirty="0"/>
          </a:p>
        </p:txBody>
      </p:sp>
      <p:sp>
        <p:nvSpPr>
          <p:cNvPr id="7" name="Slide Number Placeholder 6"/>
          <p:cNvSpPr>
            <a:spLocks noGrp="1"/>
          </p:cNvSpPr>
          <p:nvPr>
            <p:ph type="sldNum" sz="quarter" idx="5"/>
          </p:nvPr>
        </p:nvSpPr>
        <p:spPr>
          <a:xfrm>
            <a:off x="4021297" y="9721107"/>
            <a:ext cx="3076363" cy="511731"/>
          </a:xfrm>
          <a:prstGeom prst="rect">
            <a:avLst/>
          </a:prstGeom>
        </p:spPr>
        <p:txBody>
          <a:bodyPr vert="horz" lIns="99022" tIns="49510" rIns="99022" bIns="49510" rtlCol="0" anchor="b"/>
          <a:lstStyle>
            <a:lvl1pPr algn="r">
              <a:defRPr sz="1100"/>
            </a:lvl1pPr>
          </a:lstStyle>
          <a:p>
            <a:fld id="{B4CE44A7-CB82-4CB6-A3A6-A8765B5F1203}" type="slidenum">
              <a:rPr lang="en-NZ" smtClean="0"/>
              <a:pPr/>
              <a:t>‹#›</a:t>
            </a:fld>
            <a:endParaRPr lang="en-NZ" dirty="0"/>
          </a:p>
        </p:txBody>
      </p:sp>
    </p:spTree>
    <p:extLst>
      <p:ext uri="{BB962C8B-B14F-4D97-AF65-F5344CB8AC3E}">
        <p14:creationId xmlns:p14="http://schemas.microsoft.com/office/powerpoint/2010/main" val="2956503625"/>
      </p:ext>
    </p:extLst>
  </p:cSld>
  <p:clrMap bg1="lt1" tx1="dk1" bg2="lt2" tx2="dk2" accent1="accent1" accent2="accent2" accent3="accent3" accent4="accent4" accent5="accent5" accent6="accent6" hlink="hlink" folHlink="folHlink"/>
  <p:notesStyle>
    <a:lvl1pPr marL="0" algn="l" defTabSz="914235" rtl="0" eaLnBrk="1" latinLnBrk="0" hangingPunct="1">
      <a:defRPr sz="1200" kern="1200">
        <a:solidFill>
          <a:schemeClr val="tx1"/>
        </a:solidFill>
        <a:latin typeface="+mn-lt"/>
        <a:ea typeface="+mn-ea"/>
        <a:cs typeface="+mn-cs"/>
      </a:defRPr>
    </a:lvl1pPr>
    <a:lvl2pPr marL="457117" algn="l" defTabSz="914235" rtl="0" eaLnBrk="1" latinLnBrk="0" hangingPunct="1">
      <a:defRPr sz="1200" kern="1200">
        <a:solidFill>
          <a:schemeClr val="tx1"/>
        </a:solidFill>
        <a:latin typeface="+mn-lt"/>
        <a:ea typeface="+mn-ea"/>
        <a:cs typeface="+mn-cs"/>
      </a:defRPr>
    </a:lvl2pPr>
    <a:lvl3pPr marL="914235" algn="l" defTabSz="914235" rtl="0" eaLnBrk="1" latinLnBrk="0" hangingPunct="1">
      <a:defRPr sz="1200" kern="1200">
        <a:solidFill>
          <a:schemeClr val="tx1"/>
        </a:solidFill>
        <a:latin typeface="+mn-lt"/>
        <a:ea typeface="+mn-ea"/>
        <a:cs typeface="+mn-cs"/>
      </a:defRPr>
    </a:lvl3pPr>
    <a:lvl4pPr marL="1371353" algn="l" defTabSz="914235" rtl="0" eaLnBrk="1" latinLnBrk="0" hangingPunct="1">
      <a:defRPr sz="1200" kern="1200">
        <a:solidFill>
          <a:schemeClr val="tx1"/>
        </a:solidFill>
        <a:latin typeface="+mn-lt"/>
        <a:ea typeface="+mn-ea"/>
        <a:cs typeface="+mn-cs"/>
      </a:defRPr>
    </a:lvl4pPr>
    <a:lvl5pPr marL="1828470" algn="l" defTabSz="914235" rtl="0" eaLnBrk="1" latinLnBrk="0" hangingPunct="1">
      <a:defRPr sz="1200" kern="1200">
        <a:solidFill>
          <a:schemeClr val="tx1"/>
        </a:solidFill>
        <a:latin typeface="+mn-lt"/>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a:t>
            </a:fld>
            <a:endParaRPr lang="en-NZ"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17</a:t>
            </a:fld>
            <a:endParaRPr lang="en-NZ"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Hannah</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20</a:t>
            </a:fld>
            <a:endParaRPr lang="en-NZ"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Hannah</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22</a:t>
            </a:fld>
            <a:endParaRPr lang="en-NZ"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Hannah</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23</a:t>
            </a:fld>
            <a:endParaRPr lang="en-NZ"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24</a:t>
            </a:fld>
            <a:endParaRPr lang="en-NZ"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25</a:t>
            </a:fld>
            <a:endParaRPr lang="en-NZ"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27</a:t>
            </a:fld>
            <a:endParaRPr lang="en-NZ"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28</a:t>
            </a:fld>
            <a:endParaRPr lang="en-NZ"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this point – consider:</a:t>
            </a:r>
          </a:p>
          <a:p>
            <a:endParaRPr lang="en-NZ" dirty="0" smtClean="0"/>
          </a:p>
          <a:p>
            <a:pPr>
              <a:buFontTx/>
              <a:buChar char="-"/>
            </a:pPr>
            <a:r>
              <a:rPr lang="en-NZ" dirty="0" smtClean="0"/>
              <a:t>What if you see a question that was</a:t>
            </a:r>
            <a:r>
              <a:rPr lang="en-NZ" baseline="0" dirty="0" smtClean="0"/>
              <a:t> wrongly approved by a </a:t>
            </a:r>
            <a:r>
              <a:rPr lang="en-NZ" baseline="0" dirty="0" err="1" smtClean="0"/>
              <a:t>vetter</a:t>
            </a:r>
            <a:r>
              <a:rPr lang="en-NZ" baseline="0" dirty="0" smtClean="0"/>
              <a:t>?</a:t>
            </a:r>
          </a:p>
          <a:p>
            <a:pPr>
              <a:buFontTx/>
              <a:buChar char="-"/>
            </a:pPr>
            <a:r>
              <a:rPr lang="en-NZ" baseline="0" dirty="0" smtClean="0"/>
              <a:t>What if you suspect (from timing/content of the question) who was behind the question? Ask: might it raise a conflict?</a:t>
            </a:r>
          </a:p>
          <a:p>
            <a:pPr>
              <a:buFontTx/>
              <a:buChar char="-"/>
            </a:pPr>
            <a:r>
              <a:rPr lang="en-NZ" baseline="0" dirty="0" smtClean="0"/>
              <a:t>What if a lawyer started drafting the answer ages ago? </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29</a:t>
            </a:fld>
            <a:endParaRPr lang="en-NZ"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31</a:t>
            </a:fld>
            <a:endParaRPr lang="en-NZ"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3</a:t>
            </a:fld>
            <a:endParaRPr lang="en-NZ" dirty="0"/>
          </a:p>
        </p:txBody>
      </p:sp>
    </p:spTree>
    <p:extLst>
      <p:ext uri="{BB962C8B-B14F-4D97-AF65-F5344CB8AC3E}">
        <p14:creationId xmlns:p14="http://schemas.microsoft.com/office/powerpoint/2010/main" val="414634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32</a:t>
            </a:fld>
            <a:endParaRPr lang="en-NZ"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33</a:t>
            </a:fld>
            <a:endParaRPr lang="en-NZ"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34</a:t>
            </a:fld>
            <a:endParaRPr lang="en-NZ" dirty="0"/>
          </a:p>
        </p:txBody>
      </p:sp>
    </p:spTree>
    <p:extLst>
      <p:ext uri="{BB962C8B-B14F-4D97-AF65-F5344CB8AC3E}">
        <p14:creationId xmlns:p14="http://schemas.microsoft.com/office/powerpoint/2010/main" val="2743092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Show lawyers where they will be submitting their answer</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37</a:t>
            </a:fld>
            <a:endParaRPr lang="en-NZ"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Test question</a:t>
            </a:r>
            <a:r>
              <a:rPr lang="en-NZ" baseline="0" dirty="0" smtClean="0"/>
              <a:t> – to demonstrate that this should not have been approved by question vetters as it is from a business owner</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41</a:t>
            </a:fld>
            <a:endParaRPr lang="en-NZ"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Another test question – we would only provide very general/limited</a:t>
            </a:r>
            <a:r>
              <a:rPr lang="en-NZ" baseline="0" dirty="0" smtClean="0"/>
              <a:t> information to questions relating to wills</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42</a:t>
            </a:fld>
            <a:endParaRPr lang="en-NZ"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47</a:t>
            </a:fld>
            <a:endParaRPr lang="en-NZ"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48</a:t>
            </a:fld>
            <a:endParaRPr lang="en-NZ"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49</a:t>
            </a:fld>
            <a:endParaRPr lang="en-NZ"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Show lawyers where they will be submitting their answer</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50</a:t>
            </a:fld>
            <a:endParaRPr lang="en-NZ"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10</a:t>
            </a:fld>
            <a:endParaRPr lang="en-NZ"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51</a:t>
            </a:fld>
            <a:endParaRPr lang="en-NZ"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52</a:t>
            </a:fld>
            <a:endParaRPr lang="en-NZ"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Show lawyers where they will be submitting their answer</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53</a:t>
            </a:fld>
            <a:endParaRPr lang="en-NZ"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11</a:t>
            </a:fld>
            <a:endParaRPr lang="en-NZ"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35" rtl="0" eaLnBrk="1" fontAlgn="auto" latinLnBrk="0" hangingPunct="1">
              <a:lnSpc>
                <a:spcPct val="100000"/>
              </a:lnSpc>
              <a:spcBef>
                <a:spcPts val="0"/>
              </a:spcBef>
              <a:spcAft>
                <a:spcPts val="0"/>
              </a:spcAft>
              <a:buClrTx/>
              <a:buSzTx/>
              <a:buFontTx/>
              <a:buNone/>
              <a:tabLst/>
              <a:defRPr/>
            </a:pPr>
            <a:r>
              <a:rPr lang="en-NZ" dirty="0" smtClean="0"/>
              <a:t>Hannah</a:t>
            </a:r>
          </a:p>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12</a:t>
            </a:fld>
            <a:endParaRPr lang="en-NZ"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Hannah</a:t>
            </a:r>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13</a:t>
            </a:fld>
            <a:endParaRPr lang="en-NZ"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14</a:t>
            </a:fld>
            <a:endParaRPr lang="en-NZ"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15</a:t>
            </a:fld>
            <a:endParaRPr lang="en-NZ"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B4CE44A7-CB82-4CB6-A3A6-A8765B5F1203}" type="slidenum">
              <a:rPr lang="en-NZ" smtClean="0"/>
              <a:pPr/>
              <a:t>16</a:t>
            </a:fld>
            <a:endParaRPr lang="en-NZ"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a:prstGeom prst="rect">
            <a:avLst/>
          </a:prstGeo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3" indent="0" algn="ctr">
              <a:buNone/>
              <a:defRPr>
                <a:solidFill>
                  <a:schemeClr val="tx1">
                    <a:tint val="75000"/>
                  </a:schemeClr>
                </a:solidFill>
              </a:defRPr>
            </a:lvl4pPr>
            <a:lvl5pPr marL="1828470" indent="0" algn="ctr">
              <a:buNone/>
              <a:defRPr>
                <a:solidFill>
                  <a:schemeClr val="tx1">
                    <a:tint val="75000"/>
                  </a:schemeClr>
                </a:solidFill>
              </a:defRPr>
            </a:lvl5pPr>
            <a:lvl6pPr marL="2285588" indent="0" algn="ctr">
              <a:buNone/>
              <a:defRPr>
                <a:solidFill>
                  <a:schemeClr val="tx1">
                    <a:tint val="75000"/>
                  </a:schemeClr>
                </a:solidFill>
              </a:defRPr>
            </a:lvl6pPr>
            <a:lvl7pPr marL="2742705" indent="0" algn="ctr">
              <a:buNone/>
              <a:defRPr>
                <a:solidFill>
                  <a:schemeClr val="tx1">
                    <a:tint val="75000"/>
                  </a:schemeClr>
                </a:solidFill>
              </a:defRPr>
            </a:lvl7pPr>
            <a:lvl8pPr marL="3199823" indent="0" algn="ctr">
              <a:buNone/>
              <a:defRPr>
                <a:solidFill>
                  <a:schemeClr val="tx1">
                    <a:tint val="75000"/>
                  </a:schemeClr>
                </a:solidFill>
              </a:defRPr>
            </a:lvl8pPr>
            <a:lvl9pPr marL="365694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720189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843808" y="30274"/>
            <a:ext cx="6300192" cy="1143000"/>
          </a:xfrm>
          <a:prstGeom prst="rect">
            <a:avLst/>
          </a:prstGeom>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1484787"/>
            <a:ext cx="8229600" cy="5001419"/>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3447748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a:prstGeom prst="rect">
            <a:avLst/>
          </a:prstGeo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41"/>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216079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31840" y="188640"/>
            <a:ext cx="6012160" cy="734430"/>
          </a:xfrm>
          <a:prstGeom prst="rect">
            <a:avLst/>
          </a:prstGeom>
        </p:spPr>
        <p:txBody>
          <a:bodyPr>
            <a:noAutofit/>
          </a:bodyPr>
          <a:lstStyle>
            <a:lvl1pPr>
              <a:defRPr sz="3200"/>
            </a:lvl1pPr>
          </a:lstStyle>
          <a:p>
            <a:r>
              <a:rPr lang="en-US" dirty="0" smtClean="0"/>
              <a:t>Click to edit Master title style</a:t>
            </a:r>
            <a:endParaRPr lang="en-NZ" dirty="0"/>
          </a:p>
        </p:txBody>
      </p:sp>
      <p:sp>
        <p:nvSpPr>
          <p:cNvPr id="3" name="Content Placeholder 2"/>
          <p:cNvSpPr>
            <a:spLocks noGrp="1"/>
          </p:cNvSpPr>
          <p:nvPr>
            <p:ph idx="1"/>
          </p:nvPr>
        </p:nvSpPr>
        <p:spPr>
          <a:xfrm>
            <a:off x="590872" y="1412776"/>
            <a:ext cx="8229600" cy="500141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
        <p:nvSpPr>
          <p:cNvPr id="4" name="Date Placeholder 3"/>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3955079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a:prstGeom prst="rect">
            <a:avLst/>
          </a:prstGeo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5"/>
            <a:ext cx="7772400" cy="1500187"/>
          </a:xfrm>
          <a:prstGeom prst="rect">
            <a:avLst/>
          </a:prstGeom>
        </p:spPr>
        <p:txBody>
          <a:bodyPr anchor="b"/>
          <a:lstStyle>
            <a:lvl1pPr marL="0" indent="0">
              <a:buNone/>
              <a:defRPr sz="2000">
                <a:solidFill>
                  <a:schemeClr val="tx1">
                    <a:tint val="75000"/>
                  </a:schemeClr>
                </a:solidFill>
              </a:defRPr>
            </a:lvl1pPr>
            <a:lvl2pPr marL="457117" indent="0">
              <a:buNone/>
              <a:defRPr sz="1800">
                <a:solidFill>
                  <a:schemeClr val="tx1">
                    <a:tint val="75000"/>
                  </a:schemeClr>
                </a:solidFill>
              </a:defRPr>
            </a:lvl2pPr>
            <a:lvl3pPr marL="914235" indent="0">
              <a:buNone/>
              <a:defRPr sz="1600">
                <a:solidFill>
                  <a:schemeClr val="tx1">
                    <a:tint val="75000"/>
                  </a:schemeClr>
                </a:solidFill>
              </a:defRPr>
            </a:lvl3pPr>
            <a:lvl4pPr marL="1371353" indent="0">
              <a:buNone/>
              <a:defRPr sz="1400">
                <a:solidFill>
                  <a:schemeClr val="tx1">
                    <a:tint val="75000"/>
                  </a:schemeClr>
                </a:solidFill>
              </a:defRPr>
            </a:lvl4pPr>
            <a:lvl5pPr marL="1828470" indent="0">
              <a:buNone/>
              <a:defRPr sz="1400">
                <a:solidFill>
                  <a:schemeClr val="tx1">
                    <a:tint val="75000"/>
                  </a:schemeClr>
                </a:solidFill>
              </a:defRPr>
            </a:lvl5pPr>
            <a:lvl6pPr marL="2285588" indent="0">
              <a:buNone/>
              <a:defRPr sz="1400">
                <a:solidFill>
                  <a:schemeClr val="tx1">
                    <a:tint val="75000"/>
                  </a:schemeClr>
                </a:solidFill>
              </a:defRPr>
            </a:lvl6pPr>
            <a:lvl7pPr marL="2742705" indent="0">
              <a:buNone/>
              <a:defRPr sz="1400">
                <a:solidFill>
                  <a:schemeClr val="tx1">
                    <a:tint val="75000"/>
                  </a:schemeClr>
                </a:solidFill>
              </a:defRPr>
            </a:lvl7pPr>
            <a:lvl8pPr marL="3199823" indent="0">
              <a:buNone/>
              <a:defRPr sz="1400">
                <a:solidFill>
                  <a:schemeClr val="tx1">
                    <a:tint val="75000"/>
                  </a:schemeClr>
                </a:solidFill>
              </a:defRPr>
            </a:lvl8pPr>
            <a:lvl9pPr marL="365694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7320623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808" y="30274"/>
            <a:ext cx="6300192" cy="1143000"/>
          </a:xfrm>
          <a:prstGeom prst="rect">
            <a:avLst/>
          </a:prstGeom>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6" name="Footer Placeholder 5"/>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7" name="Slide Number Placeholder 6"/>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3482901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43808" y="30274"/>
            <a:ext cx="6300192" cy="1143000"/>
          </a:xfrm>
          <a:prstGeom prst="rect">
            <a:avLst/>
          </a:prstGeo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17" indent="0">
              <a:buNone/>
              <a:defRPr sz="2000" b="1"/>
            </a:lvl2pPr>
            <a:lvl3pPr marL="914235" indent="0">
              <a:buNone/>
              <a:defRPr sz="1800" b="1"/>
            </a:lvl3pPr>
            <a:lvl4pPr marL="1371353" indent="0">
              <a:buNone/>
              <a:defRPr sz="1600" b="1"/>
            </a:lvl4pPr>
            <a:lvl5pPr marL="1828470" indent="0">
              <a:buNone/>
              <a:defRPr sz="1600" b="1"/>
            </a:lvl5pPr>
            <a:lvl6pPr marL="2285588" indent="0">
              <a:buNone/>
              <a:defRPr sz="1600" b="1"/>
            </a:lvl6pPr>
            <a:lvl7pPr marL="2742705" indent="0">
              <a:buNone/>
              <a:defRPr sz="1600" b="1"/>
            </a:lvl7pPr>
            <a:lvl8pPr marL="3199823" indent="0">
              <a:buNone/>
              <a:defRPr sz="1600" b="1"/>
            </a:lvl8pPr>
            <a:lvl9pPr marL="365694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117" indent="0">
              <a:buNone/>
              <a:defRPr sz="2000" b="1"/>
            </a:lvl2pPr>
            <a:lvl3pPr marL="914235" indent="0">
              <a:buNone/>
              <a:defRPr sz="1800" b="1"/>
            </a:lvl3pPr>
            <a:lvl4pPr marL="1371353" indent="0">
              <a:buNone/>
              <a:defRPr sz="1600" b="1"/>
            </a:lvl4pPr>
            <a:lvl5pPr marL="1828470" indent="0">
              <a:buNone/>
              <a:defRPr sz="1600" b="1"/>
            </a:lvl5pPr>
            <a:lvl6pPr marL="2285588" indent="0">
              <a:buNone/>
              <a:defRPr sz="1600" b="1"/>
            </a:lvl6pPr>
            <a:lvl7pPr marL="2742705" indent="0">
              <a:buNone/>
              <a:defRPr sz="1600" b="1"/>
            </a:lvl7pPr>
            <a:lvl8pPr marL="3199823" indent="0">
              <a:buNone/>
              <a:defRPr sz="1600" b="1"/>
            </a:lvl8pPr>
            <a:lvl9pPr marL="365694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8" name="Footer Placeholder 7"/>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9" name="Slide Number Placeholder 8"/>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19729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43808" y="-18256"/>
            <a:ext cx="6300192" cy="1143000"/>
          </a:xfrm>
          <a:prstGeom prst="rect">
            <a:avLst/>
          </a:prstGeom>
        </p:spPr>
        <p:txBody>
          <a:bodyPr/>
          <a:lstStyle>
            <a:lvl1pPr algn="ctr">
              <a:defRPr/>
            </a:lvl1pPr>
          </a:lstStyle>
          <a:p>
            <a:r>
              <a:rPr lang="en-US" dirty="0" smtClean="0"/>
              <a:t>Click to edit Master title style</a:t>
            </a:r>
            <a:endParaRPr lang="en-NZ" dirty="0"/>
          </a:p>
        </p:txBody>
      </p:sp>
    </p:spTree>
    <p:extLst>
      <p:ext uri="{BB962C8B-B14F-4D97-AF65-F5344CB8AC3E}">
        <p14:creationId xmlns:p14="http://schemas.microsoft.com/office/powerpoint/2010/main" val="38210357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3" name="Footer Placeholder 2"/>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4" name="Slide Number Placeholder 3"/>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31454881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117" indent="0">
              <a:buNone/>
              <a:defRPr sz="1200"/>
            </a:lvl2pPr>
            <a:lvl3pPr marL="914235" indent="0">
              <a:buNone/>
              <a:defRPr sz="1000"/>
            </a:lvl3pPr>
            <a:lvl4pPr marL="1371353" indent="0">
              <a:buNone/>
              <a:defRPr sz="900"/>
            </a:lvl4pPr>
            <a:lvl5pPr marL="1828470" indent="0">
              <a:buNone/>
              <a:defRPr sz="900"/>
            </a:lvl5pPr>
            <a:lvl6pPr marL="2285588" indent="0">
              <a:buNone/>
              <a:defRPr sz="900"/>
            </a:lvl6pPr>
            <a:lvl7pPr marL="2742705" indent="0">
              <a:buNone/>
              <a:defRPr sz="900"/>
            </a:lvl7pPr>
            <a:lvl8pPr marL="3199823" indent="0">
              <a:buNone/>
              <a:defRPr sz="900"/>
            </a:lvl8pPr>
            <a:lvl9pPr marL="365694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6" name="Footer Placeholder 5"/>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7" name="Slide Number Placeholder 6"/>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33933060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117" indent="0">
              <a:buNone/>
              <a:defRPr sz="2800"/>
            </a:lvl2pPr>
            <a:lvl3pPr marL="914235" indent="0">
              <a:buNone/>
              <a:defRPr sz="2400"/>
            </a:lvl3pPr>
            <a:lvl4pPr marL="1371353" indent="0">
              <a:buNone/>
              <a:defRPr sz="2000"/>
            </a:lvl4pPr>
            <a:lvl5pPr marL="1828470" indent="0">
              <a:buNone/>
              <a:defRPr sz="2000"/>
            </a:lvl5pPr>
            <a:lvl6pPr marL="2285588" indent="0">
              <a:buNone/>
              <a:defRPr sz="2000"/>
            </a:lvl6pPr>
            <a:lvl7pPr marL="2742705" indent="0">
              <a:buNone/>
              <a:defRPr sz="2000"/>
            </a:lvl7pPr>
            <a:lvl8pPr marL="3199823" indent="0">
              <a:buNone/>
              <a:defRPr sz="2000"/>
            </a:lvl8pPr>
            <a:lvl9pPr marL="3656940" indent="0">
              <a:buNone/>
              <a:defRPr sz="2000"/>
            </a:lvl9pPr>
          </a:lstStyle>
          <a:p>
            <a:endParaRPr lang="en-NZ"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17" indent="0">
              <a:buNone/>
              <a:defRPr sz="1200"/>
            </a:lvl2pPr>
            <a:lvl3pPr marL="914235" indent="0">
              <a:buNone/>
              <a:defRPr sz="1000"/>
            </a:lvl3pPr>
            <a:lvl4pPr marL="1371353" indent="0">
              <a:buNone/>
              <a:defRPr sz="900"/>
            </a:lvl4pPr>
            <a:lvl5pPr marL="1828470" indent="0">
              <a:buNone/>
              <a:defRPr sz="900"/>
            </a:lvl5pPr>
            <a:lvl6pPr marL="2285588" indent="0">
              <a:buNone/>
              <a:defRPr sz="900"/>
            </a:lvl6pPr>
            <a:lvl7pPr marL="2742705" indent="0">
              <a:buNone/>
              <a:defRPr sz="900"/>
            </a:lvl7pPr>
            <a:lvl8pPr marL="3199823" indent="0">
              <a:buNone/>
              <a:defRPr sz="900"/>
            </a:lvl8pPr>
            <a:lvl9pPr marL="365694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3"/>
            <a:ext cx="2133600" cy="365125"/>
          </a:xfrm>
          <a:prstGeom prst="rect">
            <a:avLst/>
          </a:prstGeom>
        </p:spPr>
        <p:txBody>
          <a:bodyPr lIns="91423" tIns="45712" rIns="91423" bIns="45712"/>
          <a:lstStyle/>
          <a:p>
            <a:fld id="{027FE234-2B10-4087-A660-26511547B116}" type="datetimeFigureOut">
              <a:rPr lang="en-NZ" smtClean="0"/>
              <a:pPr/>
              <a:t>29/07/2013</a:t>
            </a:fld>
            <a:endParaRPr lang="en-NZ" dirty="0"/>
          </a:p>
        </p:txBody>
      </p:sp>
      <p:sp>
        <p:nvSpPr>
          <p:cNvPr id="6" name="Footer Placeholder 5"/>
          <p:cNvSpPr>
            <a:spLocks noGrp="1"/>
          </p:cNvSpPr>
          <p:nvPr>
            <p:ph type="ftr" sz="quarter" idx="11"/>
          </p:nvPr>
        </p:nvSpPr>
        <p:spPr>
          <a:xfrm>
            <a:off x="3124200" y="6356353"/>
            <a:ext cx="2895600" cy="365125"/>
          </a:xfrm>
          <a:prstGeom prst="rect">
            <a:avLst/>
          </a:prstGeom>
        </p:spPr>
        <p:txBody>
          <a:bodyPr lIns="91423" tIns="45712" rIns="91423" bIns="45712"/>
          <a:lstStyle/>
          <a:p>
            <a:endParaRPr lang="en-NZ" dirty="0"/>
          </a:p>
        </p:txBody>
      </p:sp>
      <p:sp>
        <p:nvSpPr>
          <p:cNvPr id="7" name="Slide Number Placeholder 6"/>
          <p:cNvSpPr>
            <a:spLocks noGrp="1"/>
          </p:cNvSpPr>
          <p:nvPr>
            <p:ph type="sldNum" sz="quarter" idx="12"/>
          </p:nvPr>
        </p:nvSpPr>
        <p:spPr>
          <a:xfrm>
            <a:off x="6553200" y="6356353"/>
            <a:ext cx="2133600" cy="365125"/>
          </a:xfrm>
          <a:prstGeom prst="rect">
            <a:avLst/>
          </a:prstGeom>
        </p:spPr>
        <p:txBody>
          <a:bodyPr lIns="91423" tIns="45712" rIns="91423" bIns="45712"/>
          <a:lstStyle/>
          <a:p>
            <a:fld id="{40214FF3-517B-4823-B6FB-8693EE1C97BB}" type="slidenum">
              <a:rPr lang="en-NZ" smtClean="0"/>
              <a:pPr/>
              <a:t>‹#›</a:t>
            </a:fld>
            <a:endParaRPr lang="en-NZ" dirty="0"/>
          </a:p>
        </p:txBody>
      </p:sp>
    </p:spTree>
    <p:extLst>
      <p:ext uri="{BB962C8B-B14F-4D97-AF65-F5344CB8AC3E}">
        <p14:creationId xmlns:p14="http://schemas.microsoft.com/office/powerpoint/2010/main" val="26088152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6" name="Picture 5" descr="background.png"/>
          <p:cNvPicPr>
            <a:picLocks noChangeAspect="1"/>
          </p:cNvPicPr>
          <p:nvPr userDrawn="1"/>
        </p:nvPicPr>
        <p:blipFill rotWithShape="1">
          <a:blip r:embed="rId13" cstate="print"/>
          <a:srcRect l="4194" t="-1" r="10065" b="1429"/>
          <a:stretch/>
        </p:blipFill>
        <p:spPr>
          <a:xfrm>
            <a:off x="-1" y="0"/>
            <a:ext cx="9144001" cy="6858000"/>
          </a:xfrm>
          <a:prstGeom prst="rect">
            <a:avLst/>
          </a:prstGeom>
        </p:spPr>
      </p:pic>
      <p:sp>
        <p:nvSpPr>
          <p:cNvPr id="7" name="Rounded Rectangle 6"/>
          <p:cNvSpPr/>
          <p:nvPr userDrawn="1"/>
        </p:nvSpPr>
        <p:spPr>
          <a:xfrm>
            <a:off x="539552" y="1196751"/>
            <a:ext cx="8136904" cy="5328593"/>
          </a:xfrm>
          <a:prstGeom prst="roundRect">
            <a:avLst>
              <a:gd name="adj" fmla="val 3832"/>
            </a:avLst>
          </a:prstGeom>
          <a:solidFill>
            <a:schemeClr val="bg1">
              <a:alpha val="85000"/>
            </a:schemeClr>
          </a:solidFill>
          <a:ln>
            <a:noFill/>
          </a:ln>
          <a:effectLst>
            <a:outerShdw blurRad="234950" dist="22860" dir="5400000" sx="102000" sy="10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Title Placeholder 1"/>
          <p:cNvSpPr>
            <a:spLocks noGrp="1"/>
          </p:cNvSpPr>
          <p:nvPr>
            <p:ph type="title"/>
          </p:nvPr>
        </p:nvSpPr>
        <p:spPr>
          <a:xfrm>
            <a:off x="3229000" y="211142"/>
            <a:ext cx="5915000" cy="648072"/>
          </a:xfrm>
          <a:prstGeom prst="rect">
            <a:avLst/>
          </a:prstGeom>
          <a:solidFill>
            <a:schemeClr val="tx1">
              <a:alpha val="50000"/>
            </a:schemeClr>
          </a:solidFill>
        </p:spPr>
        <p:txBody>
          <a:bodyPr vert="horz" lIns="91440" tIns="45720" rIns="91440" bIns="45720" rtlCol="0" anchor="ctr">
            <a:normAutofit/>
          </a:bodyPr>
          <a:lstStyle/>
          <a:p>
            <a:endParaRPr lang="en-NZ" dirty="0"/>
          </a:p>
        </p:txBody>
      </p:sp>
      <p:sp>
        <p:nvSpPr>
          <p:cNvPr id="10" name="Text Placeholder 2"/>
          <p:cNvSpPr>
            <a:spLocks noGrp="1"/>
          </p:cNvSpPr>
          <p:nvPr>
            <p:ph type="body" idx="1"/>
          </p:nvPr>
        </p:nvSpPr>
        <p:spPr>
          <a:xfrm>
            <a:off x="457200" y="1339095"/>
            <a:ext cx="8229600" cy="51862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pic>
        <p:nvPicPr>
          <p:cNvPr id="11" name="Picture 10" descr="Logo2.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95536" y="188640"/>
            <a:ext cx="2592288" cy="724913"/>
          </a:xfrm>
          <a:prstGeom prst="rect">
            <a:avLst/>
          </a:prstGeom>
        </p:spPr>
      </p:pic>
    </p:spTree>
    <p:extLst>
      <p:ext uri="{BB962C8B-B14F-4D97-AF65-F5344CB8AC3E}">
        <p14:creationId xmlns:p14="http://schemas.microsoft.com/office/powerpoint/2010/main" val="210768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235" rtl="0" eaLnBrk="1" latinLnBrk="0" hangingPunct="1">
        <a:spcBef>
          <a:spcPct val="0"/>
        </a:spcBef>
        <a:buNone/>
        <a:defRPr sz="4400" b="1" kern="1200">
          <a:solidFill>
            <a:srgbClr val="FFFFFF"/>
          </a:solidFill>
          <a:latin typeface="Arial"/>
          <a:ea typeface="+mj-ea"/>
          <a:cs typeface="Arial"/>
        </a:defRPr>
      </a:lvl1pPr>
    </p:titleStyle>
    <p:bodyStyle>
      <a:lvl1pPr marL="342838" indent="-342838" algn="l" defTabSz="914235" rtl="0" eaLnBrk="1" latinLnBrk="0" hangingPunct="1">
        <a:spcBef>
          <a:spcPct val="20000"/>
        </a:spcBef>
        <a:buFont typeface="Arial" pitchFamily="34" charset="0"/>
        <a:buChar char="•"/>
        <a:defRPr sz="3200" kern="1200">
          <a:solidFill>
            <a:schemeClr val="tx1"/>
          </a:solidFill>
          <a:latin typeface="Arial"/>
          <a:ea typeface="+mn-ea"/>
          <a:cs typeface="Arial"/>
        </a:defRPr>
      </a:lvl1pPr>
      <a:lvl2pPr marL="742816" indent="-285699" algn="l" defTabSz="914235" rtl="0" eaLnBrk="1" latinLnBrk="0" hangingPunct="1">
        <a:spcBef>
          <a:spcPct val="20000"/>
        </a:spcBef>
        <a:buFont typeface="Arial" pitchFamily="34" charset="0"/>
        <a:buChar char="–"/>
        <a:defRPr sz="2800" kern="1200">
          <a:solidFill>
            <a:schemeClr val="tx1"/>
          </a:solidFill>
          <a:latin typeface="Arial"/>
          <a:ea typeface="+mn-ea"/>
          <a:cs typeface="Arial"/>
        </a:defRPr>
      </a:lvl2pPr>
      <a:lvl3pPr marL="1142794" indent="-228559" algn="l" defTabSz="914235" rtl="0" eaLnBrk="1" latinLnBrk="0" hangingPunct="1">
        <a:spcBef>
          <a:spcPct val="20000"/>
        </a:spcBef>
        <a:buFont typeface="Arial" pitchFamily="34" charset="0"/>
        <a:buChar char="•"/>
        <a:defRPr sz="2400" kern="1200">
          <a:solidFill>
            <a:schemeClr val="tx1"/>
          </a:solidFill>
          <a:latin typeface="Arial"/>
          <a:ea typeface="+mn-ea"/>
          <a:cs typeface="Arial"/>
        </a:defRPr>
      </a:lvl3pPr>
      <a:lvl4pPr marL="1599911" indent="-228559" algn="l" defTabSz="914235"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029" indent="-228559" algn="l" defTabSz="914235"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147"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64"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82"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99" indent="-228559" algn="l" defTabSz="91423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35" rtl="0" eaLnBrk="1" latinLnBrk="0" hangingPunct="1">
        <a:defRPr sz="1800" kern="1200">
          <a:solidFill>
            <a:schemeClr val="tx1"/>
          </a:solidFill>
          <a:latin typeface="+mn-lt"/>
          <a:ea typeface="+mn-ea"/>
          <a:cs typeface="+mn-cs"/>
        </a:defRPr>
      </a:lvl1pPr>
      <a:lvl2pPr marL="457117" algn="l" defTabSz="914235" rtl="0" eaLnBrk="1" latinLnBrk="0" hangingPunct="1">
        <a:defRPr sz="1800" kern="1200">
          <a:solidFill>
            <a:schemeClr val="tx1"/>
          </a:solidFill>
          <a:latin typeface="+mn-lt"/>
          <a:ea typeface="+mn-ea"/>
          <a:cs typeface="+mn-cs"/>
        </a:defRPr>
      </a:lvl2pPr>
      <a:lvl3pPr marL="914235" algn="l" defTabSz="914235" rtl="0" eaLnBrk="1" latinLnBrk="0" hangingPunct="1">
        <a:defRPr sz="1800" kern="1200">
          <a:solidFill>
            <a:schemeClr val="tx1"/>
          </a:solidFill>
          <a:latin typeface="+mn-lt"/>
          <a:ea typeface="+mn-ea"/>
          <a:cs typeface="+mn-cs"/>
        </a:defRPr>
      </a:lvl3pPr>
      <a:lvl4pPr marL="1371353" algn="l" defTabSz="914235" rtl="0" eaLnBrk="1" latinLnBrk="0" hangingPunct="1">
        <a:defRPr sz="1800" kern="1200">
          <a:solidFill>
            <a:schemeClr val="tx1"/>
          </a:solidFill>
          <a:latin typeface="+mn-lt"/>
          <a:ea typeface="+mn-ea"/>
          <a:cs typeface="+mn-cs"/>
        </a:defRPr>
      </a:lvl4pPr>
      <a:lvl5pPr marL="1828470" algn="l" defTabSz="914235" rtl="0" eaLnBrk="1" latinLnBrk="0" hangingPunct="1">
        <a:defRPr sz="1800" kern="1200">
          <a:solidFill>
            <a:schemeClr val="tx1"/>
          </a:solidFill>
          <a:latin typeface="+mn-lt"/>
          <a:ea typeface="+mn-ea"/>
          <a:cs typeface="+mn-cs"/>
        </a:defRPr>
      </a:lvl5pPr>
      <a:lvl6pPr marL="2285588" algn="l" defTabSz="914235" rtl="0" eaLnBrk="1" latinLnBrk="0" hangingPunct="1">
        <a:defRPr sz="1800" kern="1200">
          <a:solidFill>
            <a:schemeClr val="tx1"/>
          </a:solidFill>
          <a:latin typeface="+mn-lt"/>
          <a:ea typeface="+mn-ea"/>
          <a:cs typeface="+mn-cs"/>
        </a:defRPr>
      </a:lvl6pPr>
      <a:lvl7pPr marL="2742705" algn="l" defTabSz="914235" rtl="0" eaLnBrk="1" latinLnBrk="0" hangingPunct="1">
        <a:defRPr sz="1800" kern="1200">
          <a:solidFill>
            <a:schemeClr val="tx1"/>
          </a:solidFill>
          <a:latin typeface="+mn-lt"/>
          <a:ea typeface="+mn-ea"/>
          <a:cs typeface="+mn-cs"/>
        </a:defRPr>
      </a:lvl7pPr>
      <a:lvl8pPr marL="3199823" algn="l" defTabSz="914235" rtl="0" eaLnBrk="1" latinLnBrk="0" hangingPunct="1">
        <a:defRPr sz="1800" kern="1200">
          <a:solidFill>
            <a:schemeClr val="tx1"/>
          </a:solidFill>
          <a:latin typeface="+mn-lt"/>
          <a:ea typeface="+mn-ea"/>
          <a:cs typeface="+mn-cs"/>
        </a:defRPr>
      </a:lvl8pPr>
      <a:lvl9pPr marL="3656940" algn="l" defTabSz="9142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elizabeth@lawspot.org.nz"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elizabeth@lawspot.org.nz"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vetting@lawspot.org.nz"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ns.org.nz/5.html" TargetMode="External"/><Relationship Id="rId2" Type="http://schemas.openxmlformats.org/officeDocument/2006/relationships/hyperlink" Target="http://www.asb.co.nz/" TargetMode="External"/><Relationship Id="rId1" Type="http://schemas.openxmlformats.org/officeDocument/2006/relationships/slideLayout" Target="../slideLayouts/slideLayout2.xml"/><Relationship Id="rId4" Type="http://schemas.openxmlformats.org/officeDocument/2006/relationships/hyperlink" Target="http://www.consumeraffairs.govt.nz/news-1/word-of-advice/2007/how-to-avoid-identity-thef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www.dbh.govt.nz/UserFiles/File/Publications/Tenancy/pdf/renting-and-you-" TargetMode="External"/><Relationship Id="rId2" Type="http://schemas.openxmlformats.org/officeDocument/2006/relationships/hyperlink" Target="http://www.dbh.govt.nz/UserFiles/File/Publications/Tenancy/pdf/your-rights-responsibiliti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ommunitylaw.org.nz/resources/legal-reference-manual/chapter-6-police-powers/police-powers-of-questionin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wellington.govt.nz/services/noisecontrol/reclaiming/reclaiming.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immigration.govt.nz/migrant/general/generalinformation/immigrationact/factsheets/Deportation.ht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41" y="5661248"/>
            <a:ext cx="9143359" cy="576064"/>
          </a:xfrm>
          <a:solidFill>
            <a:schemeClr val="tx1"/>
          </a:solidFill>
        </p:spPr>
        <p:txBody>
          <a:bodyPr>
            <a:noAutofit/>
          </a:bodyPr>
          <a:lstStyle/>
          <a:p>
            <a:r>
              <a:rPr lang="en-NZ" b="1" dirty="0" smtClean="0">
                <a:latin typeface="Sakkal Majalla" pitchFamily="2" charset="-78"/>
                <a:cs typeface="Sakkal Majalla" pitchFamily="2" charset="-78"/>
              </a:rPr>
              <a:t>www.prolawyers.org.nz</a:t>
            </a:r>
            <a:endParaRPr lang="en-NZ" b="1" dirty="0">
              <a:latin typeface="Sakkal Majalla" pitchFamily="2" charset="-78"/>
              <a:cs typeface="Sakkal Majalla"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3610" y="2122422"/>
            <a:ext cx="7056784" cy="2026658"/>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800" y="4221088"/>
            <a:ext cx="1828401" cy="901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background.png"/>
          <p:cNvPicPr>
            <a:picLocks noChangeAspect="1"/>
          </p:cNvPicPr>
          <p:nvPr/>
        </p:nvPicPr>
        <p:blipFill>
          <a:blip r:embed="rId4" cstate="print"/>
          <a:srcRect l="23720" r="17262" b="32150"/>
          <a:stretch>
            <a:fillRect/>
          </a:stretch>
        </p:blipFill>
        <p:spPr>
          <a:xfrm>
            <a:off x="0" y="0"/>
            <a:ext cx="9144000" cy="6858000"/>
          </a:xfrm>
          <a:prstGeom prst="rect">
            <a:avLst/>
          </a:prstGeom>
        </p:spPr>
      </p:pic>
      <p:sp>
        <p:nvSpPr>
          <p:cNvPr id="8" name="TextBox 7"/>
          <p:cNvSpPr txBox="1"/>
          <p:nvPr/>
        </p:nvSpPr>
        <p:spPr>
          <a:xfrm>
            <a:off x="2195736" y="3933056"/>
            <a:ext cx="4464496" cy="1077218"/>
          </a:xfrm>
          <a:prstGeom prst="rect">
            <a:avLst/>
          </a:prstGeom>
          <a:noFill/>
        </p:spPr>
        <p:txBody>
          <a:bodyPr wrap="square" rtlCol="0">
            <a:spAutoFit/>
          </a:bodyPr>
          <a:lstStyle/>
          <a:p>
            <a:pPr algn="ctr"/>
            <a:r>
              <a:rPr lang="en-US" sz="3200" dirty="0" smtClean="0">
                <a:solidFill>
                  <a:schemeClr val="bg1"/>
                </a:solidFill>
                <a:latin typeface="Arial"/>
                <a:cs typeface="Arial"/>
              </a:rPr>
              <a:t>Training Session for Lawyer Volunteers</a:t>
            </a:r>
            <a:endParaRPr lang="en-US" sz="3200" dirty="0">
              <a:solidFill>
                <a:schemeClr val="bg1"/>
              </a:solidFill>
              <a:latin typeface="Arial"/>
              <a:cs typeface="Arial"/>
            </a:endParaRPr>
          </a:p>
        </p:txBody>
      </p:sp>
      <p:pic>
        <p:nvPicPr>
          <p:cNvPr id="9" name="Picture 8" descr="Logo2.png"/>
          <p:cNvPicPr>
            <a:picLocks noChangeAspect="1"/>
          </p:cNvPicPr>
          <p:nvPr/>
        </p:nvPicPr>
        <p:blipFill>
          <a:blip r:embed="rId5" cstate="print"/>
          <a:stretch>
            <a:fillRect/>
          </a:stretch>
        </p:blipFill>
        <p:spPr>
          <a:xfrm>
            <a:off x="1907704" y="2276872"/>
            <a:ext cx="5449374" cy="1523874"/>
          </a:xfrm>
          <a:prstGeom prst="rect">
            <a:avLst/>
          </a:prstGeom>
        </p:spPr>
      </p:pic>
    </p:spTree>
    <p:extLst>
      <p:ext uri="{BB962C8B-B14F-4D97-AF65-F5344CB8AC3E}">
        <p14:creationId xmlns:p14="http://schemas.microsoft.com/office/powerpoint/2010/main" val="2282463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We Don’t Cover</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spcBef>
                <a:spcPts val="600"/>
              </a:spcBef>
              <a:spcAft>
                <a:spcPts val="600"/>
              </a:spcAft>
              <a:buNone/>
              <a:tabLst>
                <a:tab pos="7080250" algn="l"/>
              </a:tabLst>
            </a:pPr>
            <a:r>
              <a:rPr lang="en-NZ" sz="2800" b="1" dirty="0" smtClean="0"/>
              <a:t>LawSpot does not answer property and business questions:</a:t>
            </a:r>
          </a:p>
          <a:p>
            <a:pPr>
              <a:spcBef>
                <a:spcPts val="600"/>
              </a:spcBef>
              <a:spcAft>
                <a:spcPts val="1200"/>
              </a:spcAft>
              <a:tabLst>
                <a:tab pos="7080250" algn="l"/>
              </a:tabLst>
            </a:pPr>
            <a:r>
              <a:rPr lang="en-NZ" sz="2800" dirty="0" smtClean="0"/>
              <a:t>Questions about conveyancing or property leasing (except residential tenancies) </a:t>
            </a:r>
          </a:p>
          <a:p>
            <a:pPr>
              <a:spcBef>
                <a:spcPts val="600"/>
              </a:spcBef>
              <a:spcAft>
                <a:spcPts val="1200"/>
              </a:spcAft>
              <a:tabLst>
                <a:tab pos="7080250" algn="l"/>
              </a:tabLst>
            </a:pPr>
            <a:r>
              <a:rPr lang="en-NZ" sz="2800" dirty="0" smtClean="0"/>
              <a:t>Questions from landlords</a:t>
            </a:r>
          </a:p>
          <a:p>
            <a:pPr>
              <a:spcBef>
                <a:spcPts val="600"/>
              </a:spcBef>
              <a:spcAft>
                <a:spcPts val="1200"/>
              </a:spcAft>
              <a:tabLst>
                <a:tab pos="7080250" algn="l"/>
              </a:tabLst>
            </a:pPr>
            <a:r>
              <a:rPr lang="en-NZ" sz="2800" dirty="0" smtClean="0"/>
              <a:t>Questions from business ventures and employers</a:t>
            </a:r>
            <a:r>
              <a:rPr lang="en-NZ"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We Don’t Cover</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spcBef>
                <a:spcPts val="600"/>
              </a:spcBef>
              <a:spcAft>
                <a:spcPts val="600"/>
              </a:spcAft>
              <a:buNone/>
              <a:tabLst>
                <a:tab pos="7080250" algn="l"/>
              </a:tabLst>
            </a:pPr>
            <a:r>
              <a:rPr lang="en-NZ" sz="2800" b="1" dirty="0" smtClean="0"/>
              <a:t>LawSpot will provide only basic info about:</a:t>
            </a:r>
          </a:p>
          <a:p>
            <a:pPr>
              <a:spcBef>
                <a:spcPts val="600"/>
              </a:spcBef>
              <a:spcAft>
                <a:spcPts val="1200"/>
              </a:spcAft>
              <a:tabLst>
                <a:tab pos="7080250" algn="l"/>
              </a:tabLst>
            </a:pPr>
            <a:r>
              <a:rPr lang="en-NZ" sz="2800" dirty="0" smtClean="0"/>
              <a:t>Administration of estates</a:t>
            </a:r>
          </a:p>
          <a:p>
            <a:pPr>
              <a:spcBef>
                <a:spcPts val="600"/>
              </a:spcBef>
              <a:spcAft>
                <a:spcPts val="1200"/>
              </a:spcAft>
              <a:tabLst>
                <a:tab pos="7080250" algn="l"/>
              </a:tabLst>
            </a:pPr>
            <a:r>
              <a:rPr lang="en-NZ" sz="2800" dirty="0" smtClean="0"/>
              <a:t>Preparation and execution of wills</a:t>
            </a:r>
          </a:p>
          <a:p>
            <a:pPr>
              <a:spcBef>
                <a:spcPts val="600"/>
              </a:spcBef>
              <a:spcAft>
                <a:spcPts val="1200"/>
              </a:spcAft>
              <a:tabLst>
                <a:tab pos="7080250" algn="l"/>
              </a:tabLst>
            </a:pPr>
            <a:r>
              <a:rPr lang="en-NZ" sz="2800" dirty="0" smtClean="0"/>
              <a:t>Property relationship agreements</a:t>
            </a:r>
          </a:p>
          <a:p>
            <a:pPr>
              <a:spcBef>
                <a:spcPts val="600"/>
              </a:spcBef>
              <a:spcAft>
                <a:spcPts val="1200"/>
              </a:spcAft>
              <a:tabLst>
                <a:tab pos="7080250" algn="l"/>
              </a:tabLst>
            </a:pPr>
            <a:r>
              <a:rPr lang="en-NZ" sz="2800" dirty="0" smtClean="0"/>
              <a:t>Powers of attorney</a:t>
            </a:r>
          </a:p>
          <a:p>
            <a:pPr>
              <a:spcBef>
                <a:spcPts val="600"/>
              </a:spcBef>
              <a:spcAft>
                <a:spcPts val="1200"/>
              </a:spcAft>
              <a:tabLst>
                <a:tab pos="7080250" algn="l"/>
              </a:tabLst>
            </a:pPr>
            <a:r>
              <a:rPr lang="en-NZ" sz="2800" dirty="0" smtClean="0"/>
              <a:t>Enduring powers of attorney</a:t>
            </a:r>
          </a:p>
          <a:p>
            <a:pPr>
              <a:spcBef>
                <a:spcPts val="0"/>
              </a:spcBef>
              <a:buNone/>
              <a:tabLst>
                <a:tab pos="7080250" algn="l"/>
              </a:tabLst>
            </a:pPr>
            <a:endParaRPr lang="en-NZ"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Legal Categories</a:t>
            </a:r>
            <a:endParaRPr lang="en-NZ" dirty="0"/>
          </a:p>
        </p:txBody>
      </p:sp>
      <p:sp>
        <p:nvSpPr>
          <p:cNvPr id="3" name="Content Placeholder 2"/>
          <p:cNvSpPr>
            <a:spLocks noGrp="1"/>
          </p:cNvSpPr>
          <p:nvPr>
            <p:ph idx="1"/>
          </p:nvPr>
        </p:nvSpPr>
        <p:spPr>
          <a:xfrm>
            <a:off x="755576" y="1268760"/>
            <a:ext cx="7848872" cy="5112568"/>
          </a:xfrm>
        </p:spPr>
        <p:txBody>
          <a:bodyPr numCol="2">
            <a:noAutofit/>
          </a:bodyPr>
          <a:lstStyle/>
          <a:p>
            <a:pPr>
              <a:lnSpc>
                <a:spcPct val="150000"/>
              </a:lnSpc>
              <a:tabLst>
                <a:tab pos="7080250" algn="l"/>
              </a:tabLst>
            </a:pPr>
            <a:r>
              <a:rPr lang="en-NZ" sz="1800" dirty="0" smtClean="0"/>
              <a:t>Charitable Organisations</a:t>
            </a:r>
          </a:p>
          <a:p>
            <a:pPr>
              <a:lnSpc>
                <a:spcPct val="150000"/>
              </a:lnSpc>
              <a:tabLst>
                <a:tab pos="7080250" algn="l"/>
              </a:tabLst>
            </a:pPr>
            <a:r>
              <a:rPr lang="en-NZ" sz="1800" dirty="0" smtClean="0"/>
              <a:t>Consumer Law</a:t>
            </a:r>
          </a:p>
          <a:p>
            <a:pPr>
              <a:lnSpc>
                <a:spcPct val="150000"/>
              </a:lnSpc>
              <a:tabLst>
                <a:tab pos="7080250" algn="l"/>
              </a:tabLst>
            </a:pPr>
            <a:r>
              <a:rPr lang="en-NZ" sz="1800" dirty="0" smtClean="0"/>
              <a:t>Criminal Law</a:t>
            </a:r>
          </a:p>
          <a:p>
            <a:pPr>
              <a:lnSpc>
                <a:spcPct val="150000"/>
              </a:lnSpc>
              <a:tabLst>
                <a:tab pos="7080250" algn="l"/>
              </a:tabLst>
            </a:pPr>
            <a:r>
              <a:rPr lang="en-NZ" sz="1800" dirty="0" smtClean="0"/>
              <a:t>Defamation</a:t>
            </a:r>
          </a:p>
          <a:p>
            <a:pPr>
              <a:lnSpc>
                <a:spcPct val="150000"/>
              </a:lnSpc>
              <a:tabLst>
                <a:tab pos="7080250" algn="l"/>
              </a:tabLst>
            </a:pPr>
            <a:r>
              <a:rPr lang="en-NZ" sz="1800" dirty="0" smtClean="0"/>
              <a:t>Driving and Traffic Law</a:t>
            </a:r>
          </a:p>
          <a:p>
            <a:pPr>
              <a:lnSpc>
                <a:spcPct val="150000"/>
              </a:lnSpc>
              <a:tabLst>
                <a:tab pos="7080250" algn="l"/>
              </a:tabLst>
            </a:pPr>
            <a:r>
              <a:rPr lang="en-NZ" sz="1800" dirty="0" smtClean="0"/>
              <a:t>Education</a:t>
            </a:r>
          </a:p>
          <a:p>
            <a:pPr>
              <a:lnSpc>
                <a:spcPct val="150000"/>
              </a:lnSpc>
              <a:tabLst>
                <a:tab pos="7080250" algn="l"/>
              </a:tabLst>
            </a:pPr>
            <a:r>
              <a:rPr lang="en-NZ" sz="1800" dirty="0" smtClean="0"/>
              <a:t>Employment Law</a:t>
            </a:r>
          </a:p>
          <a:p>
            <a:pPr>
              <a:lnSpc>
                <a:spcPct val="150000"/>
              </a:lnSpc>
              <a:tabLst>
                <a:tab pos="7080250" algn="l"/>
              </a:tabLst>
            </a:pPr>
            <a:r>
              <a:rPr lang="en-NZ" sz="1800" dirty="0" smtClean="0"/>
              <a:t>Family Law</a:t>
            </a:r>
          </a:p>
          <a:p>
            <a:pPr>
              <a:lnSpc>
                <a:spcPct val="150000"/>
              </a:lnSpc>
              <a:tabLst>
                <a:tab pos="7080250" algn="l"/>
              </a:tabLst>
            </a:pPr>
            <a:r>
              <a:rPr lang="en-NZ" sz="1800" dirty="0" smtClean="0"/>
              <a:t>Health, Disability and ACC</a:t>
            </a:r>
          </a:p>
          <a:p>
            <a:pPr>
              <a:lnSpc>
                <a:spcPct val="150000"/>
              </a:lnSpc>
              <a:tabLst>
                <a:tab pos="7080250" algn="l"/>
              </a:tabLst>
            </a:pPr>
            <a:r>
              <a:rPr lang="en-NZ" sz="1800" dirty="0" smtClean="0"/>
              <a:t>Human Rights and Discrimination</a:t>
            </a:r>
          </a:p>
          <a:p>
            <a:pPr>
              <a:lnSpc>
                <a:spcPct val="150000"/>
              </a:lnSpc>
              <a:tabLst>
                <a:tab pos="7080250" algn="l"/>
              </a:tabLst>
            </a:pPr>
            <a:r>
              <a:rPr lang="en-NZ" sz="1800" dirty="0" smtClean="0"/>
              <a:t>Insurance Law</a:t>
            </a:r>
          </a:p>
          <a:p>
            <a:pPr>
              <a:lnSpc>
                <a:spcPct val="150000"/>
              </a:lnSpc>
              <a:tabLst>
                <a:tab pos="7080250" algn="l"/>
              </a:tabLst>
            </a:pPr>
            <a:r>
              <a:rPr lang="en-NZ" sz="1800" dirty="0" smtClean="0"/>
              <a:t>Legal Aid</a:t>
            </a:r>
          </a:p>
          <a:p>
            <a:pPr>
              <a:lnSpc>
                <a:spcPct val="150000"/>
              </a:lnSpc>
              <a:tabLst>
                <a:tab pos="7080250" algn="l"/>
              </a:tabLst>
            </a:pPr>
            <a:r>
              <a:rPr lang="en-NZ" sz="1800" dirty="0" smtClean="0"/>
              <a:t>Litigation</a:t>
            </a:r>
          </a:p>
          <a:p>
            <a:pPr>
              <a:lnSpc>
                <a:spcPct val="150000"/>
              </a:lnSpc>
              <a:tabLst>
                <a:tab pos="7080250" algn="l"/>
              </a:tabLst>
            </a:pPr>
            <a:r>
              <a:rPr lang="en-NZ" sz="1800" dirty="0" smtClean="0"/>
              <a:t>Maori Legal Issues</a:t>
            </a:r>
          </a:p>
          <a:p>
            <a:pPr>
              <a:lnSpc>
                <a:spcPct val="150000"/>
              </a:lnSpc>
              <a:tabLst>
                <a:tab pos="7080250" algn="l"/>
              </a:tabLst>
            </a:pPr>
            <a:r>
              <a:rPr lang="en-NZ" sz="1800" dirty="0" smtClean="0"/>
              <a:t>Neighbours</a:t>
            </a:r>
          </a:p>
          <a:p>
            <a:pPr>
              <a:lnSpc>
                <a:spcPct val="150000"/>
              </a:lnSpc>
              <a:tabLst>
                <a:tab pos="7080250" algn="l"/>
              </a:tabLst>
            </a:pPr>
            <a:r>
              <a:rPr lang="en-NZ" sz="1800" dirty="0" smtClean="0"/>
              <a:t>Privacy</a:t>
            </a:r>
          </a:p>
          <a:p>
            <a:pPr>
              <a:lnSpc>
                <a:spcPct val="150000"/>
              </a:lnSpc>
              <a:tabLst>
                <a:tab pos="7080250" algn="l"/>
              </a:tabLst>
            </a:pPr>
            <a:r>
              <a:rPr lang="en-NZ" sz="1800" dirty="0" smtClean="0"/>
              <a:t>Property Law</a:t>
            </a:r>
          </a:p>
          <a:p>
            <a:pPr>
              <a:lnSpc>
                <a:spcPct val="150000"/>
              </a:lnSpc>
              <a:tabLst>
                <a:tab pos="7080250" algn="l"/>
              </a:tabLst>
            </a:pPr>
            <a:r>
              <a:rPr lang="en-NZ" sz="1800" dirty="0" smtClean="0"/>
              <a:t>Refugee and Immigration Law</a:t>
            </a:r>
          </a:p>
          <a:p>
            <a:pPr>
              <a:lnSpc>
                <a:spcPct val="150000"/>
              </a:lnSpc>
              <a:tabLst>
                <a:tab pos="7080250" algn="l"/>
              </a:tabLst>
            </a:pPr>
            <a:r>
              <a:rPr lang="en-NZ" sz="1800" dirty="0" smtClean="0"/>
              <a:t>Tenancy</a:t>
            </a:r>
          </a:p>
          <a:p>
            <a:pPr>
              <a:lnSpc>
                <a:spcPct val="150000"/>
              </a:lnSpc>
              <a:tabLst>
                <a:tab pos="7080250" algn="l"/>
              </a:tabLst>
            </a:pPr>
            <a:r>
              <a:rPr lang="en-NZ" sz="1800" dirty="0" smtClean="0"/>
              <a:t>Welfare/Benefits</a:t>
            </a:r>
          </a:p>
          <a:p>
            <a:pPr>
              <a:lnSpc>
                <a:spcPct val="150000"/>
              </a:lnSpc>
              <a:tabLst>
                <a:tab pos="7080250" algn="l"/>
              </a:tabLst>
            </a:pPr>
            <a:r>
              <a:rPr lang="en-NZ" sz="1800" dirty="0" smtClean="0"/>
              <a:t>Wills/Estates</a:t>
            </a:r>
          </a:p>
          <a:p>
            <a:pPr>
              <a:lnSpc>
                <a:spcPct val="150000"/>
              </a:lnSpc>
              <a:tabLst>
                <a:tab pos="7080250" algn="l"/>
              </a:tabLst>
            </a:pPr>
            <a:r>
              <a:rPr lang="en-NZ" sz="1800" dirty="0" smtClean="0"/>
              <a:t>Youth Law</a:t>
            </a:r>
          </a:p>
          <a:p>
            <a:pPr>
              <a:lnSpc>
                <a:spcPct val="150000"/>
              </a:lnSpc>
              <a:buNone/>
              <a:tabLst>
                <a:tab pos="7080250" algn="l"/>
              </a:tabLst>
            </a:pPr>
            <a:r>
              <a:rPr lang="en-NZ" sz="18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Preliminary Info for Users</a:t>
            </a:r>
            <a:endParaRPr lang="en-NZ"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08520" y="44624"/>
            <a:ext cx="9252520" cy="6813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Reasons for Rejection</a:t>
            </a:r>
            <a:endParaRPr lang="en-NZ" dirty="0"/>
          </a:p>
        </p:txBody>
      </p:sp>
      <p:sp>
        <p:nvSpPr>
          <p:cNvPr id="3" name="Content Placeholder 2"/>
          <p:cNvSpPr>
            <a:spLocks noGrp="1"/>
          </p:cNvSpPr>
          <p:nvPr>
            <p:ph idx="1"/>
          </p:nvPr>
        </p:nvSpPr>
        <p:spPr>
          <a:xfrm>
            <a:off x="755576" y="1268760"/>
            <a:ext cx="7848872" cy="5112568"/>
          </a:xfrm>
        </p:spPr>
        <p:txBody>
          <a:bodyPr numCol="1">
            <a:noAutofit/>
          </a:bodyPr>
          <a:lstStyle/>
          <a:p>
            <a:pPr>
              <a:lnSpc>
                <a:spcPct val="150000"/>
              </a:lnSpc>
              <a:buNone/>
              <a:tabLst>
                <a:tab pos="7080250" algn="l"/>
              </a:tabLst>
            </a:pPr>
            <a:r>
              <a:rPr lang="en-NZ" sz="2400" dirty="0" smtClean="0"/>
              <a:t>The question may be rejected or modified.</a:t>
            </a:r>
          </a:p>
          <a:p>
            <a:pPr>
              <a:lnSpc>
                <a:spcPct val="150000"/>
              </a:lnSpc>
              <a:buNone/>
              <a:tabLst>
                <a:tab pos="7080250" algn="l"/>
              </a:tabLst>
            </a:pPr>
            <a:r>
              <a:rPr lang="en-NZ" sz="2400" dirty="0" smtClean="0"/>
              <a:t>Reasons for rejection:</a:t>
            </a:r>
          </a:p>
          <a:p>
            <a:pPr>
              <a:lnSpc>
                <a:spcPct val="150000"/>
              </a:lnSpc>
              <a:tabLst>
                <a:tab pos="7080250" algn="l"/>
              </a:tabLst>
            </a:pPr>
            <a:r>
              <a:rPr lang="en-NZ" sz="2400" dirty="0" smtClean="0"/>
              <a:t>Duplicate </a:t>
            </a:r>
            <a:r>
              <a:rPr lang="en-NZ" sz="2400" dirty="0" smtClean="0"/>
              <a:t>question</a:t>
            </a:r>
            <a:endParaRPr lang="en-NZ" sz="2400" dirty="0" smtClean="0"/>
          </a:p>
          <a:p>
            <a:pPr>
              <a:lnSpc>
                <a:spcPct val="150000"/>
              </a:lnSpc>
              <a:tabLst>
                <a:tab pos="7080250" algn="l"/>
              </a:tabLst>
            </a:pPr>
            <a:r>
              <a:rPr lang="en-NZ" sz="2400" dirty="0" smtClean="0"/>
              <a:t>Not for </a:t>
            </a:r>
            <a:r>
              <a:rPr lang="en-NZ" sz="2400" dirty="0" err="1" smtClean="0"/>
              <a:t>LawSpot</a:t>
            </a:r>
            <a:endParaRPr lang="en-NZ" sz="2400" dirty="0" smtClean="0"/>
          </a:p>
          <a:p>
            <a:pPr>
              <a:lnSpc>
                <a:spcPct val="150000"/>
              </a:lnSpc>
              <a:tabLst>
                <a:tab pos="7080250" algn="l"/>
              </a:tabLst>
            </a:pPr>
            <a:r>
              <a:rPr lang="en-NZ" sz="2400" dirty="0" smtClean="0"/>
              <a:t>Offensive</a:t>
            </a:r>
            <a:endParaRPr lang="en-NZ" sz="2400" dirty="0" smtClean="0"/>
          </a:p>
          <a:p>
            <a:pPr>
              <a:lnSpc>
                <a:spcPct val="150000"/>
              </a:lnSpc>
              <a:tabLst>
                <a:tab pos="7080250" algn="l"/>
              </a:tabLst>
            </a:pPr>
            <a:r>
              <a:rPr lang="en-NZ" sz="2400" dirty="0" smtClean="0"/>
              <a:t>Privacy </a:t>
            </a:r>
            <a:r>
              <a:rPr lang="en-NZ" sz="2400" dirty="0" smtClean="0"/>
              <a:t>issue</a:t>
            </a:r>
            <a:endParaRPr lang="en-NZ"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Managing Client Relationship</a:t>
            </a:r>
            <a:endParaRPr lang="en-NZ" dirty="0"/>
          </a:p>
        </p:txBody>
      </p:sp>
      <p:sp>
        <p:nvSpPr>
          <p:cNvPr id="3" name="Content Placeholder 2"/>
          <p:cNvSpPr>
            <a:spLocks noGrp="1"/>
          </p:cNvSpPr>
          <p:nvPr>
            <p:ph idx="1"/>
          </p:nvPr>
        </p:nvSpPr>
        <p:spPr>
          <a:xfrm>
            <a:off x="755576" y="1268760"/>
            <a:ext cx="7848872" cy="5256584"/>
          </a:xfrm>
        </p:spPr>
        <p:txBody>
          <a:bodyPr numCol="1">
            <a:noAutofit/>
          </a:bodyPr>
          <a:lstStyle/>
          <a:p>
            <a:pPr>
              <a:spcBef>
                <a:spcPts val="1200"/>
              </a:spcBef>
              <a:spcAft>
                <a:spcPts val="600"/>
              </a:spcAft>
              <a:buNone/>
            </a:pPr>
            <a:r>
              <a:rPr lang="en-NZ" sz="2400" b="1" dirty="0" smtClean="0"/>
              <a:t>Confidentiality</a:t>
            </a:r>
          </a:p>
          <a:p>
            <a:pPr>
              <a:spcBef>
                <a:spcPts val="1200"/>
              </a:spcBef>
              <a:spcAft>
                <a:spcPts val="600"/>
              </a:spcAft>
            </a:pPr>
            <a:r>
              <a:rPr lang="en-NZ" sz="2400" dirty="0" smtClean="0"/>
              <a:t>Only LawSpot technical team can see user’s email address</a:t>
            </a:r>
          </a:p>
          <a:p>
            <a:pPr>
              <a:spcBef>
                <a:spcPts val="1200"/>
              </a:spcBef>
              <a:spcAft>
                <a:spcPts val="600"/>
              </a:spcAft>
            </a:pPr>
            <a:r>
              <a:rPr lang="en-NZ" sz="2400" dirty="0" smtClean="0"/>
              <a:t>Only question vetters will see question as originally submitted </a:t>
            </a:r>
          </a:p>
          <a:p>
            <a:pPr lvl="1">
              <a:spcBef>
                <a:spcPts val="1200"/>
              </a:spcBef>
              <a:spcAft>
                <a:spcPts val="600"/>
              </a:spcAft>
            </a:pPr>
            <a:r>
              <a:rPr lang="en-NZ" sz="2400" dirty="0" smtClean="0"/>
              <a:t>Any personal info contained in the original question is confidential</a:t>
            </a:r>
          </a:p>
          <a:p>
            <a:pPr lvl="1">
              <a:spcBef>
                <a:spcPts val="1200"/>
              </a:spcBef>
              <a:spcAft>
                <a:spcPts val="600"/>
              </a:spcAft>
            </a:pPr>
            <a:r>
              <a:rPr lang="en-NZ" sz="2400" dirty="0" smtClean="0"/>
              <a:t>Only able to be used for limited purposes set out in Privacy Policy</a:t>
            </a:r>
          </a:p>
          <a:p>
            <a:pPr marL="0" indent="0">
              <a:spcBef>
                <a:spcPts val="0"/>
              </a:spcBef>
              <a:spcAft>
                <a:spcPts val="600"/>
              </a:spcAft>
              <a:buNone/>
            </a:pPr>
            <a:endParaRPr lang="en-NZ" sz="2800" dirty="0" smtClean="0"/>
          </a:p>
          <a:p>
            <a:pPr>
              <a:lnSpc>
                <a:spcPct val="150000"/>
              </a:lnSpc>
              <a:buNone/>
              <a:tabLst>
                <a:tab pos="7080250" algn="l"/>
              </a:tabLst>
            </a:pPr>
            <a:endParaRPr lang="en-NZ"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“Important Notice”</a:t>
            </a:r>
            <a:endParaRPr lang="en-NZ" dirty="0"/>
          </a:p>
        </p:txBody>
      </p:sp>
      <p:pic>
        <p:nvPicPr>
          <p:cNvPr id="3075" name="Picture 3" descr="C:\Users\Maya\Dropbox\Public\IN2.PNG"/>
          <p:cNvPicPr>
            <a:picLocks noGrp="1" noChangeAspect="1" noChangeArrowheads="1"/>
          </p:cNvPicPr>
          <p:nvPr>
            <p:ph idx="1"/>
          </p:nvPr>
        </p:nvPicPr>
        <p:blipFill>
          <a:blip r:embed="rId3" cstate="print"/>
          <a:srcRect l="6103" r="183" b="-5119"/>
          <a:stretch>
            <a:fillRect/>
          </a:stretch>
        </p:blipFill>
        <p:spPr bwMode="auto">
          <a:xfrm>
            <a:off x="2051720" y="1341741"/>
            <a:ext cx="5400600" cy="532761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Conflicts of Interest</a:t>
            </a:r>
            <a:endParaRPr lang="en-NZ" dirty="0"/>
          </a:p>
        </p:txBody>
      </p:sp>
      <p:sp>
        <p:nvSpPr>
          <p:cNvPr id="3" name="Content Placeholder 2"/>
          <p:cNvSpPr>
            <a:spLocks noGrp="1"/>
          </p:cNvSpPr>
          <p:nvPr>
            <p:ph idx="1"/>
          </p:nvPr>
        </p:nvSpPr>
        <p:spPr>
          <a:xfrm>
            <a:off x="755576" y="1268760"/>
            <a:ext cx="7848872" cy="5256584"/>
          </a:xfrm>
        </p:spPr>
        <p:txBody>
          <a:bodyPr numCol="1">
            <a:noAutofit/>
          </a:bodyPr>
          <a:lstStyle/>
          <a:p>
            <a:pPr>
              <a:spcBef>
                <a:spcPts val="600"/>
              </a:spcBef>
              <a:spcAft>
                <a:spcPts val="1200"/>
              </a:spcAft>
              <a:tabLst>
                <a:tab pos="7080250" algn="l"/>
              </a:tabLst>
            </a:pPr>
            <a:r>
              <a:rPr lang="en-NZ" sz="2400" dirty="0" err="1" smtClean="0"/>
              <a:t>LawSpot</a:t>
            </a:r>
            <a:r>
              <a:rPr lang="en-NZ" sz="2400" dirty="0" smtClean="0"/>
              <a:t> </a:t>
            </a:r>
            <a:r>
              <a:rPr lang="en-NZ" sz="2400" dirty="0" err="1"/>
              <a:t>anonymisation</a:t>
            </a:r>
            <a:r>
              <a:rPr lang="en-NZ" sz="2400" dirty="0"/>
              <a:t> process</a:t>
            </a:r>
          </a:p>
          <a:p>
            <a:pPr>
              <a:spcBef>
                <a:spcPts val="600"/>
              </a:spcBef>
              <a:spcAft>
                <a:spcPts val="1200"/>
              </a:spcAft>
              <a:tabLst>
                <a:tab pos="7080250" algn="l"/>
              </a:tabLst>
            </a:pPr>
            <a:r>
              <a:rPr lang="en-NZ" sz="2400" dirty="0"/>
              <a:t>Ultimately up to you to determine whether a conflict </a:t>
            </a:r>
            <a:r>
              <a:rPr lang="en-NZ" sz="2400" dirty="0" smtClean="0"/>
              <a:t>exists</a:t>
            </a:r>
          </a:p>
          <a:p>
            <a:pPr>
              <a:spcBef>
                <a:spcPts val="600"/>
              </a:spcBef>
              <a:spcAft>
                <a:spcPts val="1200"/>
              </a:spcAft>
              <a:tabLst>
                <a:tab pos="7080250" algn="l"/>
              </a:tabLst>
            </a:pPr>
            <a:r>
              <a:rPr lang="en-US" sz="2400" dirty="0" smtClean="0"/>
              <a:t>As a volunteer  you are responsible for managing any perceived conflict with your offline clients. Use your discretion and contact </a:t>
            </a:r>
            <a:r>
              <a:rPr lang="en-US" sz="2400" dirty="0" smtClean="0">
                <a:hlinkClick r:id="rId3"/>
              </a:rPr>
              <a:t>elizabeth@lawspot.org.nz</a:t>
            </a:r>
            <a:r>
              <a:rPr lang="en-US" sz="2400" dirty="0" smtClean="0"/>
              <a:t>. </a:t>
            </a:r>
            <a:endParaRPr lang="en-NZ" sz="2400" dirty="0" smtClean="0"/>
          </a:p>
          <a:p>
            <a:pPr>
              <a:spcBef>
                <a:spcPts val="0"/>
              </a:spcBef>
              <a:spcAft>
                <a:spcPts val="600"/>
              </a:spcAft>
            </a:pPr>
            <a:endParaRPr lang="en-NZ" sz="2400" dirty="0"/>
          </a:p>
          <a:p>
            <a:pPr marL="0" indent="0">
              <a:spcBef>
                <a:spcPts val="0"/>
              </a:spcBef>
              <a:spcAft>
                <a:spcPts val="600"/>
              </a:spcAft>
              <a:buNone/>
            </a:pPr>
            <a:endParaRPr lang="en-NZ" sz="2800" dirty="0" smtClean="0"/>
          </a:p>
          <a:p>
            <a:pPr>
              <a:lnSpc>
                <a:spcPct val="150000"/>
              </a:lnSpc>
              <a:buNone/>
              <a:tabLst>
                <a:tab pos="7080250" algn="l"/>
              </a:tabLst>
            </a:pPr>
            <a:endParaRPr lang="en-NZ"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aya\Dropbox\Public\snip.PNG"/>
          <p:cNvPicPr>
            <a:picLocks noChangeAspect="1" noChangeArrowheads="1"/>
          </p:cNvPicPr>
          <p:nvPr/>
        </p:nvPicPr>
        <p:blipFill>
          <a:blip r:embed="rId2" cstate="print"/>
          <a:srcRect l="1187" r="11612"/>
          <a:stretch>
            <a:fillRect/>
          </a:stretch>
        </p:blipFill>
        <p:spPr bwMode="auto">
          <a:xfrm>
            <a:off x="0" y="-27384"/>
            <a:ext cx="9144000" cy="6813376"/>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35496" y="-27384"/>
            <a:ext cx="9251847" cy="6813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rotWithShape="1">
          <a:blip r:embed="rId2" cstate="print"/>
          <a:srcRect l="58451" t="-1" r="10065" b="63806"/>
          <a:stretch/>
        </p:blipFill>
        <p:spPr>
          <a:xfrm rot="10800000">
            <a:off x="-2" y="0"/>
            <a:ext cx="9144002" cy="6858000"/>
          </a:xfrm>
          <a:prstGeom prst="rect">
            <a:avLst/>
          </a:prstGeom>
        </p:spPr>
      </p:pic>
      <p:sp>
        <p:nvSpPr>
          <p:cNvPr id="5" name="Title 1"/>
          <p:cNvSpPr txBox="1">
            <a:spLocks/>
          </p:cNvSpPr>
          <p:nvPr/>
        </p:nvSpPr>
        <p:spPr>
          <a:xfrm>
            <a:off x="1115616" y="2204864"/>
            <a:ext cx="6984776" cy="648072"/>
          </a:xfrm>
          <a:prstGeom prst="rect">
            <a:avLst/>
          </a:prstGeom>
          <a:no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NZ" sz="4000" b="1" dirty="0" smtClean="0">
                <a:solidFill>
                  <a:schemeClr val="bg1"/>
                </a:solidFill>
                <a:latin typeface="Arial" pitchFamily="34" charset="0"/>
                <a:ea typeface="+mj-ea"/>
                <a:cs typeface="Arial" pitchFamily="34" charset="0"/>
              </a:rPr>
              <a:t>Policy for Lawyer Volunteers</a:t>
            </a:r>
            <a:endParaRPr kumimoji="0" lang="en-NZ"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endParaRPr>
          </a:p>
        </p:txBody>
      </p:sp>
      <p:pic>
        <p:nvPicPr>
          <p:cNvPr id="7" name="Picture 6" descr="Logo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185" y="5949280"/>
            <a:ext cx="2203960" cy="616320"/>
          </a:xfrm>
          <a:prstGeom prst="rect">
            <a:avLst/>
          </a:prstGeom>
        </p:spPr>
      </p:pic>
    </p:spTree>
    <p:extLst>
      <p:ext uri="{BB962C8B-B14F-4D97-AF65-F5344CB8AC3E}">
        <p14:creationId xmlns:p14="http://schemas.microsoft.com/office/powerpoint/2010/main" val="3952435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 of today’s training</a:t>
            </a:r>
            <a:endParaRPr lang="en-NZ" dirty="0"/>
          </a:p>
        </p:txBody>
      </p:sp>
      <p:sp>
        <p:nvSpPr>
          <p:cNvPr id="3" name="Content Placeholder 2"/>
          <p:cNvSpPr>
            <a:spLocks noGrp="1"/>
          </p:cNvSpPr>
          <p:nvPr>
            <p:ph idx="1"/>
          </p:nvPr>
        </p:nvSpPr>
        <p:spPr>
          <a:xfrm>
            <a:off x="755576" y="1268760"/>
            <a:ext cx="7848872" cy="5112568"/>
          </a:xfrm>
        </p:spPr>
        <p:txBody>
          <a:bodyPr>
            <a:noAutofit/>
          </a:bodyPr>
          <a:lstStyle/>
          <a:p>
            <a:pPr>
              <a:lnSpc>
                <a:spcPct val="150000"/>
              </a:lnSpc>
              <a:tabLst>
                <a:tab pos="7080250" algn="l"/>
              </a:tabLst>
            </a:pPr>
            <a:r>
              <a:rPr lang="en-NZ" sz="2400" b="1" dirty="0" smtClean="0"/>
              <a:t>Introduction</a:t>
            </a:r>
          </a:p>
          <a:p>
            <a:pPr>
              <a:lnSpc>
                <a:spcPct val="150000"/>
              </a:lnSpc>
              <a:tabLst>
                <a:tab pos="7080250" algn="l"/>
              </a:tabLst>
            </a:pPr>
            <a:r>
              <a:rPr lang="en-NZ" sz="2400" b="1" dirty="0" smtClean="0"/>
              <a:t>Terms </a:t>
            </a:r>
            <a:r>
              <a:rPr lang="en-NZ" sz="2400" b="1" dirty="0" smtClean="0"/>
              <a:t>of Use and Policies</a:t>
            </a:r>
          </a:p>
          <a:p>
            <a:pPr>
              <a:lnSpc>
                <a:spcPct val="150000"/>
              </a:lnSpc>
              <a:tabLst>
                <a:tab pos="7080250" algn="l"/>
              </a:tabLst>
            </a:pPr>
            <a:r>
              <a:rPr lang="en-NZ" sz="2400" b="1" dirty="0"/>
              <a:t>Answering Questions</a:t>
            </a:r>
          </a:p>
          <a:p>
            <a:pPr>
              <a:lnSpc>
                <a:spcPct val="150000"/>
              </a:lnSpc>
              <a:tabLst>
                <a:tab pos="7080250" algn="l"/>
              </a:tabLst>
            </a:pPr>
            <a:r>
              <a:rPr lang="en-NZ" sz="2400" b="1" dirty="0" smtClean="0"/>
              <a:t>Food</a:t>
            </a:r>
            <a:endParaRPr lang="en-NZ" sz="2400" b="1" dirty="0"/>
          </a:p>
          <a:p>
            <a:pPr>
              <a:lnSpc>
                <a:spcPct val="150000"/>
              </a:lnSpc>
              <a:tabLst>
                <a:tab pos="7080250" algn="l"/>
              </a:tabLst>
            </a:pPr>
            <a:r>
              <a:rPr lang="en-NZ" sz="2400" b="1" dirty="0" smtClean="0"/>
              <a:t>Write </a:t>
            </a:r>
            <a:r>
              <a:rPr lang="en-NZ" sz="2400" b="1" dirty="0" smtClean="0"/>
              <a:t>Limited</a:t>
            </a:r>
          </a:p>
          <a:p>
            <a:pPr marL="0" indent="0">
              <a:lnSpc>
                <a:spcPct val="150000"/>
              </a:lnSpc>
              <a:buNone/>
              <a:tabLst>
                <a:tab pos="7080250" algn="l"/>
              </a:tabLst>
            </a:pPr>
            <a:r>
              <a:rPr lang="en-NZ" sz="2800" dirty="0" smtClean="0"/>
              <a:t>	</a:t>
            </a:r>
            <a:endParaRPr lang="en-NZ"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Volunteers’ Personal Info</a:t>
            </a:r>
            <a:endParaRPr lang="en-NZ" dirty="0"/>
          </a:p>
        </p:txBody>
      </p:sp>
      <p:sp>
        <p:nvSpPr>
          <p:cNvPr id="3" name="Content Placeholder 2"/>
          <p:cNvSpPr>
            <a:spLocks noGrp="1"/>
          </p:cNvSpPr>
          <p:nvPr>
            <p:ph idx="1"/>
          </p:nvPr>
        </p:nvSpPr>
        <p:spPr/>
        <p:txBody>
          <a:bodyPr>
            <a:normAutofit lnSpcReduction="10000"/>
          </a:bodyPr>
          <a:lstStyle/>
          <a:p>
            <a:r>
              <a:rPr lang="en-NZ" sz="2400" dirty="0" smtClean="0"/>
              <a:t>None of your personal info will be published on the </a:t>
            </a:r>
            <a:r>
              <a:rPr lang="en-NZ" sz="2400" dirty="0" smtClean="0"/>
              <a:t>public site, but your email address is visible to other volunteers when they are logged in</a:t>
            </a:r>
            <a:endParaRPr lang="en-NZ" sz="2400" dirty="0" smtClean="0"/>
          </a:p>
          <a:p>
            <a:pPr>
              <a:spcBef>
                <a:spcPts val="1200"/>
              </a:spcBef>
              <a:spcAft>
                <a:spcPts val="600"/>
              </a:spcAft>
            </a:pPr>
            <a:r>
              <a:rPr lang="en-NZ" sz="2400" dirty="0" smtClean="0"/>
              <a:t>Your info will only be used:</a:t>
            </a:r>
            <a:endParaRPr lang="en-NZ" sz="2400" dirty="0" smtClean="0"/>
          </a:p>
          <a:p>
            <a:pPr lvl="1">
              <a:spcBef>
                <a:spcPts val="1200"/>
              </a:spcBef>
              <a:spcAft>
                <a:spcPts val="600"/>
              </a:spcAft>
            </a:pPr>
            <a:r>
              <a:rPr lang="en-NZ" sz="2400" dirty="0" smtClean="0"/>
              <a:t>For s</a:t>
            </a:r>
            <a:r>
              <a:rPr lang="en-NZ" sz="2400" dirty="0" smtClean="0"/>
              <a:t>tatistical/research purposes</a:t>
            </a:r>
            <a:endParaRPr lang="en-NZ" sz="2400" dirty="0" smtClean="0"/>
          </a:p>
          <a:p>
            <a:pPr lvl="1">
              <a:spcBef>
                <a:spcPts val="1200"/>
              </a:spcBef>
              <a:spcAft>
                <a:spcPts val="600"/>
              </a:spcAft>
            </a:pPr>
            <a:r>
              <a:rPr lang="en-NZ" sz="2400" dirty="0" smtClean="0"/>
              <a:t>As r</a:t>
            </a:r>
            <a:r>
              <a:rPr lang="en-NZ" sz="2400" dirty="0" smtClean="0"/>
              <a:t>equired </a:t>
            </a:r>
            <a:r>
              <a:rPr lang="en-NZ" sz="2400" dirty="0" smtClean="0"/>
              <a:t>by law or for protection of others</a:t>
            </a:r>
          </a:p>
          <a:p>
            <a:pPr lvl="1">
              <a:spcBef>
                <a:spcPts val="1200"/>
              </a:spcBef>
              <a:spcAft>
                <a:spcPts val="600"/>
              </a:spcAft>
            </a:pPr>
            <a:r>
              <a:rPr lang="en-NZ" sz="2400" dirty="0" smtClean="0"/>
              <a:t>For o</a:t>
            </a:r>
            <a:r>
              <a:rPr lang="en-NZ" sz="2400" dirty="0" smtClean="0"/>
              <a:t>ther </a:t>
            </a:r>
            <a:r>
              <a:rPr lang="en-NZ" sz="2400" dirty="0" smtClean="0"/>
              <a:t>uses that you </a:t>
            </a:r>
            <a:r>
              <a:rPr lang="en-NZ" sz="2400" dirty="0" smtClean="0"/>
              <a:t>authorise, which include contacting you about </a:t>
            </a:r>
            <a:r>
              <a:rPr lang="en-NZ" sz="2400" dirty="0" err="1" smtClean="0"/>
              <a:t>LawSpot</a:t>
            </a:r>
            <a:r>
              <a:rPr lang="en-NZ" sz="2400" dirty="0" smtClean="0"/>
              <a:t> business</a:t>
            </a:r>
          </a:p>
          <a:p>
            <a:pPr marL="0" indent="0">
              <a:spcBef>
                <a:spcPts val="1200"/>
              </a:spcBef>
              <a:spcAft>
                <a:spcPts val="600"/>
              </a:spcAft>
              <a:buNone/>
            </a:pPr>
            <a:r>
              <a:rPr lang="en-US" sz="2400" i="1" dirty="0" smtClean="0"/>
              <a:t>(and if you receive confidential or personal info you need to follow the professional rules and the Privacy Act , of course)</a:t>
            </a:r>
            <a:endParaRPr lang="en-NZ" sz="2400" i="1" dirty="0" smtClean="0"/>
          </a:p>
          <a:p>
            <a:pPr lvl="1">
              <a:spcBef>
                <a:spcPts val="1200"/>
              </a:spcBef>
              <a:spcAft>
                <a:spcPts val="600"/>
              </a:spcAft>
            </a:pPr>
            <a:endParaRPr lang="en-NZ" sz="2400" dirty="0" smtClean="0"/>
          </a:p>
          <a:p>
            <a:pPr lvl="1">
              <a:spcBef>
                <a:spcPts val="1200"/>
              </a:spcBef>
              <a:spcAft>
                <a:spcPts val="600"/>
              </a:spcAft>
            </a:pPr>
            <a:endParaRPr lang="en-NZ" sz="2400" dirty="0" smtClean="0"/>
          </a:p>
          <a:p>
            <a:endParaRPr lang="en-NZ" sz="2800" dirty="0" smtClean="0"/>
          </a:p>
          <a:p>
            <a:endParaRPr lang="en-NZ" dirty="0" smtClean="0"/>
          </a:p>
          <a:p>
            <a:endParaRPr lang="en-NZ"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aya\Dropbox\Public\snip.PNG"/>
          <p:cNvPicPr>
            <a:picLocks noChangeAspect="1" noChangeArrowheads="1"/>
          </p:cNvPicPr>
          <p:nvPr/>
        </p:nvPicPr>
        <p:blipFill>
          <a:blip r:embed="rId2" cstate="print"/>
          <a:srcRect l="1187" r="11612"/>
          <a:stretch>
            <a:fillRect/>
          </a:stretch>
        </p:blipFill>
        <p:spPr bwMode="auto">
          <a:xfrm>
            <a:off x="0" y="-27384"/>
            <a:ext cx="9144000" cy="6813376"/>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36512" y="-27384"/>
            <a:ext cx="9687940" cy="6813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Policy - General</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sz="2400" dirty="0" smtClean="0"/>
              <a:t>Pro bono basis</a:t>
            </a:r>
          </a:p>
          <a:p>
            <a:pPr>
              <a:tabLst>
                <a:tab pos="7080250" algn="l"/>
              </a:tabLst>
            </a:pPr>
            <a:r>
              <a:rPr lang="en-NZ" sz="2400" dirty="0" smtClean="0"/>
              <a:t>LawSpot  expects high standards from its volunteers</a:t>
            </a:r>
          </a:p>
          <a:p>
            <a:pPr>
              <a:lnSpc>
                <a:spcPct val="150000"/>
              </a:lnSpc>
              <a:tabLst>
                <a:tab pos="7080250" algn="l"/>
              </a:tabLst>
            </a:pPr>
            <a:r>
              <a:rPr lang="en-NZ" sz="2400" dirty="0" smtClean="0"/>
              <a:t>You may quit at any time	</a:t>
            </a:r>
          </a:p>
          <a:p>
            <a:pPr>
              <a:tabLst>
                <a:tab pos="7080250" algn="l"/>
              </a:tabLst>
            </a:pPr>
            <a:r>
              <a:rPr lang="en-NZ" sz="2400" dirty="0" smtClean="0"/>
              <a:t>We may cancel your registration at any time</a:t>
            </a:r>
          </a:p>
          <a:p>
            <a:pPr>
              <a:buNone/>
              <a:tabLst>
                <a:tab pos="7080250" algn="l"/>
              </a:tabLst>
            </a:pPr>
            <a:endParaRPr lang="en-NZ"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Volunteers have the right:</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spcBef>
                <a:spcPts val="1200"/>
              </a:spcBef>
              <a:tabLst>
                <a:tab pos="7080250" algn="l"/>
              </a:tabLst>
            </a:pPr>
            <a:r>
              <a:rPr lang="en-NZ" sz="2400" dirty="0" smtClean="0"/>
              <a:t>To have a clearly defined role.</a:t>
            </a:r>
          </a:p>
          <a:p>
            <a:pPr>
              <a:spcBef>
                <a:spcPts val="1200"/>
              </a:spcBef>
              <a:tabLst>
                <a:tab pos="7080250" algn="l"/>
              </a:tabLst>
            </a:pPr>
            <a:r>
              <a:rPr lang="en-NZ" sz="2400" dirty="0" smtClean="0"/>
              <a:t>To say “no” without guilt when asked to take on additional commitments and activities outside your role.</a:t>
            </a:r>
          </a:p>
          <a:p>
            <a:pPr>
              <a:spcBef>
                <a:spcPts val="1200"/>
              </a:spcBef>
              <a:tabLst>
                <a:tab pos="7080250" algn="l"/>
              </a:tabLst>
            </a:pPr>
            <a:r>
              <a:rPr lang="en-NZ" sz="2400" dirty="0" smtClean="0"/>
              <a:t>To be respected and trusted.</a:t>
            </a:r>
          </a:p>
          <a:p>
            <a:pPr>
              <a:spcBef>
                <a:spcPts val="1200"/>
              </a:spcBef>
              <a:tabLst>
                <a:tab pos="7080250" algn="l"/>
              </a:tabLst>
            </a:pPr>
            <a:r>
              <a:rPr lang="en-NZ" sz="2400" dirty="0" smtClean="0"/>
              <a:t>To question your work environment and have your opinions heard.</a:t>
            </a:r>
          </a:p>
          <a:p>
            <a:pPr>
              <a:spcBef>
                <a:spcPts val="1200"/>
              </a:spcBef>
              <a:tabLst>
                <a:tab pos="7080250" algn="l"/>
              </a:tabLst>
            </a:pPr>
            <a:r>
              <a:rPr lang="en-NZ" sz="2400" dirty="0" smtClean="0"/>
              <a:t>To be encouraged and supported.</a:t>
            </a:r>
          </a:p>
          <a:p>
            <a:pPr>
              <a:spcBef>
                <a:spcPts val="1200"/>
              </a:spcBef>
              <a:tabLst>
                <a:tab pos="7080250" algn="l"/>
              </a:tabLst>
            </a:pPr>
            <a:r>
              <a:rPr lang="en-NZ" sz="2400" dirty="0" smtClean="0"/>
              <a:t>To have someone or some process to help you solve problems or difficulties that arise in your role.</a:t>
            </a:r>
          </a:p>
          <a:p>
            <a:pPr>
              <a:lnSpc>
                <a:spcPct val="150000"/>
              </a:lnSpc>
              <a:spcBef>
                <a:spcPts val="1200"/>
              </a:spcBef>
              <a:buNone/>
              <a:tabLst>
                <a:tab pos="7080250" algn="l"/>
              </a:tabLst>
            </a:pPr>
            <a:r>
              <a:rPr lang="en-NZ"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Volunteer Responsibilities</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spcBef>
                <a:spcPts val="1200"/>
              </a:spcBef>
              <a:tabLst>
                <a:tab pos="7080250" algn="l"/>
              </a:tabLst>
            </a:pPr>
            <a:r>
              <a:rPr lang="en-NZ" sz="2400" dirty="0" smtClean="0"/>
              <a:t>To comply with LawSpot’s Terms of Use, Privacy Policy, Policy for Lawyer Volunteers</a:t>
            </a:r>
          </a:p>
          <a:p>
            <a:pPr>
              <a:spcBef>
                <a:spcPts val="1200"/>
              </a:spcBef>
              <a:tabLst>
                <a:tab pos="7080250" algn="l"/>
              </a:tabLst>
            </a:pPr>
            <a:r>
              <a:rPr lang="en-NZ" sz="2400" dirty="0" smtClean="0"/>
              <a:t>To take your work seriously and perform to the best of your ability, regardless of unpaid status.</a:t>
            </a:r>
          </a:p>
          <a:p>
            <a:pPr>
              <a:spcBef>
                <a:spcPts val="1200"/>
              </a:spcBef>
              <a:tabLst>
                <a:tab pos="7080250" algn="l"/>
              </a:tabLst>
            </a:pPr>
            <a:r>
              <a:rPr lang="en-NZ" sz="2400" dirty="0" smtClean="0"/>
              <a:t>To commit only to things you can achieve.</a:t>
            </a:r>
          </a:p>
          <a:p>
            <a:pPr>
              <a:spcBef>
                <a:spcPts val="1200"/>
              </a:spcBef>
              <a:tabLst>
                <a:tab pos="7080250" algn="l"/>
              </a:tabLst>
            </a:pPr>
            <a:r>
              <a:rPr lang="en-NZ" sz="2400" dirty="0" smtClean="0"/>
              <a:t>To act ethically, professionally, and with integrity.</a:t>
            </a:r>
          </a:p>
          <a:p>
            <a:pPr>
              <a:spcBef>
                <a:spcPts val="1200"/>
              </a:spcBef>
              <a:tabLst>
                <a:tab pos="7080250" algn="l"/>
              </a:tabLst>
            </a:pPr>
            <a:r>
              <a:rPr lang="en-NZ" sz="2400" dirty="0" smtClean="0"/>
              <a:t>To respect our aims and objectives.</a:t>
            </a:r>
          </a:p>
          <a:p>
            <a:pPr>
              <a:spcBef>
                <a:spcPts val="1200"/>
              </a:spcBef>
              <a:tabLst>
                <a:tab pos="7080250" algn="l"/>
              </a:tabLst>
            </a:pPr>
            <a:r>
              <a:rPr lang="en-NZ" sz="2400" dirty="0" smtClean="0"/>
              <a:t>To encourage and support.</a:t>
            </a:r>
          </a:p>
          <a:p>
            <a:pPr>
              <a:spcBef>
                <a:spcPts val="1200"/>
              </a:spcBef>
              <a:tabLst>
                <a:tab pos="7080250" algn="l"/>
              </a:tabLst>
            </a:pPr>
            <a:r>
              <a:rPr lang="en-NZ" sz="2400" dirty="0" smtClean="0"/>
              <a:t>To be proactive in resolving problems relating to your role.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Expectations</a:t>
            </a:r>
            <a:endParaRPr lang="en-NZ" dirty="0"/>
          </a:p>
        </p:txBody>
      </p:sp>
      <p:sp>
        <p:nvSpPr>
          <p:cNvPr id="3" name="Content Placeholder 2"/>
          <p:cNvSpPr>
            <a:spLocks noGrp="1"/>
          </p:cNvSpPr>
          <p:nvPr>
            <p:ph idx="1"/>
          </p:nvPr>
        </p:nvSpPr>
        <p:spPr>
          <a:xfrm>
            <a:off x="755576" y="1268760"/>
            <a:ext cx="7848872" cy="5256584"/>
          </a:xfrm>
        </p:spPr>
        <p:txBody>
          <a:bodyPr>
            <a:noAutofit/>
          </a:bodyPr>
          <a:lstStyle/>
          <a:p>
            <a:pPr>
              <a:spcBef>
                <a:spcPts val="1200"/>
              </a:spcBef>
              <a:tabLst>
                <a:tab pos="7080250" algn="l"/>
              </a:tabLst>
            </a:pPr>
            <a:r>
              <a:rPr lang="en-US" sz="2000" dirty="0" smtClean="0"/>
              <a:t>There is a backlog. </a:t>
            </a:r>
          </a:p>
          <a:p>
            <a:pPr>
              <a:spcBef>
                <a:spcPts val="1200"/>
              </a:spcBef>
              <a:tabLst>
                <a:tab pos="7080250" algn="l"/>
              </a:tabLst>
            </a:pPr>
            <a:r>
              <a:rPr lang="en-NZ" sz="2000" dirty="0" smtClean="0"/>
              <a:t>Two-week </a:t>
            </a:r>
            <a:r>
              <a:rPr lang="en-NZ" sz="2000" dirty="0" smtClean="0"/>
              <a:t>rotating roster (your turn every 2</a:t>
            </a:r>
            <a:r>
              <a:rPr lang="en-NZ" sz="2000" baseline="30000" dirty="0" smtClean="0"/>
              <a:t>nd</a:t>
            </a:r>
            <a:r>
              <a:rPr lang="en-NZ" sz="2000" dirty="0" smtClean="0"/>
              <a:t> week)</a:t>
            </a:r>
          </a:p>
          <a:p>
            <a:pPr>
              <a:spcBef>
                <a:spcPts val="1200"/>
              </a:spcBef>
              <a:tabLst>
                <a:tab pos="7080250" algn="l"/>
              </a:tabLst>
            </a:pPr>
            <a:r>
              <a:rPr lang="en-NZ" sz="2000" dirty="0" smtClean="0"/>
              <a:t>Two answers per week you’re </a:t>
            </a:r>
            <a:r>
              <a:rPr lang="en-NZ" sz="2000" dirty="0" err="1" smtClean="0"/>
              <a:t>rostered</a:t>
            </a:r>
            <a:r>
              <a:rPr lang="en-NZ" sz="2000" dirty="0" smtClean="0"/>
              <a:t> on </a:t>
            </a:r>
            <a:r>
              <a:rPr lang="en-NZ" sz="2000" dirty="0" smtClean="0"/>
              <a:t>(1 </a:t>
            </a:r>
            <a:r>
              <a:rPr lang="en-NZ" sz="2000" dirty="0" smtClean="0"/>
              <a:t>answer per week on </a:t>
            </a:r>
            <a:r>
              <a:rPr lang="en-NZ" sz="2000" dirty="0" smtClean="0"/>
              <a:t>average)</a:t>
            </a:r>
            <a:endParaRPr lang="en-NZ" sz="2000" dirty="0" smtClean="0"/>
          </a:p>
          <a:p>
            <a:pPr>
              <a:spcBef>
                <a:spcPts val="1200"/>
              </a:spcBef>
              <a:tabLst>
                <a:tab pos="7080250" algn="l"/>
              </a:tabLst>
            </a:pPr>
            <a:r>
              <a:rPr lang="en-NZ" sz="2000" dirty="0" smtClean="0"/>
              <a:t>Prompt t</a:t>
            </a:r>
            <a:r>
              <a:rPr lang="en-NZ" sz="2000" dirty="0" smtClean="0"/>
              <a:t>urnaround </a:t>
            </a:r>
            <a:r>
              <a:rPr lang="en-NZ" sz="2000" dirty="0" smtClean="0"/>
              <a:t>on “rejected” </a:t>
            </a:r>
            <a:r>
              <a:rPr lang="en-NZ" sz="2000" dirty="0" smtClean="0"/>
              <a:t>answers</a:t>
            </a:r>
          </a:p>
          <a:p>
            <a:pPr>
              <a:spcBef>
                <a:spcPts val="1200"/>
              </a:spcBef>
              <a:tabLst>
                <a:tab pos="7080250" algn="l"/>
              </a:tabLst>
            </a:pPr>
            <a:r>
              <a:rPr lang="en-US" sz="2000" dirty="0" smtClean="0"/>
              <a:t>Patience and tolerance</a:t>
            </a:r>
            <a:endParaRPr lang="en-NZ" sz="2000" dirty="0" smtClean="0"/>
          </a:p>
          <a:p>
            <a:pPr>
              <a:spcBef>
                <a:spcPts val="1200"/>
              </a:spcBef>
              <a:tabLst>
                <a:tab pos="7080250" algn="l"/>
              </a:tabLst>
            </a:pPr>
            <a:r>
              <a:rPr lang="en-NZ" sz="2000" dirty="0" smtClean="0"/>
              <a:t>“Mayor of </a:t>
            </a:r>
            <a:r>
              <a:rPr lang="en-NZ" sz="2000" dirty="0" err="1" smtClean="0"/>
              <a:t>LawSpot</a:t>
            </a:r>
            <a:r>
              <a:rPr lang="en-NZ" sz="2000" dirty="0" smtClean="0"/>
              <a:t>” each </a:t>
            </a:r>
            <a:r>
              <a:rPr lang="en-NZ" sz="2000" dirty="0" smtClean="0"/>
              <a:t>week and monthly </a:t>
            </a:r>
            <a:r>
              <a:rPr lang="en-NZ" sz="2000" dirty="0" smtClean="0"/>
              <a:t>prize </a:t>
            </a:r>
          </a:p>
          <a:p>
            <a:pPr>
              <a:spcBef>
                <a:spcPts val="1200"/>
              </a:spcBef>
              <a:tabLst>
                <a:tab pos="7080250" algn="l"/>
              </a:tabLst>
            </a:pPr>
            <a:r>
              <a:rPr lang="en-NZ" sz="2000" dirty="0" smtClean="0"/>
              <a:t>Monday “unanswered emails” update</a:t>
            </a:r>
          </a:p>
          <a:p>
            <a:pPr>
              <a:spcBef>
                <a:spcPts val="1200"/>
              </a:spcBef>
              <a:tabLst>
                <a:tab pos="7080250" algn="l"/>
              </a:tabLst>
            </a:pPr>
            <a:r>
              <a:rPr lang="en-NZ" sz="2000" dirty="0" smtClean="0"/>
              <a:t>Monday “</a:t>
            </a:r>
            <a:r>
              <a:rPr lang="en-NZ" sz="2000" dirty="0" err="1" smtClean="0"/>
              <a:t>LawSpot</a:t>
            </a:r>
            <a:r>
              <a:rPr lang="en-NZ" sz="2000" dirty="0" smtClean="0"/>
              <a:t>” update</a:t>
            </a:r>
          </a:p>
          <a:p>
            <a:pPr>
              <a:spcBef>
                <a:spcPts val="1200"/>
              </a:spcBef>
              <a:tabLst>
                <a:tab pos="7080250" algn="l"/>
              </a:tabLst>
            </a:pPr>
            <a:r>
              <a:rPr lang="en-NZ" sz="2000" dirty="0" smtClean="0"/>
              <a:t>Contact: Lizzie (</a:t>
            </a:r>
            <a:r>
              <a:rPr lang="en-NZ" sz="2000" dirty="0" smtClean="0">
                <a:hlinkClick r:id="rId3"/>
              </a:rPr>
              <a:t>elizabeth@lawspot.org.nz</a:t>
            </a:r>
            <a:r>
              <a:rPr lang="en-NZ" sz="2000" dirty="0" smtClean="0"/>
              <a:t>)</a:t>
            </a:r>
          </a:p>
          <a:p>
            <a:pPr>
              <a:spcBef>
                <a:spcPts val="1200"/>
              </a:spcBef>
              <a:tabLst>
                <a:tab pos="7080250" algn="l"/>
              </a:tabLst>
            </a:pPr>
            <a:r>
              <a:rPr lang="en-NZ" sz="2000" dirty="0" smtClean="0"/>
              <a:t>Attend refresher trainings </a:t>
            </a:r>
          </a:p>
          <a:p>
            <a:pPr>
              <a:spcBef>
                <a:spcPts val="1200"/>
              </a:spcBef>
              <a:tabLst>
                <a:tab pos="7080250" algn="l"/>
              </a:tabLst>
            </a:pPr>
            <a:r>
              <a:rPr lang="en-NZ" sz="2000" dirty="0" smtClean="0"/>
              <a:t>Feedback from peer reviewers and from Hannah.</a:t>
            </a:r>
            <a:endParaRPr lang="en-NZ"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Leaderboard</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43" y="1726442"/>
            <a:ext cx="7963105" cy="387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506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ckground.png"/>
          <p:cNvPicPr>
            <a:picLocks noChangeAspect="1"/>
          </p:cNvPicPr>
          <p:nvPr/>
        </p:nvPicPr>
        <p:blipFill rotWithShape="1">
          <a:blip r:embed="rId3" cstate="print"/>
          <a:srcRect l="6724" t="640" r="66199" b="64954"/>
          <a:stretch/>
        </p:blipFill>
        <p:spPr>
          <a:xfrm rot="10800000" flipH="1">
            <a:off x="0" y="1"/>
            <a:ext cx="9144000" cy="6857999"/>
          </a:xfrm>
          <a:prstGeom prst="rect">
            <a:avLst/>
          </a:prstGeom>
        </p:spPr>
      </p:pic>
      <p:sp>
        <p:nvSpPr>
          <p:cNvPr id="5" name="Title 1"/>
          <p:cNvSpPr txBox="1">
            <a:spLocks/>
          </p:cNvSpPr>
          <p:nvPr/>
        </p:nvSpPr>
        <p:spPr>
          <a:xfrm>
            <a:off x="1115616" y="2204864"/>
            <a:ext cx="5915000" cy="648072"/>
          </a:xfrm>
          <a:prstGeom prst="rect">
            <a:avLst/>
          </a:prstGeom>
          <a:no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NZ"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Answering Questions</a:t>
            </a:r>
          </a:p>
          <a:p>
            <a:pPr marL="0" marR="0" lvl="0" indent="0" defTabSz="914400" rtl="0" eaLnBrk="1" fontAlgn="auto" latinLnBrk="0" hangingPunct="1">
              <a:lnSpc>
                <a:spcPct val="100000"/>
              </a:lnSpc>
              <a:spcBef>
                <a:spcPct val="0"/>
              </a:spcBef>
              <a:spcAft>
                <a:spcPts val="0"/>
              </a:spcAft>
              <a:buClrTx/>
              <a:buSzTx/>
              <a:buFontTx/>
              <a:buNone/>
              <a:tabLst/>
              <a:defRPr/>
            </a:pPr>
            <a:endParaRPr lang="en-US" sz="4000" b="1" dirty="0" smtClean="0">
              <a:solidFill>
                <a:schemeClr val="bg1"/>
              </a:solidFill>
              <a:latin typeface="Arial" pitchFamily="34" charset="0"/>
              <a:ea typeface="+mj-ea"/>
              <a:cs typeface="Arial" pitchFamily="34"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000" b="1" i="1" dirty="0" smtClean="0">
                <a:solidFill>
                  <a:schemeClr val="bg1"/>
                </a:solidFill>
                <a:latin typeface="Arial" pitchFamily="34" charset="0"/>
                <a:ea typeface="+mj-ea"/>
                <a:cs typeface="Arial" pitchFamily="34" charset="0"/>
              </a:rPr>
              <a:t>(bye </a:t>
            </a:r>
            <a:r>
              <a:rPr lang="en-US" sz="4000" b="1" i="1" dirty="0" err="1" smtClean="0">
                <a:solidFill>
                  <a:schemeClr val="bg1"/>
                </a:solidFill>
                <a:latin typeface="Arial" pitchFamily="34" charset="0"/>
                <a:ea typeface="+mj-ea"/>
                <a:cs typeface="Arial" pitchFamily="34" charset="0"/>
              </a:rPr>
              <a:t>vetters</a:t>
            </a:r>
            <a:r>
              <a:rPr lang="en-US" sz="4000" b="1" i="1" dirty="0" smtClean="0">
                <a:solidFill>
                  <a:schemeClr val="bg1"/>
                </a:solidFill>
                <a:latin typeface="Arial" pitchFamily="34" charset="0"/>
                <a:ea typeface="+mj-ea"/>
                <a:cs typeface="Arial" pitchFamily="34" charset="0"/>
              </a:rPr>
              <a:t>!)</a:t>
            </a:r>
            <a:endParaRPr kumimoji="0" lang="en-NZ" sz="4000" b="1" i="1"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8" name="Picture 7" descr="Logo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3185" y="5949280"/>
            <a:ext cx="2203960" cy="616320"/>
          </a:xfrm>
          <a:prstGeom prst="rect">
            <a:avLst/>
          </a:prstGeom>
        </p:spPr>
      </p:pic>
    </p:spTree>
    <p:extLst>
      <p:ext uri="{BB962C8B-B14F-4D97-AF65-F5344CB8AC3E}">
        <p14:creationId xmlns:p14="http://schemas.microsoft.com/office/powerpoint/2010/main" val="2348511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dirty="0" smtClean="0"/>
              <a:t>	</a:t>
            </a:r>
          </a:p>
        </p:txBody>
      </p:sp>
      <p:pic>
        <p:nvPicPr>
          <p:cNvPr id="10243" name="Picture 3" descr="C:\Users\Maya\Dropbox\Public\myacc.PNG"/>
          <p:cNvPicPr>
            <a:picLocks noChangeAspect="1" noChangeArrowheads="1"/>
          </p:cNvPicPr>
          <p:nvPr/>
        </p:nvPicPr>
        <p:blipFill>
          <a:blip r:embed="rId3" cstate="print"/>
          <a:srcRect l="8634" r="10189"/>
          <a:stretch>
            <a:fillRect/>
          </a:stretch>
        </p:blipFill>
        <p:spPr bwMode="auto">
          <a:xfrm>
            <a:off x="0" y="-27384"/>
            <a:ext cx="9144000" cy="6813376"/>
          </a:xfrm>
          <a:prstGeom prst="rect">
            <a:avLst/>
          </a:prstGeom>
          <a:noFill/>
        </p:spPr>
      </p:pic>
      <p:pic>
        <p:nvPicPr>
          <p:cNvPr id="12290" name="Picture 2" descr="C:\Users\Maya\Dropbox\Public\viewq.PNG"/>
          <p:cNvPicPr>
            <a:picLocks noChangeAspect="1" noChangeArrowheads="1"/>
          </p:cNvPicPr>
          <p:nvPr/>
        </p:nvPicPr>
        <p:blipFill>
          <a:blip r:embed="rId4" cstate="print"/>
          <a:srcRect l="5459" r="8477"/>
          <a:stretch>
            <a:fillRect/>
          </a:stretch>
        </p:blipFill>
        <p:spPr bwMode="auto">
          <a:xfrm>
            <a:off x="0" y="-27384"/>
            <a:ext cx="9144000" cy="6192688"/>
          </a:xfrm>
          <a:prstGeom prst="rect">
            <a:avLst/>
          </a:prstGeom>
          <a:noFill/>
        </p:spPr>
      </p:pic>
      <p:pic>
        <p:nvPicPr>
          <p:cNvPr id="1027" name="Picture 3" descr="C:\Users\Maya\Dropbox\Public\ans.PNG"/>
          <p:cNvPicPr>
            <a:picLocks noChangeAspect="1" noChangeArrowheads="1"/>
          </p:cNvPicPr>
          <p:nvPr/>
        </p:nvPicPr>
        <p:blipFill>
          <a:blip r:embed="rId5" cstate="print"/>
          <a:srcRect l="2943" r="14135"/>
          <a:stretch>
            <a:fillRect/>
          </a:stretch>
        </p:blipFill>
        <p:spPr bwMode="auto">
          <a:xfrm>
            <a:off x="0" y="-27384"/>
            <a:ext cx="9144000" cy="678599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dirty="0" smtClean="0"/>
              <a:t>	</a:t>
            </a:r>
          </a:p>
        </p:txBody>
      </p:sp>
      <p:pic>
        <p:nvPicPr>
          <p:cNvPr id="10243" name="Picture 3" descr="C:\Users\Maya\Dropbox\Public\myacc.PNG"/>
          <p:cNvPicPr>
            <a:picLocks noChangeAspect="1" noChangeArrowheads="1"/>
          </p:cNvPicPr>
          <p:nvPr/>
        </p:nvPicPr>
        <p:blipFill>
          <a:blip r:embed="rId3" cstate="print"/>
          <a:srcRect l="8634" r="10189"/>
          <a:stretch>
            <a:fillRect/>
          </a:stretch>
        </p:blipFill>
        <p:spPr bwMode="auto">
          <a:xfrm>
            <a:off x="0" y="-27384"/>
            <a:ext cx="9144000" cy="6813376"/>
          </a:xfrm>
          <a:prstGeom prst="rect">
            <a:avLst/>
          </a:prstGeom>
          <a:noFill/>
        </p:spPr>
      </p:pic>
      <p:pic>
        <p:nvPicPr>
          <p:cNvPr id="12290" name="Picture 2" descr="C:\Users\Maya\Dropbox\Public\viewq.PNG"/>
          <p:cNvPicPr>
            <a:picLocks noChangeAspect="1" noChangeArrowheads="1"/>
          </p:cNvPicPr>
          <p:nvPr/>
        </p:nvPicPr>
        <p:blipFill>
          <a:blip r:embed="rId4" cstate="print"/>
          <a:srcRect l="5459" r="8477"/>
          <a:stretch>
            <a:fillRect/>
          </a:stretch>
        </p:blipFill>
        <p:spPr bwMode="auto">
          <a:xfrm>
            <a:off x="0" y="-27384"/>
            <a:ext cx="9144000" cy="6192688"/>
          </a:xfrm>
          <a:prstGeom prst="rect">
            <a:avLst/>
          </a:prstGeom>
          <a:noFill/>
        </p:spPr>
      </p:pic>
      <p:pic>
        <p:nvPicPr>
          <p:cNvPr id="13314" name="Picture 2" descr="C:\Users\Maya\Dropbox\Public\vq.PNG"/>
          <p:cNvPicPr>
            <a:picLocks noChangeAspect="1" noChangeArrowheads="1"/>
          </p:cNvPicPr>
          <p:nvPr/>
        </p:nvPicPr>
        <p:blipFill>
          <a:blip r:embed="rId5" cstate="print"/>
          <a:srcRect l="1072" r="11986" b="4832"/>
          <a:stretch>
            <a:fillRect/>
          </a:stretch>
        </p:blipFill>
        <p:spPr bwMode="auto">
          <a:xfrm>
            <a:off x="0" y="-27384"/>
            <a:ext cx="9144000" cy="6552728"/>
          </a:xfrm>
          <a:prstGeom prst="rect">
            <a:avLst/>
          </a:prstGeom>
          <a:noFill/>
        </p:spPr>
      </p:pic>
      <p:pic>
        <p:nvPicPr>
          <p:cNvPr id="2050" name="Picture 2" descr="C:\Users\Maya\Dropbox\Public\all.PNG"/>
          <p:cNvPicPr>
            <a:picLocks noChangeAspect="1" noChangeArrowheads="1"/>
          </p:cNvPicPr>
          <p:nvPr/>
        </p:nvPicPr>
        <p:blipFill>
          <a:blip r:embed="rId6" cstate="print"/>
          <a:srcRect l="5265" r="12051"/>
          <a:stretch>
            <a:fillRect/>
          </a:stretch>
        </p:blipFill>
        <p:spPr bwMode="auto">
          <a:xfrm>
            <a:off x="0" y="-27384"/>
            <a:ext cx="9144000" cy="6465526"/>
          </a:xfrm>
          <a:prstGeom prst="rect">
            <a:avLst/>
          </a:prstGeom>
          <a:noFill/>
        </p:spPr>
      </p:pic>
      <p:pic>
        <p:nvPicPr>
          <p:cNvPr id="4099" name="Picture 3" descr="C:\Users\Maya\Dropbox\Public\BE.PNG"/>
          <p:cNvPicPr>
            <a:picLocks noChangeAspect="1" noChangeArrowheads="1"/>
          </p:cNvPicPr>
          <p:nvPr/>
        </p:nvPicPr>
        <p:blipFill>
          <a:blip r:embed="rId7" cstate="print"/>
          <a:srcRect b="2330"/>
          <a:stretch>
            <a:fillRect/>
          </a:stretch>
        </p:blipFill>
        <p:spPr bwMode="auto">
          <a:xfrm>
            <a:off x="467544" y="-27384"/>
            <a:ext cx="8570365" cy="676875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3" cstate="print">
            <a:extLst>
              <a:ext uri="{28A0092B-C50C-407E-A947-70E740481C1C}">
                <a14:useLocalDpi xmlns:a14="http://schemas.microsoft.com/office/drawing/2010/main"/>
              </a:ext>
            </a:extLst>
          </a:blip>
          <a:srcRect b="6123"/>
          <a:stretch/>
        </p:blipFill>
        <p:spPr>
          <a:xfrm>
            <a:off x="179513" y="1556792"/>
            <a:ext cx="2941471" cy="4695924"/>
          </a:xfrm>
          <a:effectLst>
            <a:outerShdw blurRad="76200" dir="18900000" sy="23000" kx="-1200000" algn="bl" rotWithShape="0">
              <a:prstClr val="black">
                <a:alpha val="20000"/>
              </a:prstClr>
            </a:outerShdw>
          </a:effectLst>
        </p:spPr>
      </p:pic>
      <p:sp>
        <p:nvSpPr>
          <p:cNvPr id="8" name="Rectangle 7"/>
          <p:cNvSpPr/>
          <p:nvPr/>
        </p:nvSpPr>
        <p:spPr>
          <a:xfrm>
            <a:off x="3275856" y="1916832"/>
            <a:ext cx="4968552" cy="4031857"/>
          </a:xfrm>
          <a:prstGeom prst="rect">
            <a:avLst/>
          </a:prstGeom>
        </p:spPr>
        <p:txBody>
          <a:bodyPr wrap="square" lIns="91423" tIns="45712" rIns="91423" bIns="45712">
            <a:spAutoFit/>
          </a:bodyPr>
          <a:lstStyle/>
          <a:p>
            <a:r>
              <a:rPr lang="en-NZ" sz="3200" dirty="0">
                <a:latin typeface="Helvetica"/>
                <a:cs typeface="Helvetica"/>
              </a:rPr>
              <a:t>Meet Suzie. </a:t>
            </a:r>
            <a:r>
              <a:rPr lang="en-NZ" sz="3200" dirty="0" smtClean="0">
                <a:latin typeface="Helvetica"/>
                <a:cs typeface="Helvetica"/>
              </a:rPr>
              <a:t>Suzie drives trucks. </a:t>
            </a:r>
          </a:p>
          <a:p>
            <a:endParaRPr lang="en-NZ" sz="3200" dirty="0" smtClean="0">
              <a:latin typeface="Helvetica"/>
              <a:cs typeface="Helvetica"/>
            </a:endParaRPr>
          </a:p>
          <a:p>
            <a:r>
              <a:rPr lang="en-NZ" sz="3200" dirty="0" smtClean="0">
                <a:latin typeface="Helvetica"/>
                <a:cs typeface="Helvetica"/>
              </a:rPr>
              <a:t>Suzie is worried that her boss is getting her to drive trucks too much, without enough breaks. </a:t>
            </a:r>
            <a:endParaRPr lang="en-NZ" sz="3200" dirty="0">
              <a:latin typeface="Helvetica"/>
              <a:cs typeface="Helvetica"/>
            </a:endParaRPr>
          </a:p>
          <a:p>
            <a:endParaRPr lang="en-NZ" sz="3200" dirty="0">
              <a:latin typeface="Helvetica"/>
              <a:cs typeface="Helvetica"/>
            </a:endParaRPr>
          </a:p>
        </p:txBody>
      </p:sp>
      <p:sp>
        <p:nvSpPr>
          <p:cNvPr id="3" name="Title 2"/>
          <p:cNvSpPr>
            <a:spLocks noGrp="1"/>
          </p:cNvSpPr>
          <p:nvPr>
            <p:ph type="title"/>
          </p:nvPr>
        </p:nvSpPr>
        <p:spPr/>
        <p:txBody>
          <a:bodyPr/>
          <a:lstStyle/>
          <a:p>
            <a:r>
              <a:rPr lang="en-US" dirty="0" smtClean="0"/>
              <a:t>Meet Suzie</a:t>
            </a:r>
            <a:endParaRPr lang="en-US" dirty="0"/>
          </a:p>
        </p:txBody>
      </p:sp>
    </p:spTree>
    <p:extLst>
      <p:ext uri="{BB962C8B-B14F-4D97-AF65-F5344CB8AC3E}">
        <p14:creationId xmlns:p14="http://schemas.microsoft.com/office/powerpoint/2010/main" val="435328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question</a:t>
            </a:r>
            <a:endParaRPr lang="en-US" dirty="0"/>
          </a:p>
        </p:txBody>
      </p:sp>
      <p:sp>
        <p:nvSpPr>
          <p:cNvPr id="3" name="Content Placeholder 2"/>
          <p:cNvSpPr>
            <a:spLocks noGrp="1"/>
          </p:cNvSpPr>
          <p:nvPr>
            <p:ph idx="1"/>
          </p:nvPr>
        </p:nvSpPr>
        <p:spPr/>
        <p:txBody>
          <a:bodyPr/>
          <a:lstStyle/>
          <a:p>
            <a:r>
              <a:rPr lang="en-US" dirty="0" smtClean="0"/>
              <a:t>Speech bubble = free</a:t>
            </a:r>
          </a:p>
          <a:p>
            <a:r>
              <a:rPr lang="en-US" dirty="0" smtClean="0"/>
              <a:t>Hazard sign = taken</a:t>
            </a:r>
          </a:p>
          <a:p>
            <a:r>
              <a:rPr lang="en-US" dirty="0" smtClean="0"/>
              <a:t>Hazard sign removed if the answer has not been updated for 3 days</a:t>
            </a:r>
          </a:p>
          <a:p>
            <a:endParaRPr lang="en-US"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677"/>
          <a:stretch/>
        </p:blipFill>
        <p:spPr bwMode="auto">
          <a:xfrm>
            <a:off x="970679" y="3643950"/>
            <a:ext cx="7267575" cy="276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52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dirty="0" smtClean="0"/>
              <a:t>	</a:t>
            </a:r>
          </a:p>
        </p:txBody>
      </p:sp>
      <p:pic>
        <p:nvPicPr>
          <p:cNvPr id="10243" name="Picture 3" descr="C:\Users\Maya\Dropbox\Public\myacc.PNG"/>
          <p:cNvPicPr>
            <a:picLocks noChangeAspect="1" noChangeArrowheads="1"/>
          </p:cNvPicPr>
          <p:nvPr/>
        </p:nvPicPr>
        <p:blipFill>
          <a:blip r:embed="rId3" cstate="print"/>
          <a:srcRect l="8634" r="10189"/>
          <a:stretch>
            <a:fillRect/>
          </a:stretch>
        </p:blipFill>
        <p:spPr bwMode="auto">
          <a:xfrm>
            <a:off x="0" y="-27384"/>
            <a:ext cx="9144000" cy="6813376"/>
          </a:xfrm>
          <a:prstGeom prst="rect">
            <a:avLst/>
          </a:prstGeom>
          <a:noFill/>
        </p:spPr>
      </p:pic>
      <p:pic>
        <p:nvPicPr>
          <p:cNvPr id="12290" name="Picture 2" descr="C:\Users\Maya\Dropbox\Public\viewq.PNG"/>
          <p:cNvPicPr>
            <a:picLocks noChangeAspect="1" noChangeArrowheads="1"/>
          </p:cNvPicPr>
          <p:nvPr/>
        </p:nvPicPr>
        <p:blipFill>
          <a:blip r:embed="rId4" cstate="print"/>
          <a:srcRect l="5459" r="8477"/>
          <a:stretch>
            <a:fillRect/>
          </a:stretch>
        </p:blipFill>
        <p:spPr bwMode="auto">
          <a:xfrm>
            <a:off x="0" y="-27384"/>
            <a:ext cx="9144000" cy="6192688"/>
          </a:xfrm>
          <a:prstGeom prst="rect">
            <a:avLst/>
          </a:prstGeom>
          <a:noFill/>
        </p:spPr>
      </p:pic>
      <p:pic>
        <p:nvPicPr>
          <p:cNvPr id="13314" name="Picture 2" descr="C:\Users\Maya\Dropbox\Public\vq.PNG"/>
          <p:cNvPicPr>
            <a:picLocks noChangeAspect="1" noChangeArrowheads="1"/>
          </p:cNvPicPr>
          <p:nvPr/>
        </p:nvPicPr>
        <p:blipFill>
          <a:blip r:embed="rId5" cstate="print"/>
          <a:srcRect l="1072" r="11986" b="4832"/>
          <a:stretch>
            <a:fillRect/>
          </a:stretch>
        </p:blipFill>
        <p:spPr bwMode="auto">
          <a:xfrm>
            <a:off x="0" y="-27384"/>
            <a:ext cx="9144000" cy="6552728"/>
          </a:xfrm>
          <a:prstGeom prst="rect">
            <a:avLst/>
          </a:prstGeom>
          <a:noFill/>
        </p:spPr>
      </p:pic>
      <p:pic>
        <p:nvPicPr>
          <p:cNvPr id="2050" name="Picture 2" descr="C:\Users\Maya\Dropbox\Public\all.PNG"/>
          <p:cNvPicPr>
            <a:picLocks noChangeAspect="1" noChangeArrowheads="1"/>
          </p:cNvPicPr>
          <p:nvPr/>
        </p:nvPicPr>
        <p:blipFill>
          <a:blip r:embed="rId6" cstate="print"/>
          <a:srcRect l="5265" r="12051"/>
          <a:stretch>
            <a:fillRect/>
          </a:stretch>
        </p:blipFill>
        <p:spPr bwMode="auto">
          <a:xfrm>
            <a:off x="0" y="-27384"/>
            <a:ext cx="9144000" cy="6465526"/>
          </a:xfrm>
          <a:prstGeom prst="rect">
            <a:avLst/>
          </a:prstGeom>
          <a:noFill/>
        </p:spPr>
      </p:pic>
      <p:pic>
        <p:nvPicPr>
          <p:cNvPr id="4099" name="Picture 3" descr="C:\Users\Maya\Dropbox\Public\BE.PNG"/>
          <p:cNvPicPr>
            <a:picLocks noChangeAspect="1" noChangeArrowheads="1"/>
          </p:cNvPicPr>
          <p:nvPr/>
        </p:nvPicPr>
        <p:blipFill>
          <a:blip r:embed="rId7" cstate="print"/>
          <a:srcRect b="2330"/>
          <a:stretch>
            <a:fillRect/>
          </a:stretch>
        </p:blipFill>
        <p:spPr bwMode="auto">
          <a:xfrm>
            <a:off x="467544" y="-27384"/>
            <a:ext cx="8570365" cy="6768752"/>
          </a:xfrm>
          <a:prstGeom prst="rect">
            <a:avLst/>
          </a:prstGeom>
          <a:noFill/>
        </p:spPr>
      </p:pic>
      <p:pic>
        <p:nvPicPr>
          <p:cNvPr id="6146" name="Picture 2" descr="C:\Users\Maya\Dropbox\Public\child.PNG"/>
          <p:cNvPicPr>
            <a:picLocks noChangeAspect="1" noChangeArrowheads="1"/>
          </p:cNvPicPr>
          <p:nvPr/>
        </p:nvPicPr>
        <p:blipFill>
          <a:blip r:embed="rId8" cstate="print"/>
          <a:srcRect l="1539" r="13807" b="1587"/>
          <a:stretch>
            <a:fillRect/>
          </a:stretch>
        </p:blipFill>
        <p:spPr bwMode="auto">
          <a:xfrm>
            <a:off x="611560" y="692696"/>
            <a:ext cx="7920880" cy="61653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We Don’t Cover</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spcBef>
                <a:spcPts val="600"/>
              </a:spcBef>
              <a:spcAft>
                <a:spcPts val="600"/>
              </a:spcAft>
              <a:buNone/>
              <a:tabLst>
                <a:tab pos="7080250" algn="l"/>
              </a:tabLst>
            </a:pPr>
            <a:r>
              <a:rPr lang="en-NZ" sz="2400" b="1" dirty="0" smtClean="0"/>
              <a:t>LawSpot does not </a:t>
            </a:r>
            <a:r>
              <a:rPr lang="en-NZ" sz="2400" b="1" dirty="0" smtClean="0"/>
              <a:t>answer business or property questions:</a:t>
            </a:r>
            <a:endParaRPr lang="en-NZ" sz="2400" b="1" dirty="0" smtClean="0"/>
          </a:p>
          <a:p>
            <a:pPr>
              <a:spcBef>
                <a:spcPts val="600"/>
              </a:spcBef>
              <a:spcAft>
                <a:spcPts val="1200"/>
              </a:spcAft>
              <a:tabLst>
                <a:tab pos="7080250" algn="l"/>
              </a:tabLst>
            </a:pPr>
            <a:r>
              <a:rPr lang="en-NZ" sz="2400" dirty="0" smtClean="0"/>
              <a:t>Questions about conveyancing or property leasing (except residential tenancies) </a:t>
            </a:r>
          </a:p>
          <a:p>
            <a:pPr>
              <a:spcBef>
                <a:spcPts val="600"/>
              </a:spcBef>
              <a:spcAft>
                <a:spcPts val="1200"/>
              </a:spcAft>
              <a:tabLst>
                <a:tab pos="7080250" algn="l"/>
              </a:tabLst>
            </a:pPr>
            <a:r>
              <a:rPr lang="en-NZ" sz="2400" dirty="0" smtClean="0"/>
              <a:t>Questions from landlords (unless they are community groups)</a:t>
            </a:r>
          </a:p>
          <a:p>
            <a:pPr>
              <a:spcBef>
                <a:spcPts val="600"/>
              </a:spcBef>
              <a:spcAft>
                <a:spcPts val="1200"/>
              </a:spcAft>
              <a:tabLst>
                <a:tab pos="7080250" algn="l"/>
              </a:tabLst>
            </a:pPr>
            <a:r>
              <a:rPr lang="en-NZ" sz="2400" dirty="0" smtClean="0"/>
              <a:t>Questions from business ventures and commercial employers.</a:t>
            </a:r>
            <a:r>
              <a:rPr lang="en-NZ"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We Don’t Cover</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spcBef>
                <a:spcPts val="600"/>
              </a:spcBef>
              <a:spcAft>
                <a:spcPts val="600"/>
              </a:spcAft>
              <a:buNone/>
              <a:tabLst>
                <a:tab pos="7080250" algn="l"/>
              </a:tabLst>
            </a:pPr>
            <a:r>
              <a:rPr lang="en-NZ" sz="2400" b="1" dirty="0" smtClean="0"/>
              <a:t>LawSpot will provide only basic info about:</a:t>
            </a:r>
          </a:p>
          <a:p>
            <a:pPr>
              <a:spcBef>
                <a:spcPts val="600"/>
              </a:spcBef>
              <a:spcAft>
                <a:spcPts val="1200"/>
              </a:spcAft>
              <a:tabLst>
                <a:tab pos="7080250" algn="l"/>
              </a:tabLst>
            </a:pPr>
            <a:r>
              <a:rPr lang="en-NZ" sz="2400" dirty="0" smtClean="0"/>
              <a:t>Administration of estates</a:t>
            </a:r>
          </a:p>
          <a:p>
            <a:pPr>
              <a:spcBef>
                <a:spcPts val="600"/>
              </a:spcBef>
              <a:spcAft>
                <a:spcPts val="1200"/>
              </a:spcAft>
              <a:tabLst>
                <a:tab pos="7080250" algn="l"/>
              </a:tabLst>
            </a:pPr>
            <a:r>
              <a:rPr lang="en-NZ" sz="2400" dirty="0" smtClean="0"/>
              <a:t>Preparation and execution of wills</a:t>
            </a:r>
          </a:p>
          <a:p>
            <a:pPr>
              <a:spcBef>
                <a:spcPts val="600"/>
              </a:spcBef>
              <a:spcAft>
                <a:spcPts val="1200"/>
              </a:spcAft>
              <a:tabLst>
                <a:tab pos="7080250" algn="l"/>
              </a:tabLst>
            </a:pPr>
            <a:r>
              <a:rPr lang="en-NZ" sz="2400" dirty="0" smtClean="0"/>
              <a:t>Property relationship agreements</a:t>
            </a:r>
          </a:p>
          <a:p>
            <a:pPr>
              <a:spcBef>
                <a:spcPts val="600"/>
              </a:spcBef>
              <a:spcAft>
                <a:spcPts val="1200"/>
              </a:spcAft>
              <a:tabLst>
                <a:tab pos="7080250" algn="l"/>
              </a:tabLst>
            </a:pPr>
            <a:r>
              <a:rPr lang="en-NZ" sz="2400" dirty="0" smtClean="0"/>
              <a:t>Powers of attorney</a:t>
            </a:r>
          </a:p>
          <a:p>
            <a:pPr>
              <a:spcBef>
                <a:spcPts val="600"/>
              </a:spcBef>
              <a:spcAft>
                <a:spcPts val="1200"/>
              </a:spcAft>
              <a:tabLst>
                <a:tab pos="7080250" algn="l"/>
              </a:tabLst>
            </a:pPr>
            <a:r>
              <a:rPr lang="en-NZ" sz="2400" dirty="0" smtClean="0"/>
              <a:t>Enduring powers of attorney</a:t>
            </a:r>
          </a:p>
          <a:p>
            <a:pPr>
              <a:spcBef>
                <a:spcPts val="0"/>
              </a:spcBef>
              <a:buNone/>
              <a:tabLst>
                <a:tab pos="7080250" algn="l"/>
              </a:tabLst>
            </a:pPr>
            <a:endParaRPr lang="en-NZ"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Vetting process</a:t>
            </a:r>
            <a:endParaRPr lang="en-US" dirty="0"/>
          </a:p>
        </p:txBody>
      </p:sp>
      <p:sp>
        <p:nvSpPr>
          <p:cNvPr id="3" name="Content Placeholder 2"/>
          <p:cNvSpPr>
            <a:spLocks noGrp="1"/>
          </p:cNvSpPr>
          <p:nvPr>
            <p:ph idx="1"/>
          </p:nvPr>
        </p:nvSpPr>
        <p:spPr/>
        <p:txBody>
          <a:bodyPr/>
          <a:lstStyle/>
          <a:p>
            <a:r>
              <a:rPr lang="en-US" dirty="0" smtClean="0"/>
              <a:t>If you see any problems with a question, email Laura (</a:t>
            </a:r>
            <a:r>
              <a:rPr lang="en-US" dirty="0" smtClean="0">
                <a:hlinkClick r:id="rId3"/>
              </a:rPr>
              <a:t>vetting@lawspot.org.nz</a:t>
            </a:r>
            <a:r>
              <a:rPr lang="en-US" dirty="0" smtClean="0"/>
              <a:t>)</a:t>
            </a:r>
          </a:p>
          <a:p>
            <a:pPr lvl="1"/>
            <a:r>
              <a:rPr lang="en-US" dirty="0" smtClean="0"/>
              <a:t>Spelling errors</a:t>
            </a:r>
          </a:p>
          <a:p>
            <a:pPr lvl="1"/>
            <a:r>
              <a:rPr lang="en-US" dirty="0" smtClean="0"/>
              <a:t>Identifying info</a:t>
            </a:r>
          </a:p>
          <a:p>
            <a:pPr lvl="1"/>
            <a:r>
              <a:rPr lang="en-US" dirty="0" err="1" smtClean="0"/>
              <a:t>Categorisation</a:t>
            </a:r>
            <a:r>
              <a:rPr lang="en-US" dirty="0" smtClean="0"/>
              <a:t> errors</a:t>
            </a:r>
          </a:p>
          <a:p>
            <a:pPr lvl="1"/>
            <a:r>
              <a:rPr lang="en-US" dirty="0" smtClean="0"/>
              <a:t>Inconsistent header and final questions</a:t>
            </a:r>
          </a:p>
          <a:p>
            <a:pPr lvl="1"/>
            <a:r>
              <a:rPr lang="en-US" dirty="0" smtClean="0"/>
              <a:t>Offensive stuff</a:t>
            </a:r>
          </a:p>
          <a:p>
            <a:pPr lvl="1"/>
            <a:r>
              <a:rPr lang="en-US" dirty="0" smtClean="0"/>
              <a:t>Poor grammar</a:t>
            </a:r>
          </a:p>
          <a:p>
            <a:pPr lvl="1"/>
            <a:r>
              <a:rPr lang="en-US" dirty="0" smtClean="0"/>
              <a:t>Nonsense </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402245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we look for in an answer</a:t>
            </a:r>
            <a:endParaRPr lang="en-NZ" dirty="0"/>
          </a:p>
        </p:txBody>
      </p:sp>
      <p:sp>
        <p:nvSpPr>
          <p:cNvPr id="3" name="Content Placeholder 2"/>
          <p:cNvSpPr>
            <a:spLocks noGrp="1"/>
          </p:cNvSpPr>
          <p:nvPr>
            <p:ph idx="1"/>
          </p:nvPr>
        </p:nvSpPr>
        <p:spPr>
          <a:xfrm>
            <a:off x="395536" y="1412776"/>
            <a:ext cx="8229600" cy="5073427"/>
          </a:xfrm>
        </p:spPr>
        <p:txBody>
          <a:bodyPr>
            <a:normAutofit/>
          </a:bodyPr>
          <a:lstStyle/>
          <a:p>
            <a:pPr marL="635000" indent="-279400">
              <a:spcAft>
                <a:spcPts val="600"/>
              </a:spcAft>
            </a:pPr>
            <a:r>
              <a:rPr lang="en-NZ" sz="2000" dirty="0" smtClean="0"/>
              <a:t>Brief</a:t>
            </a:r>
          </a:p>
          <a:p>
            <a:pPr marL="635000" indent="-279400">
              <a:spcAft>
                <a:spcPts val="600"/>
              </a:spcAft>
            </a:pPr>
            <a:endParaRPr lang="en-NZ" sz="2000" dirty="0" smtClean="0"/>
          </a:p>
          <a:p>
            <a:pPr marL="635000" indent="-279400">
              <a:spcAft>
                <a:spcPts val="600"/>
              </a:spcAft>
            </a:pPr>
            <a:r>
              <a:rPr lang="en-NZ" sz="2000" dirty="0" smtClean="0"/>
              <a:t>Answer the question asked in the headline</a:t>
            </a:r>
          </a:p>
          <a:p>
            <a:pPr marL="635000" indent="-279400">
              <a:spcAft>
                <a:spcPts val="600"/>
              </a:spcAft>
            </a:pPr>
            <a:endParaRPr lang="en-NZ" sz="2000" dirty="0" smtClean="0"/>
          </a:p>
          <a:p>
            <a:pPr marL="635000" indent="-279400">
              <a:spcAft>
                <a:spcPts val="600"/>
              </a:spcAft>
            </a:pPr>
            <a:r>
              <a:rPr lang="en-NZ" sz="2000" dirty="0" smtClean="0"/>
              <a:t>Write clearly, using everyday language (not legalese)</a:t>
            </a:r>
          </a:p>
          <a:p>
            <a:pPr marL="635000" indent="-279400">
              <a:spcAft>
                <a:spcPts val="600"/>
              </a:spcAft>
            </a:pPr>
            <a:endParaRPr lang="en-NZ" sz="2000" dirty="0" smtClean="0"/>
          </a:p>
          <a:p>
            <a:pPr marL="635000" indent="-279400">
              <a:spcAft>
                <a:spcPts val="600"/>
              </a:spcAft>
            </a:pPr>
            <a:r>
              <a:rPr lang="en-NZ" sz="2000" dirty="0" smtClean="0"/>
              <a:t>Try not to qualify your answer (much)</a:t>
            </a:r>
          </a:p>
          <a:p>
            <a:pPr marL="635000" indent="-279400">
              <a:spcAft>
                <a:spcPts val="600"/>
              </a:spcAft>
            </a:pPr>
            <a:endParaRPr lang="en-NZ" sz="2000" dirty="0" smtClean="0"/>
          </a:p>
          <a:p>
            <a:pPr marL="635000" indent="-279400">
              <a:spcAft>
                <a:spcPts val="600"/>
              </a:spcAft>
            </a:pPr>
            <a:r>
              <a:rPr lang="en-NZ" sz="2000" dirty="0" smtClean="0"/>
              <a:t>Links! Especially to </a:t>
            </a:r>
            <a:r>
              <a:rPr lang="en-NZ" sz="2000" dirty="0" smtClean="0"/>
              <a:t>Community Law Manual, </a:t>
            </a:r>
            <a:r>
              <a:rPr lang="en-NZ" sz="2000" dirty="0" smtClean="0"/>
              <a:t>but also to government or other reputable </a:t>
            </a:r>
            <a:r>
              <a:rPr lang="en-NZ" sz="2000" dirty="0" smtClean="0"/>
              <a:t>info</a:t>
            </a:r>
          </a:p>
          <a:p>
            <a:pPr marL="635000" indent="-279400">
              <a:spcAft>
                <a:spcPts val="600"/>
              </a:spcAft>
            </a:pPr>
            <a:r>
              <a:rPr lang="en-US" sz="2000" dirty="0"/>
              <a:t>http://www....</a:t>
            </a:r>
            <a:endParaRPr lang="en-NZ" sz="2000" dirty="0"/>
          </a:p>
          <a:p>
            <a:pPr marL="635000" indent="-279400">
              <a:spcAft>
                <a:spcPts val="600"/>
              </a:spcAft>
            </a:pPr>
            <a:endParaRPr lang="en-NZ"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we look for in an answer</a:t>
            </a:r>
            <a:endParaRPr lang="en-NZ" dirty="0"/>
          </a:p>
        </p:txBody>
      </p:sp>
      <p:sp>
        <p:nvSpPr>
          <p:cNvPr id="3" name="Content Placeholder 2"/>
          <p:cNvSpPr>
            <a:spLocks noGrp="1"/>
          </p:cNvSpPr>
          <p:nvPr>
            <p:ph idx="1"/>
          </p:nvPr>
        </p:nvSpPr>
        <p:spPr>
          <a:xfrm>
            <a:off x="395536" y="1412776"/>
            <a:ext cx="8229600" cy="5073427"/>
          </a:xfrm>
        </p:spPr>
        <p:txBody>
          <a:bodyPr>
            <a:normAutofit/>
          </a:bodyPr>
          <a:lstStyle/>
          <a:p>
            <a:pPr marL="635000" indent="-279400">
              <a:spcAft>
                <a:spcPts val="600"/>
              </a:spcAft>
            </a:pPr>
            <a:endParaRPr lang="en-NZ" sz="2000" dirty="0" smtClean="0"/>
          </a:p>
          <a:p>
            <a:pPr marL="635000" indent="-279400">
              <a:spcAft>
                <a:spcPts val="600"/>
              </a:spcAft>
            </a:pPr>
            <a:r>
              <a:rPr lang="en-NZ" sz="2000" dirty="0" smtClean="0"/>
              <a:t>No need to paraphrase info that you could simply link to – unless you are synthesising several sources</a:t>
            </a:r>
          </a:p>
          <a:p>
            <a:pPr marL="635000" indent="-279400">
              <a:spcAft>
                <a:spcPts val="600"/>
              </a:spcAft>
            </a:pPr>
            <a:endParaRPr lang="en-NZ" sz="2000" dirty="0" smtClean="0"/>
          </a:p>
          <a:p>
            <a:pPr marL="635000" indent="-279400">
              <a:spcAft>
                <a:spcPts val="600"/>
              </a:spcAft>
            </a:pPr>
            <a:r>
              <a:rPr lang="en-NZ" sz="2000" dirty="0" smtClean="0"/>
              <a:t>Pragmatic responses – talking to the person concerned etc – suggesting next steps, referrals, non-legal options, </a:t>
            </a:r>
            <a:r>
              <a:rPr lang="en-NZ" sz="2000" dirty="0" err="1" smtClean="0"/>
              <a:t>etc</a:t>
            </a:r>
            <a:endParaRPr lang="en-NZ" sz="2000" dirty="0" smtClean="0"/>
          </a:p>
          <a:p>
            <a:pPr marL="635000" indent="-279400">
              <a:spcAft>
                <a:spcPts val="600"/>
              </a:spcAft>
            </a:pPr>
            <a:endParaRPr lang="en-US" sz="2000" dirty="0" smtClean="0"/>
          </a:p>
          <a:p>
            <a:pPr marL="635000" indent="-279400">
              <a:spcAft>
                <a:spcPts val="600"/>
              </a:spcAft>
            </a:pPr>
            <a:r>
              <a:rPr lang="en-NZ" sz="2000" dirty="0" smtClean="0"/>
              <a:t>Explanatory </a:t>
            </a:r>
            <a:r>
              <a:rPr lang="en-NZ" sz="2000" dirty="0" smtClean="0"/>
              <a:t>notes with detail and links </a:t>
            </a:r>
            <a:endParaRPr lang="en-NZ"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dirty="0" smtClean="0"/>
              <a:t>	</a:t>
            </a:r>
          </a:p>
        </p:txBody>
      </p:sp>
      <p:pic>
        <p:nvPicPr>
          <p:cNvPr id="10243" name="Picture 3" descr="C:\Users\Maya\Dropbox\Public\myacc.PNG"/>
          <p:cNvPicPr>
            <a:picLocks noChangeAspect="1" noChangeArrowheads="1"/>
          </p:cNvPicPr>
          <p:nvPr/>
        </p:nvPicPr>
        <p:blipFill>
          <a:blip r:embed="rId3" cstate="print"/>
          <a:srcRect l="8634" r="10189"/>
          <a:stretch>
            <a:fillRect/>
          </a:stretch>
        </p:blipFill>
        <p:spPr bwMode="auto">
          <a:xfrm>
            <a:off x="0" y="-27384"/>
            <a:ext cx="9144000" cy="6813376"/>
          </a:xfrm>
          <a:prstGeom prst="rect">
            <a:avLst/>
          </a:prstGeom>
          <a:noFill/>
        </p:spPr>
      </p:pic>
      <p:pic>
        <p:nvPicPr>
          <p:cNvPr id="12290" name="Picture 2" descr="C:\Users\Maya\Dropbox\Public\viewq.PNG"/>
          <p:cNvPicPr>
            <a:picLocks noChangeAspect="1" noChangeArrowheads="1"/>
          </p:cNvPicPr>
          <p:nvPr/>
        </p:nvPicPr>
        <p:blipFill>
          <a:blip r:embed="rId4" cstate="print"/>
          <a:srcRect l="5459" r="8477"/>
          <a:stretch>
            <a:fillRect/>
          </a:stretch>
        </p:blipFill>
        <p:spPr bwMode="auto">
          <a:xfrm>
            <a:off x="0" y="-27384"/>
            <a:ext cx="9144000" cy="6192688"/>
          </a:xfrm>
          <a:prstGeom prst="rect">
            <a:avLst/>
          </a:prstGeom>
          <a:noFill/>
        </p:spPr>
      </p:pic>
      <p:pic>
        <p:nvPicPr>
          <p:cNvPr id="13314" name="Picture 2" descr="C:\Users\Maya\Dropbox\Public\vq.PNG"/>
          <p:cNvPicPr>
            <a:picLocks noChangeAspect="1" noChangeArrowheads="1"/>
          </p:cNvPicPr>
          <p:nvPr/>
        </p:nvPicPr>
        <p:blipFill>
          <a:blip r:embed="rId5" cstate="print"/>
          <a:srcRect l="1072" r="11986" b="4832"/>
          <a:stretch>
            <a:fillRect/>
          </a:stretch>
        </p:blipFill>
        <p:spPr bwMode="auto">
          <a:xfrm>
            <a:off x="0" y="-27384"/>
            <a:ext cx="9144000" cy="6552728"/>
          </a:xfrm>
          <a:prstGeom prst="rect">
            <a:avLst/>
          </a:prstGeom>
          <a:noFill/>
        </p:spPr>
      </p:pic>
      <p:pic>
        <p:nvPicPr>
          <p:cNvPr id="2050" name="Picture 2" descr="C:\Users\Maya\Dropbox\Public\all.PNG"/>
          <p:cNvPicPr>
            <a:picLocks noChangeAspect="1" noChangeArrowheads="1"/>
          </p:cNvPicPr>
          <p:nvPr/>
        </p:nvPicPr>
        <p:blipFill>
          <a:blip r:embed="rId6" cstate="print"/>
          <a:srcRect l="5265" r="12051"/>
          <a:stretch>
            <a:fillRect/>
          </a:stretch>
        </p:blipFill>
        <p:spPr bwMode="auto">
          <a:xfrm>
            <a:off x="0" y="-27384"/>
            <a:ext cx="9144000" cy="6465526"/>
          </a:xfrm>
          <a:prstGeom prst="rect">
            <a:avLst/>
          </a:prstGeom>
          <a:noFill/>
        </p:spPr>
      </p:pic>
      <p:pic>
        <p:nvPicPr>
          <p:cNvPr id="4099" name="Picture 3" descr="C:\Users\Maya\Dropbox\Public\BE.PNG"/>
          <p:cNvPicPr>
            <a:picLocks noChangeAspect="1" noChangeArrowheads="1"/>
          </p:cNvPicPr>
          <p:nvPr/>
        </p:nvPicPr>
        <p:blipFill>
          <a:blip r:embed="rId7" cstate="print"/>
          <a:srcRect b="2330"/>
          <a:stretch>
            <a:fillRect/>
          </a:stretch>
        </p:blipFill>
        <p:spPr bwMode="auto">
          <a:xfrm>
            <a:off x="467544" y="-27384"/>
            <a:ext cx="8570365" cy="6768752"/>
          </a:xfrm>
          <a:prstGeom prst="rect">
            <a:avLst/>
          </a:prstGeom>
          <a:noFill/>
        </p:spPr>
      </p:pic>
      <p:pic>
        <p:nvPicPr>
          <p:cNvPr id="6146" name="Picture 2" descr="C:\Users\Maya\Dropbox\Public\child.PNG"/>
          <p:cNvPicPr>
            <a:picLocks noChangeAspect="1" noChangeArrowheads="1"/>
          </p:cNvPicPr>
          <p:nvPr/>
        </p:nvPicPr>
        <p:blipFill>
          <a:blip r:embed="rId8" cstate="print"/>
          <a:srcRect l="1539" r="13807" b="1587"/>
          <a:stretch>
            <a:fillRect/>
          </a:stretch>
        </p:blipFill>
        <p:spPr bwMode="auto">
          <a:xfrm>
            <a:off x="611560" y="692696"/>
            <a:ext cx="7920880" cy="6165304"/>
          </a:xfrm>
          <a:prstGeom prst="rect">
            <a:avLst/>
          </a:prstGeom>
          <a:noFill/>
        </p:spPr>
      </p:pic>
      <p:pic>
        <p:nvPicPr>
          <p:cNvPr id="1026" name="Picture 2" descr="C:\Users\Maya\Dropbox\Public\notes.PNG"/>
          <p:cNvPicPr>
            <a:picLocks noChangeAspect="1" noChangeArrowheads="1"/>
          </p:cNvPicPr>
          <p:nvPr/>
        </p:nvPicPr>
        <p:blipFill>
          <a:blip r:embed="rId9" cstate="print"/>
          <a:srcRect l="775" t="1483" r="13178"/>
          <a:stretch>
            <a:fillRect/>
          </a:stretch>
        </p:blipFill>
        <p:spPr bwMode="auto">
          <a:xfrm>
            <a:off x="611560" y="692696"/>
            <a:ext cx="7992888" cy="616530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commentary</a:t>
            </a:r>
            <a:endParaRPr lang="en-NZ" dirty="0"/>
          </a:p>
        </p:txBody>
      </p:sp>
      <p:sp>
        <p:nvSpPr>
          <p:cNvPr id="3" name="Content Placeholder 2"/>
          <p:cNvSpPr>
            <a:spLocks noGrp="1"/>
          </p:cNvSpPr>
          <p:nvPr>
            <p:ph idx="1"/>
          </p:nvPr>
        </p:nvSpPr>
        <p:spPr>
          <a:xfrm>
            <a:off x="683568" y="1412776"/>
            <a:ext cx="7848872" cy="5256584"/>
          </a:xfrm>
        </p:spPr>
        <p:txBody>
          <a:bodyPr>
            <a:normAutofit fontScale="47500" lnSpcReduction="20000"/>
          </a:bodyPr>
          <a:lstStyle/>
          <a:p>
            <a:pPr marL="0" indent="0">
              <a:lnSpc>
                <a:spcPct val="120000"/>
              </a:lnSpc>
              <a:buNone/>
            </a:pPr>
            <a:r>
              <a:rPr lang="en-NZ" dirty="0"/>
              <a:t>Hi Hannah</a:t>
            </a:r>
            <a:br>
              <a:rPr lang="en-NZ" dirty="0"/>
            </a:br>
            <a:endParaRPr lang="en-NZ" dirty="0" smtClean="0"/>
          </a:p>
          <a:p>
            <a:pPr marL="0" indent="0">
              <a:lnSpc>
                <a:spcPct val="120000"/>
              </a:lnSpc>
              <a:buNone/>
            </a:pPr>
            <a:r>
              <a:rPr lang="en-NZ" dirty="0" smtClean="0"/>
              <a:t>To </a:t>
            </a:r>
            <a:r>
              <a:rPr lang="en-NZ" dirty="0"/>
              <a:t>answer this question I relied on:</a:t>
            </a:r>
            <a:br>
              <a:rPr lang="en-NZ" dirty="0"/>
            </a:br>
            <a:endParaRPr lang="en-NZ" dirty="0" smtClean="0"/>
          </a:p>
          <a:p>
            <a:pPr>
              <a:lnSpc>
                <a:spcPct val="120000"/>
              </a:lnSpc>
              <a:buFontTx/>
              <a:buChar char="-"/>
            </a:pPr>
            <a:r>
              <a:rPr lang="en-NZ" dirty="0" smtClean="0"/>
              <a:t>Chapter </a:t>
            </a:r>
            <a:r>
              <a:rPr lang="en-NZ" dirty="0"/>
              <a:t>21 of the CLC manual: http://www.communitylaw.org.nz/resources/legal-reference-manual/chapter-21-consumer</a:t>
            </a:r>
            <a:r>
              <a:rPr lang="en-NZ" dirty="0" smtClean="0"/>
              <a:t>/</a:t>
            </a:r>
          </a:p>
          <a:p>
            <a:pPr>
              <a:lnSpc>
                <a:spcPct val="120000"/>
              </a:lnSpc>
              <a:buFontTx/>
              <a:buChar char="-"/>
            </a:pPr>
            <a:r>
              <a:rPr lang="en-NZ" dirty="0" smtClean="0"/>
              <a:t>CCCFA</a:t>
            </a:r>
          </a:p>
          <a:p>
            <a:pPr>
              <a:lnSpc>
                <a:spcPct val="120000"/>
              </a:lnSpc>
              <a:buFontTx/>
              <a:buChar char="-"/>
            </a:pPr>
            <a:r>
              <a:rPr lang="en-NZ" dirty="0" smtClean="0"/>
              <a:t>CGA </a:t>
            </a:r>
            <a:r>
              <a:rPr lang="en-NZ" dirty="0"/>
              <a:t>(primarily section 2, to confirm that internet contracts were now specified as a service)</a:t>
            </a:r>
            <a:br>
              <a:rPr lang="en-NZ" dirty="0"/>
            </a:br>
            <a:endParaRPr lang="en-NZ" dirty="0" smtClean="0"/>
          </a:p>
          <a:p>
            <a:pPr marL="0" indent="0">
              <a:lnSpc>
                <a:spcPct val="120000"/>
              </a:lnSpc>
              <a:buNone/>
            </a:pPr>
            <a:r>
              <a:rPr lang="en-NZ" dirty="0" smtClean="0"/>
              <a:t>I </a:t>
            </a:r>
            <a:r>
              <a:rPr lang="en-NZ" dirty="0"/>
              <a:t>am a little uncertain myself as to whether a broadband contract would be a credit contract or not. To me, it is clearly caught, but I cannot see any reference to credit contracts, for example, on the Telecom website, even though (assuming they’re credit contracts) a disclosure statement would need to be made before the three working day period would start to run. </a:t>
            </a:r>
            <a:br>
              <a:rPr lang="en-NZ" dirty="0"/>
            </a:br>
            <a:r>
              <a:rPr lang="en-NZ" dirty="0"/>
              <a:t/>
            </a:r>
            <a:br>
              <a:rPr lang="en-NZ" dirty="0"/>
            </a:br>
            <a:r>
              <a:rPr lang="en-NZ" dirty="0"/>
              <a:t>As before, I’d appreciate any feedback on this point you might have!</a:t>
            </a:r>
            <a:br>
              <a:rPr lang="en-NZ" dirty="0"/>
            </a:br>
            <a:r>
              <a:rPr lang="en-NZ" dirty="0"/>
              <a:t/>
            </a:r>
            <a:br>
              <a:rPr lang="en-NZ" dirty="0"/>
            </a:br>
            <a:r>
              <a:rPr lang="en-NZ" dirty="0"/>
              <a:t>Thanks</a:t>
            </a:r>
          </a:p>
        </p:txBody>
      </p:sp>
    </p:spTree>
    <p:extLst>
      <p:ext uri="{BB962C8B-B14F-4D97-AF65-F5344CB8AC3E}">
        <p14:creationId xmlns:p14="http://schemas.microsoft.com/office/powerpoint/2010/main" val="1939381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commentary</a:t>
            </a:r>
            <a:endParaRPr lang="en-NZ" dirty="0"/>
          </a:p>
        </p:txBody>
      </p:sp>
      <p:sp>
        <p:nvSpPr>
          <p:cNvPr id="3" name="Content Placeholder 2"/>
          <p:cNvSpPr>
            <a:spLocks noGrp="1"/>
          </p:cNvSpPr>
          <p:nvPr>
            <p:ph idx="1"/>
          </p:nvPr>
        </p:nvSpPr>
        <p:spPr>
          <a:xfrm>
            <a:off x="590872" y="1412776"/>
            <a:ext cx="7869560" cy="5001419"/>
          </a:xfrm>
        </p:spPr>
        <p:txBody>
          <a:bodyPr>
            <a:normAutofit fontScale="62500" lnSpcReduction="20000"/>
          </a:bodyPr>
          <a:lstStyle/>
          <a:p>
            <a:pPr marL="0" indent="0">
              <a:lnSpc>
                <a:spcPct val="120000"/>
              </a:lnSpc>
              <a:buNone/>
            </a:pPr>
            <a:r>
              <a:rPr lang="en-NZ" dirty="0"/>
              <a:t>Hi </a:t>
            </a:r>
            <a:r>
              <a:rPr lang="en-NZ" dirty="0" smtClean="0"/>
              <a:t>Hannah</a:t>
            </a:r>
          </a:p>
          <a:p>
            <a:pPr marL="0" indent="0">
              <a:lnSpc>
                <a:spcPct val="120000"/>
              </a:lnSpc>
              <a:buNone/>
            </a:pPr>
            <a:r>
              <a:rPr lang="en-NZ" dirty="0"/>
              <a:t/>
            </a:r>
            <a:br>
              <a:rPr lang="en-NZ" dirty="0"/>
            </a:br>
            <a:r>
              <a:rPr lang="en-NZ" dirty="0"/>
              <a:t>I looked at the "lost/stolen" credit card pages of the main banks - e.g. </a:t>
            </a:r>
            <a:r>
              <a:rPr lang="en-NZ" dirty="0" smtClean="0">
                <a:hlinkClick r:id="rId2"/>
              </a:rPr>
              <a:t>www.asb.co.nz</a:t>
            </a:r>
            <a:endParaRPr lang="en-NZ" dirty="0" smtClean="0"/>
          </a:p>
          <a:p>
            <a:pPr marL="0" indent="0">
              <a:lnSpc>
                <a:spcPct val="120000"/>
              </a:lnSpc>
              <a:buNone/>
            </a:pPr>
            <a:r>
              <a:rPr lang="en-NZ" dirty="0"/>
              <a:t/>
            </a:r>
            <a:br>
              <a:rPr lang="en-NZ" dirty="0"/>
            </a:br>
            <a:r>
              <a:rPr lang="en-NZ" dirty="0"/>
              <a:t>I also looked at the neighbourhood support website </a:t>
            </a:r>
            <a:r>
              <a:rPr lang="en-NZ" dirty="0">
                <a:hlinkClick r:id="rId3"/>
              </a:rPr>
              <a:t>www.ns.org.nz</a:t>
            </a:r>
            <a:r>
              <a:rPr lang="en-NZ" dirty="0"/>
              <a:t> , the consumer affairs site </a:t>
            </a:r>
            <a:r>
              <a:rPr lang="en-NZ" dirty="0">
                <a:hlinkClick r:id="rId4"/>
              </a:rPr>
              <a:t>www.consumeraffairs.govt.nz</a:t>
            </a:r>
            <a:r>
              <a:rPr lang="en-NZ" dirty="0"/>
              <a:t>. </a:t>
            </a:r>
            <a:endParaRPr lang="en-NZ" dirty="0" smtClean="0"/>
          </a:p>
          <a:p>
            <a:pPr marL="0" indent="0">
              <a:lnSpc>
                <a:spcPct val="120000"/>
              </a:lnSpc>
              <a:buNone/>
            </a:pPr>
            <a:endParaRPr lang="en-NZ" dirty="0"/>
          </a:p>
          <a:p>
            <a:pPr marL="0" indent="0">
              <a:lnSpc>
                <a:spcPct val="120000"/>
              </a:lnSpc>
              <a:buNone/>
            </a:pPr>
            <a:r>
              <a:rPr lang="en-NZ" dirty="0" smtClean="0"/>
              <a:t>I </a:t>
            </a:r>
            <a:r>
              <a:rPr lang="en-NZ" dirty="0"/>
              <a:t>also used The Laws of New Zealand "Banking" section, chapter 21 "Cards, personal </a:t>
            </a:r>
            <a:r>
              <a:rPr lang="en-NZ" dirty="0" err="1"/>
              <a:t>identitification</a:t>
            </a:r>
            <a:r>
              <a:rPr lang="en-NZ" dirty="0"/>
              <a:t> numbers, and passwords" - which stated the law based on the Code of Banking Practice, available on www.nzba.org.nz.</a:t>
            </a:r>
            <a:br>
              <a:rPr lang="en-NZ" dirty="0"/>
            </a:br>
            <a:endParaRPr lang="en-NZ" dirty="0" smtClean="0"/>
          </a:p>
          <a:p>
            <a:pPr marL="0" indent="0">
              <a:lnSpc>
                <a:spcPct val="120000"/>
              </a:lnSpc>
              <a:buNone/>
            </a:pPr>
            <a:r>
              <a:rPr lang="en-NZ" dirty="0" smtClean="0"/>
              <a:t>thanks</a:t>
            </a:r>
            <a:r>
              <a:rPr lang="en-NZ" dirty="0"/>
              <a:t>, </a:t>
            </a:r>
          </a:p>
        </p:txBody>
      </p:sp>
    </p:spTree>
    <p:extLst>
      <p:ext uri="{BB962C8B-B14F-4D97-AF65-F5344CB8AC3E}">
        <p14:creationId xmlns:p14="http://schemas.microsoft.com/office/powerpoint/2010/main" val="250893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ChangeAspect="1"/>
          </p:cNvPicPr>
          <p:nvPr/>
        </p:nvPicPr>
        <p:blipFill rotWithShape="1">
          <a:blip r:embed="rId2" cstate="print">
            <a:extLst>
              <a:ext uri="{28A0092B-C50C-407E-A947-70E740481C1C}">
                <a14:useLocalDpi xmlns:a14="http://schemas.microsoft.com/office/drawing/2010/main"/>
              </a:ext>
            </a:extLst>
          </a:blip>
          <a:srcRect b="6123"/>
          <a:stretch/>
        </p:blipFill>
        <p:spPr>
          <a:xfrm>
            <a:off x="179513" y="1556792"/>
            <a:ext cx="2941471" cy="4695924"/>
          </a:xfrm>
          <a:prstGeom prst="rect">
            <a:avLst/>
          </a:prstGeom>
          <a:effectLst>
            <a:outerShdw blurRad="76200" dir="18900000" sy="23000" kx="-1200000" algn="bl" rotWithShape="0">
              <a:prstClr val="black">
                <a:alpha val="20000"/>
              </a:prstClr>
            </a:outerShdw>
          </a:effectLst>
        </p:spPr>
      </p:pic>
      <p:sp>
        <p:nvSpPr>
          <p:cNvPr id="5" name="Rounded Rectangular Callout 4"/>
          <p:cNvSpPr/>
          <p:nvPr/>
        </p:nvSpPr>
        <p:spPr>
          <a:xfrm>
            <a:off x="3275856" y="2204864"/>
            <a:ext cx="4680518" cy="2736304"/>
          </a:xfrm>
          <a:prstGeom prst="wedgeRoundRectCallout">
            <a:avLst>
              <a:gd name="adj1" fmla="val -68736"/>
              <a:gd name="adj2" fmla="val -1642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spcCol="0" rtlCol="0" anchor="ctr"/>
          <a:lstStyle/>
          <a:p>
            <a:r>
              <a:rPr lang="en-NZ" sz="2600" dirty="0">
                <a:solidFill>
                  <a:prstClr val="black"/>
                </a:solidFill>
                <a:latin typeface="Tekton Pro" pitchFamily="34" charset="0"/>
              </a:rPr>
              <a:t>How can I find out my </a:t>
            </a:r>
            <a:r>
              <a:rPr lang="en-NZ" sz="2600" dirty="0" smtClean="0">
                <a:solidFill>
                  <a:prstClr val="black"/>
                </a:solidFill>
                <a:latin typeface="Tekton Pro" pitchFamily="34" charset="0"/>
              </a:rPr>
              <a:t>rights?</a:t>
            </a:r>
            <a:endParaRPr lang="en-NZ" sz="2600" dirty="0">
              <a:solidFill>
                <a:prstClr val="black"/>
              </a:solidFill>
              <a:latin typeface="Tekton Pro" pitchFamily="34" charset="0"/>
            </a:endParaRPr>
          </a:p>
          <a:p>
            <a:pPr lvl="0"/>
            <a:r>
              <a:rPr lang="en-NZ" sz="2600" dirty="0" smtClean="0">
                <a:solidFill>
                  <a:prstClr val="black"/>
                </a:solidFill>
                <a:latin typeface="Tekton Pro" pitchFamily="34" charset="0"/>
              </a:rPr>
              <a:t>The Community Law Centre would </a:t>
            </a:r>
            <a:r>
              <a:rPr lang="en-NZ" sz="2600" dirty="0">
                <a:solidFill>
                  <a:prstClr val="black"/>
                </a:solidFill>
                <a:latin typeface="Tekton Pro" pitchFamily="34" charset="0"/>
              </a:rPr>
              <a:t>be perfect for this! </a:t>
            </a:r>
            <a:r>
              <a:rPr lang="en-NZ" sz="2600" dirty="0" smtClean="0">
                <a:solidFill>
                  <a:prstClr val="black"/>
                </a:solidFill>
                <a:latin typeface="Tekton Pro" pitchFamily="34" charset="0"/>
              </a:rPr>
              <a:t>But the whole problem is that I am on the road too much. I can’t get to Community Law. </a:t>
            </a:r>
            <a:endParaRPr lang="en-NZ" sz="2600" dirty="0">
              <a:solidFill>
                <a:prstClr val="black"/>
              </a:solidFill>
              <a:latin typeface="Tekton Pro" pitchFamily="34" charset="0"/>
            </a:endParaRPr>
          </a:p>
        </p:txBody>
      </p:sp>
      <p:sp>
        <p:nvSpPr>
          <p:cNvPr id="6" name="Title 2"/>
          <p:cNvSpPr>
            <a:spLocks noGrp="1"/>
          </p:cNvSpPr>
          <p:nvPr>
            <p:ph type="title"/>
          </p:nvPr>
        </p:nvSpPr>
        <p:spPr>
          <a:xfrm>
            <a:off x="3131840" y="188640"/>
            <a:ext cx="6012160" cy="734430"/>
          </a:xfrm>
        </p:spPr>
        <p:txBody>
          <a:bodyPr>
            <a:noAutofit/>
          </a:bodyPr>
          <a:lstStyle/>
          <a:p>
            <a:r>
              <a:rPr lang="en-US" sz="3200" dirty="0" smtClean="0"/>
              <a:t>Meet Suzie</a:t>
            </a:r>
            <a:endParaRPr lang="en-US" sz="3200" dirty="0"/>
          </a:p>
        </p:txBody>
      </p:sp>
    </p:spTree>
    <p:extLst>
      <p:ext uri="{BB962C8B-B14F-4D97-AF65-F5344CB8AC3E}">
        <p14:creationId xmlns:p14="http://schemas.microsoft.com/office/powerpoint/2010/main" val="343753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commentary</a:t>
            </a:r>
            <a:endParaRPr lang="en-NZ" dirty="0"/>
          </a:p>
        </p:txBody>
      </p:sp>
      <p:sp>
        <p:nvSpPr>
          <p:cNvPr id="3" name="Content Placeholder 2"/>
          <p:cNvSpPr>
            <a:spLocks noGrp="1"/>
          </p:cNvSpPr>
          <p:nvPr>
            <p:ph idx="1"/>
          </p:nvPr>
        </p:nvSpPr>
        <p:spPr>
          <a:xfrm>
            <a:off x="755576" y="1412776"/>
            <a:ext cx="7632848" cy="5001419"/>
          </a:xfrm>
        </p:spPr>
        <p:txBody>
          <a:bodyPr>
            <a:normAutofit/>
          </a:bodyPr>
          <a:lstStyle/>
          <a:p>
            <a:pPr marL="0" indent="0">
              <a:lnSpc>
                <a:spcPct val="120000"/>
              </a:lnSpc>
              <a:buNone/>
            </a:pPr>
            <a:r>
              <a:rPr lang="en-NZ" sz="2400" dirty="0" smtClean="0"/>
              <a:t>Completed </a:t>
            </a:r>
            <a:r>
              <a:rPr lang="en-NZ" sz="2400" dirty="0"/>
              <a:t>using the Department of Building and Housing's guides at </a:t>
            </a:r>
            <a:r>
              <a:rPr lang="en-NZ" sz="2400" u="sng" dirty="0">
                <a:solidFill>
                  <a:srgbClr val="0000FF"/>
                </a:solidFill>
                <a:hlinkClick r:id="rId2"/>
              </a:rPr>
              <a:t>www.dbh.govt.nz</a:t>
            </a:r>
            <a:r>
              <a:rPr lang="en-NZ" sz="2400" u="sng" dirty="0">
                <a:solidFill>
                  <a:srgbClr val="0000FF"/>
                </a:solidFill>
              </a:rPr>
              <a:t>%28english%29.pdf</a:t>
            </a:r>
            <a:r>
              <a:rPr lang="en-NZ" sz="2400" b="1" dirty="0">
                <a:solidFill>
                  <a:srgbClr val="0000FF"/>
                </a:solidFill>
              </a:rPr>
              <a:t> </a:t>
            </a:r>
            <a:r>
              <a:rPr lang="en-NZ" sz="2400" dirty="0"/>
              <a:t>and </a:t>
            </a:r>
            <a:r>
              <a:rPr lang="en-NZ" sz="2400" u="sng" dirty="0">
                <a:solidFill>
                  <a:srgbClr val="0000FF"/>
                </a:solidFill>
                <a:hlinkClick r:id="rId3"/>
              </a:rPr>
              <a:t>www.dbh.govt.nz</a:t>
            </a:r>
            <a:r>
              <a:rPr lang="en-NZ" sz="2400" u="sng" dirty="0">
                <a:solidFill>
                  <a:srgbClr val="0000FF"/>
                </a:solidFill>
              </a:rPr>
              <a:t>%28english%29.pdf</a:t>
            </a:r>
            <a:r>
              <a:rPr lang="en-NZ" sz="2400" dirty="0"/>
              <a:t>, and by reference to ss 45 and 48 of the Residential Tenancies Act 1986.</a:t>
            </a:r>
          </a:p>
        </p:txBody>
      </p:sp>
    </p:spTree>
    <p:extLst>
      <p:ext uri="{BB962C8B-B14F-4D97-AF65-F5344CB8AC3E}">
        <p14:creationId xmlns:p14="http://schemas.microsoft.com/office/powerpoint/2010/main" val="1472174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Questions</a:t>
            </a:r>
            <a:endParaRPr lang="en-NZ" dirty="0"/>
          </a:p>
        </p:txBody>
      </p:sp>
      <p:sp>
        <p:nvSpPr>
          <p:cNvPr id="3" name="Content Placeholder 2"/>
          <p:cNvSpPr>
            <a:spLocks noGrp="1"/>
          </p:cNvSpPr>
          <p:nvPr>
            <p:ph idx="1"/>
          </p:nvPr>
        </p:nvSpPr>
        <p:spPr>
          <a:xfrm>
            <a:off x="395536" y="1412776"/>
            <a:ext cx="8229600" cy="5001419"/>
          </a:xfrm>
        </p:spPr>
        <p:txBody>
          <a:bodyPr>
            <a:normAutofit/>
          </a:bodyPr>
          <a:lstStyle/>
          <a:p>
            <a:pPr marL="341313" indent="14288">
              <a:buNone/>
            </a:pPr>
            <a:r>
              <a:rPr lang="en-NZ" sz="2400" dirty="0" smtClean="0"/>
              <a:t>I bulk bought apples to sell in my shop and on opening the containers I have noticed that a lot of them are rotten - do I have to pay for all of them?</a:t>
            </a:r>
            <a:endParaRPr lang="en-NZ"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Questions</a:t>
            </a:r>
            <a:endParaRPr lang="en-NZ" dirty="0"/>
          </a:p>
        </p:txBody>
      </p:sp>
      <p:sp>
        <p:nvSpPr>
          <p:cNvPr id="3" name="Content Placeholder 2"/>
          <p:cNvSpPr>
            <a:spLocks noGrp="1"/>
          </p:cNvSpPr>
          <p:nvPr>
            <p:ph idx="1"/>
          </p:nvPr>
        </p:nvSpPr>
        <p:spPr>
          <a:xfrm>
            <a:off x="395536" y="1412776"/>
            <a:ext cx="8229600" cy="5001419"/>
          </a:xfrm>
        </p:spPr>
        <p:txBody>
          <a:bodyPr>
            <a:normAutofit/>
          </a:bodyPr>
          <a:lstStyle/>
          <a:p>
            <a:pPr marL="341313" indent="14288">
              <a:buNone/>
            </a:pPr>
            <a:r>
              <a:rPr lang="en-NZ" sz="2400" dirty="0" smtClean="0"/>
              <a:t>What are the requirements for a valid will?</a:t>
            </a:r>
            <a:endParaRPr lang="en-NZ"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process</a:t>
            </a:r>
            <a:endParaRPr lang="en-US" dirty="0"/>
          </a:p>
        </p:txBody>
      </p:sp>
      <p:sp>
        <p:nvSpPr>
          <p:cNvPr id="3" name="Content Placeholder 2"/>
          <p:cNvSpPr>
            <a:spLocks noGrp="1"/>
          </p:cNvSpPr>
          <p:nvPr>
            <p:ph idx="1"/>
          </p:nvPr>
        </p:nvSpPr>
        <p:spPr/>
        <p:txBody>
          <a:bodyPr/>
          <a:lstStyle/>
          <a:p>
            <a:r>
              <a:rPr lang="en-US" dirty="0" smtClean="0"/>
              <a:t>Answer reviewed by a peer reviewer or volunteer</a:t>
            </a:r>
          </a:p>
          <a:p>
            <a:r>
              <a:rPr lang="en-US" dirty="0" smtClean="0"/>
              <a:t>Reviewer can “reject” or “recommend for approval”</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89041"/>
            <a:ext cx="7776864" cy="244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533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tracker </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8386"/>
          <a:stretch/>
        </p:blipFill>
        <p:spPr bwMode="auto">
          <a:xfrm>
            <a:off x="2195737" y="980728"/>
            <a:ext cx="5112568" cy="573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5739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“Rejection”</a:t>
            </a:r>
            <a:endParaRPr lang="en-NZ" dirty="0"/>
          </a:p>
        </p:txBody>
      </p:sp>
      <p:sp>
        <p:nvSpPr>
          <p:cNvPr id="3" name="Content Placeholder 2"/>
          <p:cNvSpPr>
            <a:spLocks noGrp="1"/>
          </p:cNvSpPr>
          <p:nvPr>
            <p:ph idx="1"/>
          </p:nvPr>
        </p:nvSpPr>
        <p:spPr>
          <a:xfrm>
            <a:off x="755576" y="1412776"/>
            <a:ext cx="7632848" cy="5001419"/>
          </a:xfrm>
        </p:spPr>
        <p:txBody>
          <a:bodyPr>
            <a:normAutofit/>
          </a:bodyPr>
          <a:lstStyle/>
          <a:p>
            <a:endParaRPr lang="en-NZ" sz="2400" dirty="0" smtClean="0"/>
          </a:p>
          <a:p>
            <a:r>
              <a:rPr lang="en-NZ" sz="2400" dirty="0" smtClean="0"/>
              <a:t>More like “review”</a:t>
            </a:r>
          </a:p>
          <a:p>
            <a:endParaRPr lang="en-NZ" sz="2400" dirty="0"/>
          </a:p>
          <a:p>
            <a:r>
              <a:rPr lang="en-NZ" sz="2400" dirty="0" smtClean="0"/>
              <a:t>Please </a:t>
            </a:r>
            <a:r>
              <a:rPr lang="en-NZ" sz="2400" dirty="0"/>
              <a:t>re-work your answer</a:t>
            </a:r>
          </a:p>
          <a:p>
            <a:endParaRPr lang="en-NZ" sz="2400" dirty="0" smtClean="0"/>
          </a:p>
          <a:p>
            <a:r>
              <a:rPr lang="en-NZ" sz="2400" dirty="0" smtClean="0"/>
              <a:t>Please respond in the commentary box (notes and references</a:t>
            </a:r>
            <a:r>
              <a:rPr lang="en-NZ" sz="2400" dirty="0" smtClean="0"/>
              <a:t>)</a:t>
            </a:r>
            <a:endParaRPr lang="en-NZ" sz="2400" dirty="0" smtClean="0"/>
          </a:p>
        </p:txBody>
      </p:sp>
    </p:spTree>
    <p:extLst>
      <p:ext uri="{BB962C8B-B14F-4D97-AF65-F5344CB8AC3E}">
        <p14:creationId xmlns:p14="http://schemas.microsoft.com/office/powerpoint/2010/main" val="1350688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Questions</a:t>
            </a:r>
            <a:endParaRPr lang="en-NZ" dirty="0"/>
          </a:p>
        </p:txBody>
      </p:sp>
      <p:sp>
        <p:nvSpPr>
          <p:cNvPr id="3" name="Content Placeholder 2"/>
          <p:cNvSpPr>
            <a:spLocks noGrp="1"/>
          </p:cNvSpPr>
          <p:nvPr>
            <p:ph idx="1"/>
          </p:nvPr>
        </p:nvSpPr>
        <p:spPr>
          <a:xfrm>
            <a:off x="539552" y="1412776"/>
            <a:ext cx="8229600" cy="5001419"/>
          </a:xfrm>
        </p:spPr>
        <p:txBody>
          <a:bodyPr>
            <a:normAutofit/>
          </a:bodyPr>
          <a:lstStyle/>
          <a:p>
            <a:pPr marL="341313" indent="14288">
              <a:buNone/>
            </a:pPr>
            <a:r>
              <a:rPr lang="en-NZ" sz="2400" dirty="0" smtClean="0"/>
              <a:t>I’ve been charged with possession of cannabis. Can I get diversion?</a:t>
            </a:r>
            <a:endParaRPr lang="en-NZ"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Questions</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spcBef>
                <a:spcPts val="600"/>
              </a:spcBef>
              <a:spcAft>
                <a:spcPts val="1200"/>
              </a:spcAft>
              <a:tabLst>
                <a:tab pos="7080250" algn="l"/>
              </a:tabLst>
            </a:pPr>
            <a:r>
              <a:rPr lang="en-NZ" sz="2400" dirty="0" smtClean="0"/>
              <a:t>Discretionary, and depends on your situation, which we don’t know enough about</a:t>
            </a:r>
          </a:p>
          <a:p>
            <a:pPr>
              <a:spcBef>
                <a:spcPts val="600"/>
              </a:spcBef>
              <a:spcAft>
                <a:spcPts val="1200"/>
              </a:spcAft>
              <a:tabLst>
                <a:tab pos="7080250" algn="l"/>
              </a:tabLst>
            </a:pPr>
            <a:r>
              <a:rPr lang="en-NZ" sz="2400" dirty="0" smtClean="0"/>
              <a:t>Offender-based criteria (personal history etc)</a:t>
            </a:r>
          </a:p>
          <a:p>
            <a:pPr>
              <a:spcBef>
                <a:spcPts val="600"/>
              </a:spcBef>
              <a:spcAft>
                <a:spcPts val="1200"/>
              </a:spcAft>
              <a:tabLst>
                <a:tab pos="7080250" algn="l"/>
              </a:tabLst>
            </a:pPr>
            <a:r>
              <a:rPr lang="en-NZ" sz="2400" dirty="0" smtClean="0"/>
              <a:t>Offence-based criteria (circumstances alleged)</a:t>
            </a:r>
          </a:p>
          <a:p>
            <a:pPr>
              <a:spcBef>
                <a:spcPts val="600"/>
              </a:spcBef>
              <a:spcAft>
                <a:spcPts val="1200"/>
              </a:spcAft>
              <a:tabLst>
                <a:tab pos="7080250" algn="l"/>
              </a:tabLst>
            </a:pPr>
            <a:r>
              <a:rPr lang="en-NZ" sz="2400" dirty="0" smtClean="0"/>
              <a:t>Assuming full responsibility</a:t>
            </a:r>
          </a:p>
          <a:p>
            <a:pPr>
              <a:spcBef>
                <a:spcPts val="600"/>
              </a:spcBef>
              <a:spcAft>
                <a:spcPts val="1200"/>
              </a:spcAft>
              <a:tabLst>
                <a:tab pos="7080250" algn="l"/>
              </a:tabLst>
            </a:pPr>
            <a:r>
              <a:rPr lang="en-NZ" sz="2400" dirty="0" smtClean="0"/>
              <a:t>Talk to the Duty Lawyer or the Police</a:t>
            </a:r>
          </a:p>
          <a:p>
            <a:pPr>
              <a:spcBef>
                <a:spcPts val="600"/>
              </a:spcBef>
              <a:spcAft>
                <a:spcPts val="1200"/>
              </a:spcAft>
              <a:tabLst>
                <a:tab pos="7080250" algn="l"/>
              </a:tabLst>
            </a:pPr>
            <a:r>
              <a:rPr lang="en-NZ" sz="2400" dirty="0" smtClean="0"/>
              <a:t>Link to Police website</a:t>
            </a:r>
          </a:p>
          <a:p>
            <a:pPr>
              <a:spcBef>
                <a:spcPts val="600"/>
              </a:spcBef>
              <a:spcAft>
                <a:spcPts val="1200"/>
              </a:spcAft>
              <a:tabLst>
                <a:tab pos="7080250" algn="l"/>
              </a:tabLst>
            </a:pPr>
            <a:endParaRPr lang="en-NZ" sz="2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Answers</a:t>
            </a:r>
            <a:endParaRPr lang="en-NZ" dirty="0"/>
          </a:p>
        </p:txBody>
      </p:sp>
      <p:sp>
        <p:nvSpPr>
          <p:cNvPr id="3" name="Content Placeholder 2"/>
          <p:cNvSpPr>
            <a:spLocks noGrp="1"/>
          </p:cNvSpPr>
          <p:nvPr>
            <p:ph idx="1"/>
          </p:nvPr>
        </p:nvSpPr>
        <p:spPr>
          <a:xfrm>
            <a:off x="755576" y="1412776"/>
            <a:ext cx="7560840" cy="5112568"/>
          </a:xfrm>
        </p:spPr>
        <p:txBody>
          <a:bodyPr>
            <a:noAutofit/>
          </a:bodyPr>
          <a:lstStyle/>
          <a:p>
            <a:pPr marL="0" indent="0">
              <a:spcBef>
                <a:spcPts val="600"/>
              </a:spcBef>
              <a:spcAft>
                <a:spcPts val="1200"/>
              </a:spcAft>
              <a:buNone/>
              <a:tabLst>
                <a:tab pos="7080250" algn="l"/>
              </a:tabLst>
            </a:pPr>
            <a:r>
              <a:rPr lang="en-NZ" sz="1400" b="1" dirty="0" smtClean="0"/>
              <a:t>If I sell a ticket to an event on </a:t>
            </a:r>
            <a:r>
              <a:rPr lang="en-NZ" sz="1400" b="1" dirty="0" err="1" smtClean="0"/>
              <a:t>TradeMe</a:t>
            </a:r>
            <a:r>
              <a:rPr lang="en-NZ" sz="1400" b="1" dirty="0" smtClean="0"/>
              <a:t> for a higher value than what I originally paid for it, what are the repercussions? </a:t>
            </a:r>
            <a:br>
              <a:rPr lang="en-NZ" sz="1400" b="1" dirty="0" smtClean="0"/>
            </a:br>
            <a:r>
              <a:rPr lang="en-NZ" sz="1400" i="1" dirty="0" smtClean="0"/>
              <a:t>Could </a:t>
            </a:r>
            <a:r>
              <a:rPr lang="en-NZ" sz="1400" i="1" dirty="0"/>
              <a:t>the ticket be cancelled?</a:t>
            </a:r>
            <a:endParaRPr lang="en-NZ" sz="1400" b="1" i="1" dirty="0" smtClean="0"/>
          </a:p>
          <a:p>
            <a:pPr marL="0" indent="0">
              <a:spcBef>
                <a:spcPts val="600"/>
              </a:spcBef>
              <a:spcAft>
                <a:spcPts val="1200"/>
              </a:spcAft>
              <a:buNone/>
              <a:tabLst>
                <a:tab pos="7080250" algn="l"/>
              </a:tabLst>
            </a:pPr>
            <a:r>
              <a:rPr lang="en-NZ" sz="1400" dirty="0" smtClean="0"/>
              <a:t>There is a possibility that the ticket could be cancelled. </a:t>
            </a:r>
          </a:p>
          <a:p>
            <a:pPr marL="0" indent="0">
              <a:spcBef>
                <a:spcPts val="600"/>
              </a:spcBef>
              <a:spcAft>
                <a:spcPts val="1200"/>
              </a:spcAft>
              <a:buNone/>
              <a:tabLst>
                <a:tab pos="7080250" algn="l"/>
              </a:tabLst>
            </a:pPr>
            <a:r>
              <a:rPr lang="en-NZ" sz="1400" dirty="0" smtClean="0"/>
              <a:t>The two major ticketing agents in New Zealand - </a:t>
            </a:r>
            <a:r>
              <a:rPr lang="en-NZ" sz="1400" dirty="0" err="1" smtClean="0"/>
              <a:t>Ticketek</a:t>
            </a:r>
            <a:r>
              <a:rPr lang="en-NZ" sz="1400" dirty="0" smtClean="0"/>
              <a:t> and Ticketmaster - both attach terms and conditions to tickets they sell that generally prohibit the selling of tickets for more than their face value via auction sites or any other unauthorised means. If you breach the terms and conditions attached to the ticket they will have the right to cancel your ticket. </a:t>
            </a:r>
          </a:p>
          <a:p>
            <a:pPr marL="0" indent="0">
              <a:spcBef>
                <a:spcPts val="600"/>
              </a:spcBef>
              <a:spcAft>
                <a:spcPts val="1200"/>
              </a:spcAft>
              <a:buNone/>
              <a:tabLst>
                <a:tab pos="7080250" algn="l"/>
              </a:tabLst>
            </a:pPr>
            <a:r>
              <a:rPr lang="en-NZ" sz="1400" dirty="0" smtClean="0"/>
              <a:t>The ticketing agents impose these terms and conditions in effort to stop ticket scalping, which is only illegal in certain circumstances. The Major Events Management Act 2007 makes it illegal to sell a ticket to a “major event” for greater than face value. Any breach of this and you may be liable for a $5,000 fine. However, very few events are declared “major events” with best example being the Rugby World Cup 2011. A concert put on by your favourite band is unlikely to be classified as a “major event” and these restrictions will not apply.</a:t>
            </a:r>
          </a:p>
          <a:p>
            <a:pPr marL="0" indent="0">
              <a:spcBef>
                <a:spcPts val="600"/>
              </a:spcBef>
              <a:spcAft>
                <a:spcPts val="1200"/>
              </a:spcAft>
              <a:buNone/>
              <a:tabLst>
                <a:tab pos="7080250" algn="l"/>
              </a:tabLst>
            </a:pPr>
            <a:r>
              <a:rPr lang="en-NZ" sz="1400" dirty="0" smtClean="0"/>
              <a:t>There is some good news. The major ticketing agents recognise that there may be a legitimate reason why you can no longer attend an event and want to sell your tickets online. They will not object to you selling tickets for face value or less. The best way to ensure your tickets do not sell for more than their face value would be to take advantage of </a:t>
            </a:r>
            <a:r>
              <a:rPr lang="en-NZ" sz="1400" dirty="0" err="1" smtClean="0"/>
              <a:t>TradeMe’s</a:t>
            </a:r>
            <a:r>
              <a:rPr lang="en-NZ" sz="1400" dirty="0" smtClean="0"/>
              <a:t> Buy Now function and set the price at face value or below.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Answers</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marL="0" indent="0">
              <a:spcBef>
                <a:spcPts val="600"/>
              </a:spcBef>
              <a:spcAft>
                <a:spcPts val="1200"/>
              </a:spcAft>
              <a:buNone/>
              <a:tabLst>
                <a:tab pos="7080250" algn="l"/>
              </a:tabLst>
            </a:pPr>
            <a:r>
              <a:rPr lang="en-NZ" sz="1800" b="1" dirty="0" smtClean="0"/>
              <a:t>What do I have to tell police if they search our flat and a flatmate gets caught with drugs?</a:t>
            </a:r>
            <a:br>
              <a:rPr lang="en-NZ" sz="1800" b="1" dirty="0" smtClean="0"/>
            </a:br>
            <a:r>
              <a:rPr lang="en-NZ" sz="1800" i="1" dirty="0" smtClean="0"/>
              <a:t>If </a:t>
            </a:r>
            <a:r>
              <a:rPr lang="en-NZ" sz="1800" i="1" dirty="0"/>
              <a:t>the police search our house because our flatmate was caught with drugs, and they ask me if I know where anything illegal might be or about any of his activities, what am I legally required to tell them? Everything; just information about drugs; nothing?</a:t>
            </a:r>
            <a:endParaRPr lang="en-NZ" sz="1800" b="1" i="1" dirty="0" smtClean="0"/>
          </a:p>
          <a:p>
            <a:pPr marL="0" indent="0">
              <a:spcBef>
                <a:spcPts val="600"/>
              </a:spcBef>
              <a:spcAft>
                <a:spcPts val="1200"/>
              </a:spcAft>
              <a:buNone/>
              <a:tabLst>
                <a:tab pos="7080250" algn="l"/>
              </a:tabLst>
            </a:pPr>
            <a:r>
              <a:rPr lang="en-NZ" sz="1800" dirty="0" smtClean="0"/>
              <a:t>You do not have to tell the police anything.  As a general rule the police have no power to require a person to provide them with information. You can volunteer information regarding your flatmate if you wish in order to provide assistance to the police. You can read more about your rights with the police here: </a:t>
            </a:r>
            <a:r>
              <a:rPr lang="en-NZ" sz="1800" dirty="0" smtClean="0">
                <a:hlinkClick r:id="rId3"/>
              </a:rPr>
              <a:t>www.communitylaw.org.nz/resources/legal-reference-manual/chapter-6-police-powers/police-powers-of-questioning/</a:t>
            </a:r>
            <a:r>
              <a:rPr lang="en-NZ" sz="18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5616" y="1988840"/>
            <a:ext cx="6840760" cy="3170082"/>
          </a:xfrm>
          <a:prstGeom prst="rect">
            <a:avLst/>
          </a:prstGeom>
        </p:spPr>
        <p:txBody>
          <a:bodyPr wrap="square" lIns="91423" tIns="45712" rIns="91423" bIns="45712">
            <a:spAutoFit/>
          </a:bodyPr>
          <a:lstStyle/>
          <a:p>
            <a:r>
              <a:rPr lang="en-NZ" sz="4000" dirty="0">
                <a:latin typeface="Helvetica"/>
                <a:cs typeface="Helvetica"/>
              </a:rPr>
              <a:t>Wouldn’t it </a:t>
            </a:r>
            <a:r>
              <a:rPr lang="en-NZ" sz="4000" dirty="0" smtClean="0">
                <a:latin typeface="Helvetica"/>
                <a:cs typeface="Helvetica"/>
              </a:rPr>
              <a:t>be great if there was a website that gave </a:t>
            </a:r>
            <a:r>
              <a:rPr lang="en-NZ" sz="4000" b="1" dirty="0" smtClean="0">
                <a:solidFill>
                  <a:srgbClr val="3E73B0"/>
                </a:solidFill>
                <a:latin typeface="Helvetica"/>
                <a:cs typeface="Helvetica"/>
              </a:rPr>
              <a:t>fast, credible answers</a:t>
            </a:r>
            <a:r>
              <a:rPr lang="en-NZ" sz="4000" b="1" dirty="0" smtClean="0">
                <a:latin typeface="Helvetica"/>
                <a:cs typeface="Helvetica"/>
              </a:rPr>
              <a:t> </a:t>
            </a:r>
            <a:r>
              <a:rPr lang="en-NZ" sz="4000" dirty="0" smtClean="0">
                <a:latin typeface="Helvetica"/>
                <a:cs typeface="Helvetica"/>
              </a:rPr>
              <a:t>to help with </a:t>
            </a:r>
            <a:r>
              <a:rPr lang="en-NZ" sz="4000" b="1" dirty="0" smtClean="0">
                <a:solidFill>
                  <a:srgbClr val="3E73B0"/>
                </a:solidFill>
                <a:latin typeface="Helvetica"/>
                <a:cs typeface="Helvetica"/>
              </a:rPr>
              <a:t>unmet legal needs </a:t>
            </a:r>
            <a:r>
              <a:rPr lang="en-NZ" sz="4000" dirty="0" smtClean="0">
                <a:latin typeface="Helvetica"/>
                <a:cs typeface="Helvetica"/>
              </a:rPr>
              <a:t>like Suzie’s? </a:t>
            </a:r>
            <a:endParaRPr lang="en-NZ" sz="4000" dirty="0" smtClean="0">
              <a:solidFill>
                <a:srgbClr val="7030A0"/>
              </a:solidFill>
              <a:latin typeface="Helvetica"/>
              <a:cs typeface="Helvetica"/>
            </a:endParaRPr>
          </a:p>
        </p:txBody>
      </p:sp>
      <p:sp>
        <p:nvSpPr>
          <p:cNvPr id="5" name="Title 2"/>
          <p:cNvSpPr>
            <a:spLocks noGrp="1"/>
          </p:cNvSpPr>
          <p:nvPr>
            <p:ph type="title"/>
          </p:nvPr>
        </p:nvSpPr>
        <p:spPr>
          <a:xfrm>
            <a:off x="3131840" y="188640"/>
            <a:ext cx="6012160" cy="734430"/>
          </a:xfrm>
        </p:spPr>
        <p:txBody>
          <a:bodyPr>
            <a:noAutofit/>
          </a:bodyPr>
          <a:lstStyle/>
          <a:p>
            <a:r>
              <a:rPr lang="en-US" sz="3200" dirty="0" smtClean="0"/>
              <a:t>Meet Suzie</a:t>
            </a:r>
            <a:endParaRPr lang="en-US" sz="3200" dirty="0"/>
          </a:p>
        </p:txBody>
      </p:sp>
    </p:spTree>
    <p:extLst>
      <p:ext uri="{BB962C8B-B14F-4D97-AF65-F5344CB8AC3E}">
        <p14:creationId xmlns:p14="http://schemas.microsoft.com/office/powerpoint/2010/main" val="12044434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dirty="0" smtClean="0"/>
              <a:t>	</a:t>
            </a:r>
          </a:p>
        </p:txBody>
      </p:sp>
      <p:pic>
        <p:nvPicPr>
          <p:cNvPr id="3074" name="Picture 2" descr="C:\Users\Maya\Dropbox\Public\drugs.PNG"/>
          <p:cNvPicPr>
            <a:picLocks noChangeAspect="1" noChangeArrowheads="1"/>
          </p:cNvPicPr>
          <p:nvPr/>
        </p:nvPicPr>
        <p:blipFill>
          <a:blip r:embed="rId3" cstate="print"/>
          <a:srcRect l="4678" r="4024"/>
          <a:stretch>
            <a:fillRect/>
          </a:stretch>
        </p:blipFill>
        <p:spPr bwMode="auto">
          <a:xfrm>
            <a:off x="0" y="44624"/>
            <a:ext cx="9144000" cy="6597352"/>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Answers</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marL="0" indent="0">
              <a:spcBef>
                <a:spcPts val="600"/>
              </a:spcBef>
              <a:spcAft>
                <a:spcPts val="1200"/>
              </a:spcAft>
              <a:buNone/>
              <a:tabLst>
                <a:tab pos="7080250" algn="l"/>
              </a:tabLst>
            </a:pPr>
            <a:r>
              <a:rPr lang="en-NZ" sz="1800" b="1" dirty="0" smtClean="0"/>
              <a:t>My stereo was impounded by noise control officers. How do I get it back?</a:t>
            </a:r>
            <a:br>
              <a:rPr lang="en-NZ" sz="1800" b="1" dirty="0" smtClean="0"/>
            </a:br>
            <a:r>
              <a:rPr lang="en-NZ" sz="1800" i="1" dirty="0"/>
              <a:t>The same thing happened to my brother in a different town too. Are the rules the same everywhere?</a:t>
            </a:r>
            <a:endParaRPr lang="en-NZ" sz="1800" b="1" i="1" dirty="0" smtClean="0"/>
          </a:p>
          <a:p>
            <a:pPr marL="0" indent="0">
              <a:spcBef>
                <a:spcPts val="600"/>
              </a:spcBef>
              <a:spcAft>
                <a:spcPts val="1200"/>
              </a:spcAft>
              <a:buNone/>
              <a:tabLst>
                <a:tab pos="7080250" algn="l"/>
              </a:tabLst>
            </a:pPr>
            <a:r>
              <a:rPr lang="en-NZ" sz="1800" dirty="0" smtClean="0"/>
              <a:t>The enforcement of noise control regulations can vary between different cities and regions. When your brother had his stereo seized it is highly likely that the noise control officers would have  given him details on how to reclaim it. However, if not, we recommend that he gives his local council a phone call to find out more information.</a:t>
            </a:r>
          </a:p>
          <a:p>
            <a:pPr marL="0" indent="0">
              <a:spcBef>
                <a:spcPts val="600"/>
              </a:spcBef>
              <a:spcAft>
                <a:spcPts val="1200"/>
              </a:spcAft>
              <a:buNone/>
              <a:tabLst>
                <a:tab pos="7080250" algn="l"/>
              </a:tabLst>
            </a:pPr>
            <a:r>
              <a:rPr lang="en-NZ" sz="1800" dirty="0" smtClean="0"/>
              <a:t>In Wellington, a stereo taken by Council's Noise Control Officers is held at the Council offices. The equipment is returned after the owner pays a fine and agrees to keep noise to a reasonable level in future. Read details here about reclaiming your equipment: </a:t>
            </a:r>
            <a:r>
              <a:rPr lang="en-NZ" sz="1800" dirty="0" smtClean="0">
                <a:hlinkClick r:id="rId3"/>
              </a:rPr>
              <a:t>www.wellington.govt.nz/services/noisecontrol/reclaiming/reclaiming.html</a:t>
            </a:r>
            <a:r>
              <a:rPr lang="en-NZ" sz="1800"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Answers</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marL="0" indent="0">
              <a:spcBef>
                <a:spcPts val="600"/>
              </a:spcBef>
              <a:spcAft>
                <a:spcPts val="1200"/>
              </a:spcAft>
              <a:buNone/>
              <a:tabLst>
                <a:tab pos="7080250" algn="l"/>
              </a:tabLst>
            </a:pPr>
            <a:r>
              <a:rPr lang="en-NZ" sz="1800" b="1" dirty="0" smtClean="0"/>
              <a:t>I am a New Zealand permanent resident. Are there any reasons for which I could be asked/forced to leave NZ?</a:t>
            </a:r>
          </a:p>
          <a:p>
            <a:pPr marL="0" indent="0">
              <a:spcBef>
                <a:spcPts val="600"/>
              </a:spcBef>
              <a:spcAft>
                <a:spcPts val="1200"/>
              </a:spcAft>
              <a:buNone/>
              <a:tabLst>
                <a:tab pos="7080250" algn="l"/>
              </a:tabLst>
            </a:pPr>
            <a:r>
              <a:rPr lang="en-NZ" sz="1800" dirty="0" smtClean="0"/>
              <a:t>Yes. There are reasons you can be deported from New Zealand if you are a permanent resident. Read more here: </a:t>
            </a:r>
            <a:r>
              <a:rPr lang="en-NZ" sz="1800" dirty="0" smtClean="0">
                <a:hlinkClick r:id="rId3"/>
              </a:rPr>
              <a:t>http://www.immigration.govt.nz/migrant/general/generalinformation/immigrationact/factsheets/Deportation.htm</a:t>
            </a:r>
            <a:endParaRPr lang="en-NZ" sz="1800" dirty="0" smtClean="0"/>
          </a:p>
          <a:p>
            <a:pPr marL="0" indent="0">
              <a:spcBef>
                <a:spcPts val="600"/>
              </a:spcBef>
              <a:spcAft>
                <a:spcPts val="1200"/>
              </a:spcAft>
              <a:buNone/>
              <a:tabLst>
                <a:tab pos="7080250" algn="l"/>
              </a:tabLst>
            </a:pPr>
            <a:r>
              <a:rPr lang="en-NZ" sz="1800" dirty="0" smtClean="0"/>
              <a:t>Most of the reasons are related to not following immigration law, or committing a crime.</a:t>
            </a:r>
          </a:p>
        </p:txBody>
      </p:sp>
    </p:spTree>
    <p:extLst>
      <p:ext uri="{BB962C8B-B14F-4D97-AF65-F5344CB8AC3E}">
        <p14:creationId xmlns:p14="http://schemas.microsoft.com/office/powerpoint/2010/main" val="17024617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Overview</a:t>
            </a:r>
            <a:endParaRPr lang="en-NZ" dirty="0"/>
          </a:p>
        </p:txBody>
      </p:sp>
      <p:sp>
        <p:nvSpPr>
          <p:cNvPr id="3" name="Content Placeholder 2"/>
          <p:cNvSpPr>
            <a:spLocks noGrp="1"/>
          </p:cNvSpPr>
          <p:nvPr>
            <p:ph idx="1"/>
          </p:nvPr>
        </p:nvSpPr>
        <p:spPr>
          <a:xfrm>
            <a:off x="755576" y="1412776"/>
            <a:ext cx="7848872" cy="5112568"/>
          </a:xfrm>
        </p:spPr>
        <p:txBody>
          <a:bodyPr>
            <a:noAutofit/>
          </a:bodyPr>
          <a:lstStyle/>
          <a:p>
            <a:pPr>
              <a:lnSpc>
                <a:spcPct val="150000"/>
              </a:lnSpc>
              <a:tabLst>
                <a:tab pos="7080250" algn="l"/>
              </a:tabLst>
            </a:pPr>
            <a:r>
              <a:rPr lang="en-NZ" dirty="0" smtClean="0"/>
              <a:t>	</a:t>
            </a:r>
          </a:p>
        </p:txBody>
      </p:sp>
      <p:pic>
        <p:nvPicPr>
          <p:cNvPr id="2051" name="Picture 3" descr="C:\Users\Maya\Dropbox\Public\pge.PNG"/>
          <p:cNvPicPr>
            <a:picLocks noChangeAspect="1" noChangeArrowheads="1"/>
          </p:cNvPicPr>
          <p:nvPr/>
        </p:nvPicPr>
        <p:blipFill>
          <a:blip r:embed="rId3" cstate="print"/>
          <a:srcRect l="1829" r="5535"/>
          <a:stretch>
            <a:fillRect/>
          </a:stretch>
        </p:blipFill>
        <p:spPr bwMode="auto">
          <a:xfrm>
            <a:off x="0" y="44624"/>
            <a:ext cx="9144000" cy="6692291"/>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ckground.png"/>
          <p:cNvPicPr>
            <a:picLocks noChangeAspect="1"/>
          </p:cNvPicPr>
          <p:nvPr/>
        </p:nvPicPr>
        <p:blipFill rotWithShape="1">
          <a:blip r:embed="rId2" cstate="print"/>
          <a:srcRect l="6724" t="640" r="66199" b="64954"/>
          <a:stretch/>
        </p:blipFill>
        <p:spPr>
          <a:xfrm rot="10800000" flipH="1">
            <a:off x="0" y="1"/>
            <a:ext cx="9144000" cy="6857999"/>
          </a:xfrm>
          <a:prstGeom prst="rect">
            <a:avLst/>
          </a:prstGeom>
        </p:spPr>
      </p:pic>
      <p:sp>
        <p:nvSpPr>
          <p:cNvPr id="5" name="Title 1"/>
          <p:cNvSpPr txBox="1">
            <a:spLocks/>
          </p:cNvSpPr>
          <p:nvPr/>
        </p:nvSpPr>
        <p:spPr>
          <a:xfrm>
            <a:off x="1115616" y="2204864"/>
            <a:ext cx="5915000" cy="648072"/>
          </a:xfrm>
          <a:prstGeom prst="rect">
            <a:avLst/>
          </a:prstGeom>
          <a:no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NZ"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Quiz!</a:t>
            </a:r>
            <a:endParaRPr kumimoji="0" lang="en-NZ" sz="40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2" name="Picture 1" descr="Logo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185" y="5949280"/>
            <a:ext cx="2203960" cy="616320"/>
          </a:xfrm>
          <a:prstGeom prst="rect">
            <a:avLst/>
          </a:prstGeom>
        </p:spPr>
      </p:pic>
    </p:spTree>
    <p:extLst>
      <p:ext uri="{BB962C8B-B14F-4D97-AF65-F5344CB8AC3E}">
        <p14:creationId xmlns:p14="http://schemas.microsoft.com/office/powerpoint/2010/main" val="234851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png"/>
          <p:cNvPicPr>
            <a:picLocks noChangeAspect="1"/>
          </p:cNvPicPr>
          <p:nvPr/>
        </p:nvPicPr>
        <p:blipFill rotWithShape="1">
          <a:blip r:embed="rId2" cstate="print"/>
          <a:srcRect l="6724" t="640" r="66199" b="64954"/>
          <a:stretch/>
        </p:blipFill>
        <p:spPr>
          <a:xfrm rot="10800000" flipH="1">
            <a:off x="0" y="1"/>
            <a:ext cx="9144000" cy="6857999"/>
          </a:xfrm>
          <a:prstGeom prst="rect">
            <a:avLst/>
          </a:prstGeom>
        </p:spPr>
      </p:pic>
      <p:sp>
        <p:nvSpPr>
          <p:cNvPr id="29" name="Curved Up Arrow 28"/>
          <p:cNvSpPr/>
          <p:nvPr/>
        </p:nvSpPr>
        <p:spPr>
          <a:xfrm rot="18066644" flipV="1">
            <a:off x="-63081" y="1924835"/>
            <a:ext cx="3200784" cy="1003718"/>
          </a:xfrm>
          <a:prstGeom prst="curvedUpArrow">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spcCol="0" rtlCol="0" anchor="ctr"/>
          <a:lstStyle/>
          <a:p>
            <a:pPr algn="ctr"/>
            <a:endParaRPr lang="en-NZ" dirty="0">
              <a:solidFill>
                <a:schemeClr val="tx1"/>
              </a:solidFill>
            </a:endParaRPr>
          </a:p>
        </p:txBody>
      </p:sp>
      <p:pic>
        <p:nvPicPr>
          <p:cNvPr id="16" name="Content Placeholder 6"/>
          <p:cNvPicPr>
            <a:picLocks noGrp="1" noChangeAspect="1"/>
          </p:cNvPicPr>
          <p:nvPr>
            <p:ph idx="1"/>
          </p:nvPr>
        </p:nvPicPr>
        <p:blipFill rotWithShape="1">
          <a:blip r:embed="rId3" cstate="print">
            <a:extLst>
              <a:ext uri="{28A0092B-C50C-407E-A947-70E740481C1C}">
                <a14:useLocalDpi xmlns:a14="http://schemas.microsoft.com/office/drawing/2010/main"/>
              </a:ext>
            </a:extLst>
          </a:blip>
          <a:srcRect b="6123"/>
          <a:stretch/>
        </p:blipFill>
        <p:spPr>
          <a:xfrm>
            <a:off x="415437" y="3301120"/>
            <a:ext cx="2160240" cy="3448725"/>
          </a:xfrm>
          <a:effectLst>
            <a:outerShdw blurRad="76200" dir="18900000" sy="23000" kx="-1200000" algn="bl" rotWithShape="0">
              <a:prstClr val="black">
                <a:alpha val="20000"/>
              </a:prstClr>
            </a:outerShdw>
          </a:effectLst>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a:ext>
            </a:extLst>
          </a:blip>
          <a:srcRect l="-916"/>
          <a:stretch/>
        </p:blipFill>
        <p:spPr>
          <a:xfrm>
            <a:off x="2051828" y="692696"/>
            <a:ext cx="6912660" cy="4176464"/>
          </a:xfrm>
          <a:prstGeom prst="rect">
            <a:avLst/>
          </a:prstGeom>
        </p:spPr>
      </p:pic>
      <p:pic>
        <p:nvPicPr>
          <p:cNvPr id="12" name="Picture 11"/>
          <p:cNvPicPr>
            <a:picLocks noChangeAspect="1"/>
          </p:cNvPicPr>
          <p:nvPr/>
        </p:nvPicPr>
        <p:blipFill rotWithShape="1">
          <a:blip r:embed="rId5" cstate="print"/>
          <a:srcRect t="1" b="19001"/>
          <a:stretch/>
        </p:blipFill>
        <p:spPr>
          <a:xfrm>
            <a:off x="3059832" y="980728"/>
            <a:ext cx="5076056" cy="3172172"/>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1757553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Benefits to the Community</a:t>
            </a:r>
          </a:p>
        </p:txBody>
      </p:sp>
      <p:graphicFrame>
        <p:nvGraphicFramePr>
          <p:cNvPr id="6" name="Diagram 5"/>
          <p:cNvGraphicFramePr/>
          <p:nvPr>
            <p:extLst>
              <p:ext uri="{D42A27DB-BD31-4B8C-83A1-F6EECF244321}">
                <p14:modId xmlns:p14="http://schemas.microsoft.com/office/powerpoint/2010/main" val="3354024566"/>
              </p:ext>
            </p:extLst>
          </p:nvPr>
        </p:nvGraphicFramePr>
        <p:xfrm>
          <a:off x="609691" y="1268760"/>
          <a:ext cx="8066765"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Logo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4576" y="3861048"/>
            <a:ext cx="1287504" cy="360040"/>
          </a:xfrm>
          <a:prstGeom prst="rect">
            <a:avLst/>
          </a:prstGeom>
        </p:spPr>
      </p:pic>
    </p:spTree>
    <p:extLst>
      <p:ext uri="{BB962C8B-B14F-4D97-AF65-F5344CB8AC3E}">
        <p14:creationId xmlns:p14="http://schemas.microsoft.com/office/powerpoint/2010/main" val="1897166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rotWithShape="1">
          <a:blip r:embed="rId2" cstate="print"/>
          <a:srcRect l="58451" t="-1" r="10065" b="63806"/>
          <a:stretch/>
        </p:blipFill>
        <p:spPr>
          <a:xfrm rot="10800000">
            <a:off x="-2" y="0"/>
            <a:ext cx="9144002" cy="6858000"/>
          </a:xfrm>
          <a:prstGeom prst="rect">
            <a:avLst/>
          </a:prstGeom>
        </p:spPr>
      </p:pic>
      <p:sp>
        <p:nvSpPr>
          <p:cNvPr id="5" name="Title 1"/>
          <p:cNvSpPr txBox="1">
            <a:spLocks/>
          </p:cNvSpPr>
          <p:nvPr/>
        </p:nvSpPr>
        <p:spPr>
          <a:xfrm>
            <a:off x="1115616" y="2204864"/>
            <a:ext cx="5915000" cy="648072"/>
          </a:xfrm>
          <a:prstGeom prst="rect">
            <a:avLst/>
          </a:prstGeom>
          <a:no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NZ"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How It</a:t>
            </a:r>
            <a:r>
              <a:rPr kumimoji="0" lang="en-NZ" sz="4000" b="1" i="0" u="none" strike="noStrike" kern="1200" cap="none" spc="0" normalizeH="0" noProof="0" dirty="0" smtClean="0">
                <a:ln>
                  <a:noFill/>
                </a:ln>
                <a:solidFill>
                  <a:schemeClr val="bg1"/>
                </a:solidFill>
                <a:effectLst/>
                <a:uLnTx/>
                <a:uFillTx/>
                <a:latin typeface="Arial" pitchFamily="34" charset="0"/>
                <a:ea typeface="+mj-ea"/>
                <a:cs typeface="Arial" pitchFamily="34" charset="0"/>
              </a:rPr>
              <a:t> Works</a:t>
            </a:r>
            <a:endParaRPr kumimoji="0" lang="en-NZ" sz="40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6" name="Picture 5" descr="Logo2.png"/>
          <p:cNvPicPr>
            <a:picLocks noChangeAspect="1"/>
          </p:cNvPicPr>
          <p:nvPr/>
        </p:nvPicPr>
        <p:blipFill>
          <a:blip r:embed="rId3" cstate="print"/>
          <a:stretch>
            <a:fillRect/>
          </a:stretch>
        </p:blipFill>
        <p:spPr>
          <a:xfrm>
            <a:off x="6904483" y="6021288"/>
            <a:ext cx="2060005" cy="576064"/>
          </a:xfrm>
          <a:prstGeom prst="rect">
            <a:avLst/>
          </a:prstGeom>
        </p:spPr>
      </p:pic>
    </p:spTree>
    <p:extLst>
      <p:ext uri="{BB962C8B-B14F-4D97-AF65-F5344CB8AC3E}">
        <p14:creationId xmlns:p14="http://schemas.microsoft.com/office/powerpoint/2010/main" val="3952435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rotWithShape="1">
          <a:blip r:embed="rId2" cstate="print"/>
          <a:srcRect l="58451" t="-1" r="10065" b="63806"/>
          <a:stretch/>
        </p:blipFill>
        <p:spPr>
          <a:xfrm rot="10800000">
            <a:off x="-2" y="0"/>
            <a:ext cx="9144002" cy="6858000"/>
          </a:xfrm>
          <a:prstGeom prst="rect">
            <a:avLst/>
          </a:prstGeom>
        </p:spPr>
      </p:pic>
      <p:sp>
        <p:nvSpPr>
          <p:cNvPr id="5" name="Title 1"/>
          <p:cNvSpPr txBox="1">
            <a:spLocks/>
          </p:cNvSpPr>
          <p:nvPr/>
        </p:nvSpPr>
        <p:spPr>
          <a:xfrm>
            <a:off x="1115616" y="2204864"/>
            <a:ext cx="6984776" cy="648072"/>
          </a:xfrm>
          <a:prstGeom prst="rect">
            <a:avLst/>
          </a:prstGeom>
          <a:no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NZ" sz="4000" b="1" dirty="0" smtClean="0">
                <a:solidFill>
                  <a:schemeClr val="bg1"/>
                </a:solidFill>
                <a:latin typeface="Arial" pitchFamily="34" charset="0"/>
                <a:ea typeface="+mj-ea"/>
                <a:cs typeface="Arial" pitchFamily="34" charset="0"/>
              </a:rPr>
              <a:t>Terms of Use</a:t>
            </a:r>
            <a:endParaRPr kumimoji="0" lang="en-NZ"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endParaRPr>
          </a:p>
        </p:txBody>
      </p:sp>
      <p:pic>
        <p:nvPicPr>
          <p:cNvPr id="7" name="Picture 6" descr="Logo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185" y="5949280"/>
            <a:ext cx="2203960" cy="616320"/>
          </a:xfrm>
          <a:prstGeom prst="rect">
            <a:avLst/>
          </a:prstGeom>
        </p:spPr>
      </p:pic>
    </p:spTree>
    <p:extLst>
      <p:ext uri="{BB962C8B-B14F-4D97-AF65-F5344CB8AC3E}">
        <p14:creationId xmlns:p14="http://schemas.microsoft.com/office/powerpoint/2010/main" val="3952435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5400</TotalTime>
  <Words>1451</Words>
  <Application>Microsoft Office PowerPoint</Application>
  <PresentationFormat>On-screen Show (4:3)</PresentationFormat>
  <Paragraphs>301</Paragraphs>
  <Slides>54</Slides>
  <Notes>32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Overview of today’s training</vt:lpstr>
      <vt:lpstr>Meet Suzie</vt:lpstr>
      <vt:lpstr>Meet Suzie</vt:lpstr>
      <vt:lpstr>Meet Suzie</vt:lpstr>
      <vt:lpstr>PowerPoint Presentation</vt:lpstr>
      <vt:lpstr>Benefits to the Community</vt:lpstr>
      <vt:lpstr>PowerPoint Presentation</vt:lpstr>
      <vt:lpstr>PowerPoint Presentation</vt:lpstr>
      <vt:lpstr>What We Don’t Cover</vt:lpstr>
      <vt:lpstr>What We Don’t Cover</vt:lpstr>
      <vt:lpstr>Legal Categories</vt:lpstr>
      <vt:lpstr>Preliminary Info for Users</vt:lpstr>
      <vt:lpstr>Reasons for Rejection</vt:lpstr>
      <vt:lpstr>Managing Client Relationship</vt:lpstr>
      <vt:lpstr>The “Important Notice”</vt:lpstr>
      <vt:lpstr>Conflicts of Interest</vt:lpstr>
      <vt:lpstr>PowerPoint Presentation</vt:lpstr>
      <vt:lpstr>PowerPoint Presentation</vt:lpstr>
      <vt:lpstr>Volunteers’ Personal Info</vt:lpstr>
      <vt:lpstr>PowerPoint Presentation</vt:lpstr>
      <vt:lpstr>Policy - General</vt:lpstr>
      <vt:lpstr>Volunteers have the right:</vt:lpstr>
      <vt:lpstr>Volunteer Responsibilities</vt:lpstr>
      <vt:lpstr>Expectations</vt:lpstr>
      <vt:lpstr>Leaderboard</vt:lpstr>
      <vt:lpstr>PowerPoint Presentation</vt:lpstr>
      <vt:lpstr>Overview</vt:lpstr>
      <vt:lpstr>Overview</vt:lpstr>
      <vt:lpstr>Choosing a question</vt:lpstr>
      <vt:lpstr>Overview</vt:lpstr>
      <vt:lpstr>What We Don’t Cover</vt:lpstr>
      <vt:lpstr>What We Don’t Cover</vt:lpstr>
      <vt:lpstr>Vetting process</vt:lpstr>
      <vt:lpstr>What we look for in an answer</vt:lpstr>
      <vt:lpstr>What we look for in an answer</vt:lpstr>
      <vt:lpstr>Overview</vt:lpstr>
      <vt:lpstr>Sample commentary</vt:lpstr>
      <vt:lpstr>Sample commentary</vt:lpstr>
      <vt:lpstr>Sample commentary</vt:lpstr>
      <vt:lpstr>Sample Questions</vt:lpstr>
      <vt:lpstr>Sample Questions</vt:lpstr>
      <vt:lpstr>Review process</vt:lpstr>
      <vt:lpstr>History tracker </vt:lpstr>
      <vt:lpstr>“Rejection”</vt:lpstr>
      <vt:lpstr>Sample Questions</vt:lpstr>
      <vt:lpstr>Sample Questions</vt:lpstr>
      <vt:lpstr>Sample Answers</vt:lpstr>
      <vt:lpstr>Sample Answers</vt:lpstr>
      <vt:lpstr>Overview</vt:lpstr>
      <vt:lpstr>Sample Answers</vt:lpstr>
      <vt:lpstr>Sample Answers</vt:lpstr>
      <vt:lpstr>Overview</vt:lpstr>
      <vt:lpstr>PowerPoint Presentation</vt:lpstr>
    </vt:vector>
  </TitlesOfParts>
  <Company>Trade 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Bowen Pan</dc:creator>
  <cp:lastModifiedBy> </cp:lastModifiedBy>
  <cp:revision>295</cp:revision>
  <cp:lastPrinted>2012-02-19T09:26:02Z</cp:lastPrinted>
  <dcterms:created xsi:type="dcterms:W3CDTF">2012-01-23T03:11:17Z</dcterms:created>
  <dcterms:modified xsi:type="dcterms:W3CDTF">2013-07-29T08:18:39Z</dcterms:modified>
</cp:coreProperties>
</file>