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E5B2A-2AAE-4923-ABFD-DF4AF073FF28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Parallax Occlusion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Law Smith &amp; David </a:t>
            </a:r>
            <a:r>
              <a:rPr lang="en-US" dirty="0" err="1" smtClean="0"/>
              <a:t>Bocek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1181"/>
            <a:ext cx="8610600" cy="129302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Problem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5648"/>
            <a:ext cx="10820400" cy="40241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Not enough speed / memory for 3d details</a:t>
            </a:r>
          </a:p>
          <a:p>
            <a:pPr lvl="1"/>
            <a:r>
              <a:rPr lang="en-US" sz="4000" dirty="0"/>
              <a:t>Large stone bricks</a:t>
            </a:r>
          </a:p>
          <a:p>
            <a:pPr lvl="1"/>
            <a:r>
              <a:rPr lang="en-US" sz="4000" dirty="0"/>
              <a:t>Stones / sand</a:t>
            </a:r>
          </a:p>
          <a:p>
            <a:pPr lvl="1"/>
            <a:r>
              <a:rPr lang="en-US" sz="4000" dirty="0"/>
              <a:t>Bullet holes / </a:t>
            </a:r>
            <a:r>
              <a:rPr lang="en-US" sz="4000" dirty="0" smtClean="0"/>
              <a:t>destruction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4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045"/>
            <a:ext cx="8610600" cy="129302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Problem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1368"/>
            <a:ext cx="10820400" cy="4024125"/>
          </a:xfrm>
        </p:spPr>
        <p:txBody>
          <a:bodyPr/>
          <a:lstStyle/>
          <a:p>
            <a:r>
              <a:rPr lang="en-US" sz="4000" dirty="0"/>
              <a:t>Normal mapping fails at grazing angles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3" y="2745764"/>
            <a:ext cx="3959353" cy="37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 smtClean="0"/>
              <a:t>Background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Parallax Occlusion Mapping (POM) [1]</a:t>
            </a:r>
          </a:p>
          <a:p>
            <a:r>
              <a:rPr lang="en-US" sz="4000" dirty="0" smtClean="0"/>
              <a:t>Ex: </a:t>
            </a:r>
            <a:r>
              <a:rPr lang="en-US" sz="4000" dirty="0" err="1" smtClean="0"/>
              <a:t>CryEngine</a:t>
            </a:r>
            <a:r>
              <a:rPr lang="en-US" sz="4000" dirty="0" smtClean="0"/>
              <a:t>, </a:t>
            </a:r>
            <a:r>
              <a:rPr lang="en-US" sz="4000" dirty="0" err="1" smtClean="0"/>
              <a:t>Uningine</a:t>
            </a:r>
            <a:r>
              <a:rPr lang="en-US" sz="4000" dirty="0" smtClean="0"/>
              <a:t> (Oculus Rift)</a:t>
            </a:r>
          </a:p>
          <a:p>
            <a:endParaRPr lang="en-US" sz="4000" dirty="0"/>
          </a:p>
          <a:p>
            <a:r>
              <a:rPr lang="en-US" sz="4000" dirty="0" smtClean="0"/>
              <a:t>Offset Textures on </a:t>
            </a:r>
            <a:r>
              <a:rPr lang="en-US" sz="4000" smtClean="0"/>
              <a:t>a </a:t>
            </a:r>
            <a:r>
              <a:rPr lang="en-US" sz="4000" smtClean="0"/>
              <a:t>plane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23560" y="6355844"/>
            <a:ext cx="2749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Dynamic </a:t>
            </a:r>
            <a:r>
              <a:rPr lang="en-US" sz="1200" dirty="0"/>
              <a:t>Parallax Occlusion Mapping with Approximate Soft Shadows - </a:t>
            </a:r>
            <a:r>
              <a:rPr lang="en-US" sz="1200" dirty="0" err="1"/>
              <a:t>Tatarchuk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56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H="1">
            <a:off x="8835069" y="4770408"/>
            <a:ext cx="1320738" cy="1490255"/>
          </a:xfrm>
          <a:prstGeom prst="straightConnector1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 smtClean="0"/>
              <a:t>Approach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Texturemap</a:t>
            </a:r>
            <a:r>
              <a:rPr lang="en-US" sz="3200" dirty="0" smtClean="0"/>
              <a:t> </a:t>
            </a:r>
            <a:r>
              <a:rPr lang="en-US" sz="3000" dirty="0" smtClean="0"/>
              <a:t>AND </a:t>
            </a:r>
            <a:r>
              <a:rPr lang="en-US" sz="3000" dirty="0" err="1" smtClean="0"/>
              <a:t>heightmap</a:t>
            </a:r>
            <a:endParaRPr lang="en-US" sz="3000" dirty="0" smtClean="0"/>
          </a:p>
          <a:p>
            <a:r>
              <a:rPr lang="en-US" sz="3200" dirty="0" smtClean="0"/>
              <a:t>Change ray to 2D tangent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63" y="3357113"/>
            <a:ext cx="3245043" cy="3245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8" y="3357113"/>
            <a:ext cx="3245043" cy="3245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38226" y="3583816"/>
            <a:ext cx="3088257" cy="2772028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136038" y="4675517"/>
            <a:ext cx="879894" cy="94891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136038" y="2924355"/>
            <a:ext cx="1636064" cy="184605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715375" y="4770587"/>
            <a:ext cx="1420663" cy="153838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0162"/>
            <a:ext cx="8610600" cy="129302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Approach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291069"/>
            <a:ext cx="10820400" cy="4024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Discretize curve</a:t>
            </a:r>
          </a:p>
          <a:p>
            <a:r>
              <a:rPr lang="en-US" sz="3200" dirty="0" smtClean="0"/>
              <a:t>Adjust </a:t>
            </a:r>
            <a:r>
              <a:rPr lang="en-US" sz="3200" dirty="0"/>
              <a:t>(</a:t>
            </a:r>
            <a:r>
              <a:rPr lang="en-US" sz="3200" dirty="0" err="1"/>
              <a:t>u,v</a:t>
            </a:r>
            <a:r>
              <a:rPr lang="en-US" sz="3200" dirty="0"/>
              <a:t>) cords based on intersection</a:t>
            </a:r>
          </a:p>
          <a:p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835069" y="4770408"/>
            <a:ext cx="1320738" cy="1490255"/>
          </a:xfrm>
          <a:prstGeom prst="straightConnector1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38226" y="3583816"/>
            <a:ext cx="3088257" cy="2772028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136038" y="4675517"/>
            <a:ext cx="879894" cy="94891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136038" y="2924355"/>
            <a:ext cx="1636064" cy="184605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715375" y="4770587"/>
            <a:ext cx="1420663" cy="153838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4825" y="4120585"/>
            <a:ext cx="61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5775" y="6152124"/>
            <a:ext cx="6182937" cy="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8712" y="39359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8712" y="59615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504825" y="4390982"/>
            <a:ext cx="6076097" cy="1535123"/>
          </a:xfrm>
          <a:custGeom>
            <a:avLst/>
            <a:gdLst>
              <a:gd name="connsiteX0" fmla="*/ 0 w 5357238"/>
              <a:gd name="connsiteY0" fmla="*/ 714417 h 1014966"/>
              <a:gd name="connsiteX1" fmla="*/ 885825 w 5357238"/>
              <a:gd name="connsiteY1" fmla="*/ 219117 h 1014966"/>
              <a:gd name="connsiteX2" fmla="*/ 1933575 w 5357238"/>
              <a:gd name="connsiteY2" fmla="*/ 828717 h 1014966"/>
              <a:gd name="connsiteX3" fmla="*/ 2705100 w 5357238"/>
              <a:gd name="connsiteY3" fmla="*/ 1000167 h 1014966"/>
              <a:gd name="connsiteX4" fmla="*/ 3381375 w 5357238"/>
              <a:gd name="connsiteY4" fmla="*/ 514392 h 1014966"/>
              <a:gd name="connsiteX5" fmla="*/ 3971925 w 5357238"/>
              <a:gd name="connsiteY5" fmla="*/ 42 h 1014966"/>
              <a:gd name="connsiteX6" fmla="*/ 4876800 w 5357238"/>
              <a:gd name="connsiteY6" fmla="*/ 485817 h 1014966"/>
              <a:gd name="connsiteX7" fmla="*/ 5305425 w 5357238"/>
              <a:gd name="connsiteY7" fmla="*/ 581067 h 1014966"/>
              <a:gd name="connsiteX8" fmla="*/ 5334000 w 5357238"/>
              <a:gd name="connsiteY8" fmla="*/ 571542 h 101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7238" h="1014966">
                <a:moveTo>
                  <a:pt x="0" y="714417"/>
                </a:moveTo>
                <a:cubicBezTo>
                  <a:pt x="281781" y="457242"/>
                  <a:pt x="563563" y="200067"/>
                  <a:pt x="885825" y="219117"/>
                </a:cubicBezTo>
                <a:cubicBezTo>
                  <a:pt x="1208087" y="238167"/>
                  <a:pt x="1630363" y="698542"/>
                  <a:pt x="1933575" y="828717"/>
                </a:cubicBezTo>
                <a:cubicBezTo>
                  <a:pt x="2236787" y="958892"/>
                  <a:pt x="2463800" y="1052554"/>
                  <a:pt x="2705100" y="1000167"/>
                </a:cubicBezTo>
                <a:cubicBezTo>
                  <a:pt x="2946400" y="947780"/>
                  <a:pt x="3170238" y="681079"/>
                  <a:pt x="3381375" y="514392"/>
                </a:cubicBezTo>
                <a:cubicBezTo>
                  <a:pt x="3592513" y="347704"/>
                  <a:pt x="3722688" y="4804"/>
                  <a:pt x="3971925" y="42"/>
                </a:cubicBezTo>
                <a:cubicBezTo>
                  <a:pt x="4221162" y="-4720"/>
                  <a:pt x="4654550" y="388979"/>
                  <a:pt x="4876800" y="485817"/>
                </a:cubicBezTo>
                <a:cubicBezTo>
                  <a:pt x="5099050" y="582654"/>
                  <a:pt x="5229225" y="566779"/>
                  <a:pt x="5305425" y="581067"/>
                </a:cubicBezTo>
                <a:cubicBezTo>
                  <a:pt x="5381625" y="595354"/>
                  <a:pt x="5357812" y="583448"/>
                  <a:pt x="5334000" y="571542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790302" y="3019929"/>
            <a:ext cx="570515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60816" y="3019929"/>
            <a:ext cx="9525" cy="477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70341" y="322376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0302" y="26784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3" name="Straight Arrow Connector 32"/>
          <p:cNvCxnSpPr>
            <a:endCxn id="22" idx="2"/>
          </p:cNvCxnSpPr>
          <p:nvPr/>
        </p:nvCxnSpPr>
        <p:spPr>
          <a:xfrm flipH="1">
            <a:off x="2697856" y="3847381"/>
            <a:ext cx="1893196" cy="1797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Multiply 33"/>
          <p:cNvSpPr/>
          <p:nvPr/>
        </p:nvSpPr>
        <p:spPr>
          <a:xfrm>
            <a:off x="4132009" y="3980268"/>
            <a:ext cx="280635" cy="280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06768" y="5184083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Desired 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38" name="Curved Connector 37"/>
          <p:cNvCxnSpPr/>
          <p:nvPr/>
        </p:nvCxnSpPr>
        <p:spPr>
          <a:xfrm rot="16200000" flipV="1">
            <a:off x="4282958" y="4310533"/>
            <a:ext cx="794610" cy="71833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97856" y="4144388"/>
            <a:ext cx="0" cy="150001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y 44"/>
          <p:cNvSpPr/>
          <p:nvPr/>
        </p:nvSpPr>
        <p:spPr>
          <a:xfrm>
            <a:off x="2565764" y="3987050"/>
            <a:ext cx="280635" cy="280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5400000" flipH="1" flipV="1">
            <a:off x="1700139" y="4299051"/>
            <a:ext cx="912212" cy="7913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03547" y="512704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Hit 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9" name="Left Arrow 48"/>
          <p:cNvSpPr/>
          <p:nvPr/>
        </p:nvSpPr>
        <p:spPr>
          <a:xfrm>
            <a:off x="2685360" y="3254544"/>
            <a:ext cx="1562789" cy="708087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50" name="Left Arrow 49"/>
          <p:cNvSpPr/>
          <p:nvPr/>
        </p:nvSpPr>
        <p:spPr>
          <a:xfrm rot="21175486">
            <a:off x="8934683" y="4137430"/>
            <a:ext cx="1147150" cy="60649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/>
      <p:bldP spid="20" grpId="0"/>
      <p:bldP spid="22" grpId="0" animBg="1"/>
      <p:bldP spid="28" grpId="0"/>
      <p:bldP spid="29" grpId="0"/>
      <p:bldP spid="34" grpId="0" animBg="1"/>
      <p:bldP spid="35" grpId="0"/>
      <p:bldP spid="45" grpId="0" animBg="1"/>
      <p:bldP spid="48" grpId="0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306064"/>
            <a:ext cx="8610600" cy="129302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Approach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79" y="1634237"/>
            <a:ext cx="10820400" cy="4024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Cast ray to lights for shadows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86050" y="4145523"/>
            <a:ext cx="61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67000" y="6177062"/>
            <a:ext cx="6182937" cy="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0466" y="396085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0465" y="60018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686050" y="4415920"/>
            <a:ext cx="6076097" cy="1535123"/>
          </a:xfrm>
          <a:custGeom>
            <a:avLst/>
            <a:gdLst>
              <a:gd name="connsiteX0" fmla="*/ 0 w 5357238"/>
              <a:gd name="connsiteY0" fmla="*/ 714417 h 1014966"/>
              <a:gd name="connsiteX1" fmla="*/ 885825 w 5357238"/>
              <a:gd name="connsiteY1" fmla="*/ 219117 h 1014966"/>
              <a:gd name="connsiteX2" fmla="*/ 1933575 w 5357238"/>
              <a:gd name="connsiteY2" fmla="*/ 828717 h 1014966"/>
              <a:gd name="connsiteX3" fmla="*/ 2705100 w 5357238"/>
              <a:gd name="connsiteY3" fmla="*/ 1000167 h 1014966"/>
              <a:gd name="connsiteX4" fmla="*/ 3381375 w 5357238"/>
              <a:gd name="connsiteY4" fmla="*/ 514392 h 1014966"/>
              <a:gd name="connsiteX5" fmla="*/ 3971925 w 5357238"/>
              <a:gd name="connsiteY5" fmla="*/ 42 h 1014966"/>
              <a:gd name="connsiteX6" fmla="*/ 4876800 w 5357238"/>
              <a:gd name="connsiteY6" fmla="*/ 485817 h 1014966"/>
              <a:gd name="connsiteX7" fmla="*/ 5305425 w 5357238"/>
              <a:gd name="connsiteY7" fmla="*/ 581067 h 1014966"/>
              <a:gd name="connsiteX8" fmla="*/ 5334000 w 5357238"/>
              <a:gd name="connsiteY8" fmla="*/ 571542 h 101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7238" h="1014966">
                <a:moveTo>
                  <a:pt x="0" y="714417"/>
                </a:moveTo>
                <a:cubicBezTo>
                  <a:pt x="281781" y="457242"/>
                  <a:pt x="563563" y="200067"/>
                  <a:pt x="885825" y="219117"/>
                </a:cubicBezTo>
                <a:cubicBezTo>
                  <a:pt x="1208087" y="238167"/>
                  <a:pt x="1630363" y="698542"/>
                  <a:pt x="1933575" y="828717"/>
                </a:cubicBezTo>
                <a:cubicBezTo>
                  <a:pt x="2236787" y="958892"/>
                  <a:pt x="2463800" y="1052554"/>
                  <a:pt x="2705100" y="1000167"/>
                </a:cubicBezTo>
                <a:cubicBezTo>
                  <a:pt x="2946400" y="947780"/>
                  <a:pt x="3170238" y="681079"/>
                  <a:pt x="3381375" y="514392"/>
                </a:cubicBezTo>
                <a:cubicBezTo>
                  <a:pt x="3592513" y="347704"/>
                  <a:pt x="3722688" y="4804"/>
                  <a:pt x="3971925" y="42"/>
                </a:cubicBezTo>
                <a:cubicBezTo>
                  <a:pt x="4221162" y="-4720"/>
                  <a:pt x="4654550" y="388979"/>
                  <a:pt x="4876800" y="485817"/>
                </a:cubicBezTo>
                <a:cubicBezTo>
                  <a:pt x="5099050" y="582654"/>
                  <a:pt x="5229225" y="566779"/>
                  <a:pt x="5305425" y="581067"/>
                </a:cubicBezTo>
                <a:cubicBezTo>
                  <a:pt x="5381625" y="595354"/>
                  <a:pt x="5357812" y="583448"/>
                  <a:pt x="5334000" y="571542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971527" y="3044867"/>
            <a:ext cx="570515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42041" y="3044867"/>
            <a:ext cx="9525" cy="477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1566" y="32487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1527" y="27033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3" name="Straight Arrow Connector 12"/>
          <p:cNvCxnSpPr>
            <a:endCxn id="8" idx="2"/>
          </p:cNvCxnSpPr>
          <p:nvPr/>
        </p:nvCxnSpPr>
        <p:spPr>
          <a:xfrm flipH="1">
            <a:off x="4879081" y="3872319"/>
            <a:ext cx="1893196" cy="1797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4738763" y="5518491"/>
            <a:ext cx="280635" cy="280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41" y="3159310"/>
            <a:ext cx="533431" cy="8015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75" y="2251259"/>
            <a:ext cx="533431" cy="801547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4863373" y="3247324"/>
            <a:ext cx="384960" cy="233719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55068" y="3872319"/>
            <a:ext cx="4110324" cy="171219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6631959" y="4664224"/>
            <a:ext cx="280635" cy="280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55" y="3023906"/>
            <a:ext cx="990858" cy="10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11" grpId="0"/>
      <p:bldP spid="12" grpId="0"/>
      <p:bldP spid="22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 smtClean="0"/>
              <a:t>Results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321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128</TotalTime>
  <Words>118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Parallax Occlusion Mapping</vt:lpstr>
      <vt:lpstr>Problem</vt:lpstr>
      <vt:lpstr>Problem</vt:lpstr>
      <vt:lpstr>Background</vt:lpstr>
      <vt:lpstr>Approach</vt:lpstr>
      <vt:lpstr>Approach</vt:lpstr>
      <vt:lpstr>Approach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Parallax Occlusion mapping</dc:title>
  <dc:creator>David</dc:creator>
  <cp:lastModifiedBy>David</cp:lastModifiedBy>
  <cp:revision>90</cp:revision>
  <dcterms:created xsi:type="dcterms:W3CDTF">2013-12-05T04:06:01Z</dcterms:created>
  <dcterms:modified xsi:type="dcterms:W3CDTF">2013-12-05T15:26:51Z</dcterms:modified>
</cp:coreProperties>
</file>