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279" r:id="rId3"/>
    <p:sldId id="277" r:id="rId4"/>
    <p:sldId id="278" r:id="rId5"/>
    <p:sldId id="284" r:id="rId6"/>
    <p:sldId id="280" r:id="rId7"/>
    <p:sldId id="285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07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77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8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57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62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45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18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06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E7BA-B67F-4340-937D-17D90E4B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ED0F5-FF5A-5E41-AF16-E8FBD4996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51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8271-EE36-2840-9767-009E4F8F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算法设计的客观条件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0A2A0-82AB-5749-9E12-77A44885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淘宝统计订单的算法应该支持「十亿」级数据，在「毫秒」级时间内完成计算</a:t>
            </a:r>
            <a:endParaRPr kumimoji="1" lang="en-US" altLang="zh-Hans"/>
          </a:p>
          <a:p>
            <a:r>
              <a:rPr kumimoji="1" lang="zh-Hans" altLang="en-US"/>
              <a:t>知乎统计用户肖像的算法应该支持「亿」级数据，在「小时」级时间内完成一次统计</a:t>
            </a:r>
            <a:endParaRPr kumimoji="1" lang="en-US" altLang="zh-Hans"/>
          </a:p>
          <a:p>
            <a:r>
              <a:rPr kumimoji="1" lang="en-US" altLang="zh-Hans"/>
              <a:t>React</a:t>
            </a:r>
            <a:r>
              <a:rPr kumimoji="1" lang="zh-Hans" altLang="en-US"/>
              <a:t>的</a:t>
            </a:r>
            <a:r>
              <a:rPr kumimoji="1" lang="en-US" altLang="zh-Hans"/>
              <a:t>VirtualDOM</a:t>
            </a:r>
            <a:r>
              <a:rPr kumimoji="1" lang="zh-Hans" altLang="en-US"/>
              <a:t>应该支持「万」级数据，在「毫秒级」时间内完成一次计算</a:t>
            </a:r>
            <a:endParaRPr kumimoji="1" lang="en-US" altLang="zh-Hans"/>
          </a:p>
          <a:p>
            <a:pPr marL="0" indent="0">
              <a:buNone/>
            </a:pPr>
            <a:endParaRPr kumimoji="1" lang="en-US" altLang="zh-Hans"/>
          </a:p>
          <a:p>
            <a:endParaRPr kumimoji="1" lang="en-US" altLang="zh-Hans"/>
          </a:p>
          <a:p>
            <a:endParaRPr kumimoji="1" lang="en-US" altLang="zh-Hans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9571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BD3C-4D66-AE4D-B35B-C7A1E93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40441"/>
            <a:ext cx="10515600" cy="1085349"/>
          </a:xfrm>
        </p:spPr>
        <p:txBody>
          <a:bodyPr/>
          <a:lstStyle/>
          <a:p>
            <a:r>
              <a:rPr kumimoji="1" lang="zh-Hans" altLang="en-US"/>
              <a:t>数量级、输入、输出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CD3075-7BAC-4A48-ADE2-2ED61B98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10" y="737603"/>
            <a:ext cx="4381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06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数量级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62E58DC-4CC7-B54D-B085-02943CB64797}"/>
                  </a:ext>
                </a:extLst>
              </p:cNvPr>
              <p:cNvSpPr/>
              <p:nvPr/>
            </p:nvSpPr>
            <p:spPr>
              <a:xfrm>
                <a:off x="1393842" y="1827227"/>
                <a:ext cx="486748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48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48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zh-CN" altLang="en-US" sz="480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62E58DC-4CC7-B54D-B085-02943CB64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42" y="1827227"/>
                <a:ext cx="4867486" cy="830997"/>
              </a:xfrm>
              <a:prstGeom prst="rect">
                <a:avLst/>
              </a:prstGeom>
              <a:blipFill>
                <a:blip r:embed="rId3"/>
                <a:stretch>
                  <a:fillRect l="-260" r="-26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2BDA458-EFC9-C146-8E23-D6FFE3C95CA1}"/>
                  </a:ext>
                </a:extLst>
              </p:cNvPr>
              <p:cNvSpPr/>
              <p:nvPr/>
            </p:nvSpPr>
            <p:spPr>
              <a:xfrm>
                <a:off x="1393842" y="3239628"/>
                <a:ext cx="601844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>
                          <a:latin typeface="Cambria Math" panose="02040503050406030204" pitchFamily="18" charset="0"/>
                        </a:rPr>
                        <m:t>2.6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48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48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lang="en-US" altLang="zh-CN" sz="48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zh-CN" altLang="en-US" sz="480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2BDA458-EFC9-C146-8E23-D6FFE3C95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42" y="3239628"/>
                <a:ext cx="6018442" cy="830997"/>
              </a:xfrm>
              <a:prstGeom prst="rect">
                <a:avLst/>
              </a:prstGeom>
              <a:blipFill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62A674E-7131-1643-AAA2-452972FAC7CE}"/>
                  </a:ext>
                </a:extLst>
              </p:cNvPr>
              <p:cNvSpPr/>
              <p:nvPr/>
            </p:nvSpPr>
            <p:spPr>
              <a:xfrm>
                <a:off x="1393842" y="4652029"/>
                <a:ext cx="715817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0">
                          <a:latin typeface="Cambria Math" panose="02040503050406030204" pitchFamily="18" charset="0"/>
                        </a:rPr>
                        <m:t>1.3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8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4800" i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800" b="0" i="0">
                          <a:latin typeface="Cambria Math" panose="02040503050406030204" pitchFamily="18" charset="0"/>
                        </a:rPr>
                        <m:t>1,300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zh-Hans" sz="4800" b="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0,000</m:t>
                      </m:r>
                    </m:oMath>
                  </m:oMathPara>
                </a14:m>
                <a:endParaRPr lang="zh-CN" altLang="en-US" sz="480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62A674E-7131-1643-AAA2-452972FAC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42" y="4652029"/>
                <a:ext cx="715817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13C2637-C924-A94B-86CD-F964D6C5CD7B}"/>
              </a:ext>
            </a:extLst>
          </p:cNvPr>
          <p:cNvSpPr txBox="1"/>
          <p:nvPr/>
        </p:nvSpPr>
        <p:spPr>
          <a:xfrm>
            <a:off x="1610310" y="2658224"/>
            <a:ext cx="353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数量级为</a:t>
            </a:r>
            <a:r>
              <a:rPr kumimoji="1" lang="en-US" altLang="zh-Hans" sz="2000">
                <a:solidFill>
                  <a:srgbClr val="FF0000"/>
                </a:solidFill>
              </a:rPr>
              <a:t>3</a:t>
            </a:r>
            <a:r>
              <a:rPr kumimoji="1" lang="zh-Hans" altLang="en-US" sz="2000">
                <a:solidFill>
                  <a:srgbClr val="FF0000"/>
                </a:solidFill>
              </a:rPr>
              <a:t>，「千」级，</a:t>
            </a:r>
            <a:r>
              <a:rPr kumimoji="1" lang="en-US" altLang="zh-Hans" sz="2000">
                <a:solidFill>
                  <a:srgbClr val="FF0000"/>
                </a:solidFill>
              </a:rPr>
              <a:t>k(ilo-)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7286C6-71CE-5A4B-B952-80D57B994C2B}"/>
              </a:ext>
            </a:extLst>
          </p:cNvPr>
          <p:cNvSpPr txBox="1"/>
          <p:nvPr/>
        </p:nvSpPr>
        <p:spPr>
          <a:xfrm>
            <a:off x="1610310" y="4070625"/>
            <a:ext cx="4047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数量级为</a:t>
            </a:r>
            <a:r>
              <a:rPr kumimoji="1" lang="en-US" altLang="zh-Hans" sz="2000">
                <a:solidFill>
                  <a:srgbClr val="FF0000"/>
                </a:solidFill>
              </a:rPr>
              <a:t>6</a:t>
            </a:r>
            <a:r>
              <a:rPr kumimoji="1" lang="zh-Hans" altLang="en-US" sz="2000">
                <a:solidFill>
                  <a:srgbClr val="FF0000"/>
                </a:solidFill>
              </a:rPr>
              <a:t>，「百万」级，</a:t>
            </a:r>
            <a:r>
              <a:rPr kumimoji="1" lang="en-US" altLang="zh-Hans" sz="2000">
                <a:solidFill>
                  <a:srgbClr val="FF0000"/>
                </a:solidFill>
              </a:rPr>
              <a:t>m(illion)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8F389B-6DB0-8847-91EC-D51757743691}"/>
              </a:ext>
            </a:extLst>
          </p:cNvPr>
          <p:cNvSpPr txBox="1"/>
          <p:nvPr/>
        </p:nvSpPr>
        <p:spPr>
          <a:xfrm>
            <a:off x="1610309" y="5483026"/>
            <a:ext cx="388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数量级为</a:t>
            </a:r>
            <a:r>
              <a:rPr kumimoji="1" lang="en-US" altLang="zh-Hans" sz="2000">
                <a:solidFill>
                  <a:srgbClr val="FF0000"/>
                </a:solidFill>
              </a:rPr>
              <a:t>9</a:t>
            </a:r>
            <a:r>
              <a:rPr kumimoji="1" lang="zh-Hans" altLang="en-US" sz="2000">
                <a:solidFill>
                  <a:srgbClr val="FF0000"/>
                </a:solidFill>
              </a:rPr>
              <a:t>，「十亿」级，</a:t>
            </a:r>
            <a:r>
              <a:rPr kumimoji="1" lang="en-US" altLang="zh-Hans" sz="2000">
                <a:solidFill>
                  <a:srgbClr val="FF0000"/>
                </a:solidFill>
              </a:rPr>
              <a:t>g(iga-)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4F53C-DF2E-0A40-80B1-D6021B1F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描述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4518F-F83E-964F-9C83-1AA4512B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87063" cy="1061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sz="4800"/>
              <a:t>淘宝</a:t>
            </a:r>
            <a:r>
              <a:rPr kumimoji="1" lang="en-US" altLang="zh-Hans" sz="4800"/>
              <a:t>2017</a:t>
            </a:r>
            <a:r>
              <a:rPr kumimoji="1" lang="zh-Hans" altLang="en-US" sz="4800"/>
              <a:t>年双</a:t>
            </a:r>
            <a:r>
              <a:rPr kumimoji="1" lang="en-US" altLang="zh-Hans" sz="4800"/>
              <a:t>11</a:t>
            </a:r>
            <a:r>
              <a:rPr kumimoji="1" lang="zh-Hans" altLang="en-US" sz="4800"/>
              <a:t>订单量</a:t>
            </a:r>
            <a:r>
              <a:rPr kumimoji="1" lang="en-US" altLang="zh-Hans" sz="4800"/>
              <a:t>8.12</a:t>
            </a:r>
            <a:r>
              <a:rPr kumimoji="1" lang="zh-Hans" altLang="en-US" sz="4800"/>
              <a:t>亿</a:t>
            </a:r>
            <a:endParaRPr kumimoji="1" lang="en-US" altLang="zh-Hans" sz="48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055354-660F-F643-87F8-A53F0574C7A6}"/>
              </a:ext>
            </a:extLst>
          </p:cNvPr>
          <p:cNvSpPr txBox="1">
            <a:spLocks/>
          </p:cNvSpPr>
          <p:nvPr/>
        </p:nvSpPr>
        <p:spPr>
          <a:xfrm>
            <a:off x="838199" y="3445877"/>
            <a:ext cx="8787063" cy="106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sz="4800"/>
              <a:t>知乎用户数突破</a:t>
            </a:r>
            <a:r>
              <a:rPr kumimoji="1" lang="en-US" altLang="zh-Hans" sz="4800"/>
              <a:t>1.6</a:t>
            </a:r>
            <a:r>
              <a:rPr kumimoji="1" lang="zh-Hans" altLang="en-US" sz="4800"/>
              <a:t>亿</a:t>
            </a:r>
            <a:endParaRPr kumimoji="1" lang="en-US" altLang="zh-Hans" sz="480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EDD588-02DC-6040-8B26-0B969958CBCD}"/>
              </a:ext>
            </a:extLst>
          </p:cNvPr>
          <p:cNvSpPr txBox="1">
            <a:spLocks/>
          </p:cNvSpPr>
          <p:nvPr/>
        </p:nvSpPr>
        <p:spPr>
          <a:xfrm>
            <a:off x="838198" y="5066129"/>
            <a:ext cx="8787063" cy="106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sz="4800"/>
              <a:t>头条员工数突破</a:t>
            </a:r>
            <a:r>
              <a:rPr kumimoji="1" lang="en-US" altLang="zh-Hans" sz="4800"/>
              <a:t>1</a:t>
            </a:r>
            <a:r>
              <a:rPr kumimoji="1" lang="zh-Hans" altLang="en-US" sz="4800"/>
              <a:t>万</a:t>
            </a:r>
            <a:endParaRPr kumimoji="1" lang="en-US" altLang="zh-Hans" sz="4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45DB7F-BE01-1248-B2AB-544017E9A4A2}"/>
              </a:ext>
            </a:extLst>
          </p:cNvPr>
          <p:cNvSpPr txBox="1"/>
          <p:nvPr/>
        </p:nvSpPr>
        <p:spPr>
          <a:xfrm>
            <a:off x="838198" y="2822461"/>
            <a:ext cx="3528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淘宝双</a:t>
            </a:r>
            <a:r>
              <a:rPr kumimoji="1" lang="en-US" altLang="zh-Hans" sz="2000">
                <a:solidFill>
                  <a:srgbClr val="FF0000"/>
                </a:solidFill>
              </a:rPr>
              <a:t>11</a:t>
            </a:r>
            <a:r>
              <a:rPr kumimoji="1" lang="zh-Hans" altLang="en-US" sz="2000">
                <a:solidFill>
                  <a:srgbClr val="FF0000"/>
                </a:solidFill>
              </a:rPr>
              <a:t>的订单数为「亿」级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7F125D-564E-8F4A-A3AE-61D514ACAF6C}"/>
              </a:ext>
            </a:extLst>
          </p:cNvPr>
          <p:cNvSpPr txBox="1"/>
          <p:nvPr/>
        </p:nvSpPr>
        <p:spPr>
          <a:xfrm>
            <a:off x="838197" y="4331027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知乎的用户数为「亿」级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9F9846-9F3B-BC4E-8414-96041D76FA42}"/>
              </a:ext>
            </a:extLst>
          </p:cNvPr>
          <p:cNvSpPr txBox="1"/>
          <p:nvPr/>
        </p:nvSpPr>
        <p:spPr>
          <a:xfrm>
            <a:off x="838196" y="595127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头条的员工数为「万」级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1"/>
      <p:bldP spid="5" grpId="1"/>
      <p:bldP spid="6" grpId="1"/>
      <p:bldP spid="7" grpId="1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E660-AF66-7842-8505-6C68C35C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比较关系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95F557-896F-C34D-B20C-1F5881B0C316}"/>
              </a:ext>
            </a:extLst>
          </p:cNvPr>
          <p:cNvSpPr txBox="1"/>
          <p:nvPr/>
        </p:nvSpPr>
        <p:spPr>
          <a:xfrm>
            <a:off x="838200" y="2618020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阿里市值领先百度</a:t>
            </a:r>
            <a:r>
              <a:rPr kumimoji="1" lang="en-US" altLang="zh-Hans" sz="2000">
                <a:solidFill>
                  <a:srgbClr val="FF0000"/>
                </a:solidFill>
              </a:rPr>
              <a:t>1</a:t>
            </a:r>
            <a:r>
              <a:rPr kumimoji="1" lang="zh-Hans" altLang="en-US" sz="2000">
                <a:solidFill>
                  <a:srgbClr val="FF0000"/>
                </a:solidFill>
              </a:rPr>
              <a:t>个数量级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CE83A6-6811-4540-A5B5-90B0073E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77550" cy="1061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sz="4800"/>
              <a:t>阿里市值</a:t>
            </a:r>
            <a:r>
              <a:rPr kumimoji="1" lang="en-US" altLang="zh-Hans" sz="4800"/>
              <a:t>4687</a:t>
            </a:r>
            <a:r>
              <a:rPr kumimoji="1" lang="zh-Hans" altLang="en-US" sz="4800"/>
              <a:t>亿美金，百度</a:t>
            </a:r>
            <a:r>
              <a:rPr kumimoji="1" lang="en-US" altLang="zh-Hans" sz="4800"/>
              <a:t>820</a:t>
            </a:r>
            <a:r>
              <a:rPr kumimoji="1" lang="zh-Hans" altLang="en-US" sz="4800"/>
              <a:t>亿美金</a:t>
            </a:r>
            <a:endParaRPr kumimoji="1" lang="en-US" altLang="zh-Hans" sz="480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D68DBDF-9608-8841-9E22-3EFED2FE37BE}"/>
              </a:ext>
            </a:extLst>
          </p:cNvPr>
          <p:cNvSpPr txBox="1">
            <a:spLocks/>
          </p:cNvSpPr>
          <p:nvPr/>
        </p:nvSpPr>
        <p:spPr>
          <a:xfrm>
            <a:off x="838200" y="3283619"/>
            <a:ext cx="10877550" cy="106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sz="4800"/>
              <a:t>北京人口总数</a:t>
            </a:r>
            <a:r>
              <a:rPr kumimoji="1" lang="en-US" altLang="zh-Hans" sz="4800"/>
              <a:t>2100</a:t>
            </a:r>
            <a:r>
              <a:rPr kumimoji="1" lang="zh-Hans" altLang="en-US" sz="4800"/>
              <a:t>万，长沙人口总数</a:t>
            </a:r>
            <a:r>
              <a:rPr kumimoji="1" lang="en-US" altLang="zh-Hans" sz="4800"/>
              <a:t>791</a:t>
            </a:r>
            <a:r>
              <a:rPr kumimoji="1" lang="zh-Hans" altLang="en-US" sz="4800"/>
              <a:t>万</a:t>
            </a:r>
            <a:endParaRPr kumimoji="1" lang="en-US" altLang="zh-Hans" sz="4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1DFD7F-11CC-324A-9EA0-FDAC5C0D1246}"/>
              </a:ext>
            </a:extLst>
          </p:cNvPr>
          <p:cNvSpPr txBox="1"/>
          <p:nvPr/>
        </p:nvSpPr>
        <p:spPr>
          <a:xfrm>
            <a:off x="838200" y="414551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北京人口总数比长沙大一个数量级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0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334B6-AB96-964C-AD7B-AAEAA3A4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更多描述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84B8F0F-8B4E-6840-BEBB-67127D8E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474" cy="1061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sz="4800"/>
              <a:t>宇宙中有</a:t>
            </a:r>
            <a:r>
              <a:rPr kumimoji="1" lang="en-US" altLang="zh-Hans" sz="4800"/>
              <a:t>20</a:t>
            </a:r>
            <a:r>
              <a:rPr kumimoji="1" lang="zh-Hans" altLang="en-US" sz="4800"/>
              <a:t>万亿亿</a:t>
            </a:r>
            <a:r>
              <a:rPr kumimoji="1" lang="en-US" altLang="zh-Hans" sz="4800"/>
              <a:t>-40</a:t>
            </a:r>
            <a:r>
              <a:rPr kumimoji="1" lang="zh-Hans" altLang="en-US" sz="4800"/>
              <a:t>万亿亿颗恒星</a:t>
            </a:r>
            <a:endParaRPr kumimoji="1" lang="en-US" altLang="zh-Hans" sz="480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C0FEA6D-BECC-5048-A81D-0326F7B060A8}"/>
              </a:ext>
            </a:extLst>
          </p:cNvPr>
          <p:cNvSpPr txBox="1">
            <a:spLocks/>
          </p:cNvSpPr>
          <p:nvPr/>
        </p:nvSpPr>
        <p:spPr>
          <a:xfrm>
            <a:off x="838200" y="3409783"/>
            <a:ext cx="10086474" cy="106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Hans" sz="4800"/>
              <a:t>Apple</a:t>
            </a:r>
            <a:r>
              <a:rPr kumimoji="1" lang="zh-Hans" altLang="en-US" sz="4800"/>
              <a:t>市值</a:t>
            </a:r>
            <a:r>
              <a:rPr kumimoji="1" lang="en-US" altLang="zh-Hans" sz="4800"/>
              <a:t>10047</a:t>
            </a:r>
            <a:r>
              <a:rPr kumimoji="1" lang="zh-Hans" altLang="en-US" sz="4800"/>
              <a:t>亿美金</a:t>
            </a:r>
            <a:endParaRPr kumimoji="1" lang="en-US" altLang="zh-Hans" sz="4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39BEA-3087-1441-80F8-DD76ED04B4B3}"/>
              </a:ext>
            </a:extLst>
          </p:cNvPr>
          <p:cNvSpPr txBox="1"/>
          <p:nvPr/>
        </p:nvSpPr>
        <p:spPr>
          <a:xfrm>
            <a:off x="838200" y="4271682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苹果市值到达</a:t>
            </a:r>
            <a:r>
              <a:rPr kumimoji="1" lang="en-US" altLang="zh-Hans" sz="2000">
                <a:solidFill>
                  <a:srgbClr val="FF0000"/>
                </a:solidFill>
              </a:rPr>
              <a:t>T</a:t>
            </a:r>
            <a:r>
              <a:rPr kumimoji="1" lang="zh-Hans" altLang="en-US" sz="2000">
                <a:solidFill>
                  <a:srgbClr val="FF0000"/>
                </a:solidFill>
              </a:rPr>
              <a:t>级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61599-60A5-0E41-AEB7-1C16DAC7B638}"/>
              </a:ext>
            </a:extLst>
          </p:cNvPr>
          <p:cNvSpPr txBox="1"/>
          <p:nvPr/>
        </p:nvSpPr>
        <p:spPr>
          <a:xfrm>
            <a:off x="838200" y="2687524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宇宙中恒星数量级为</a:t>
            </a:r>
            <a:r>
              <a:rPr kumimoji="1" lang="en-US" altLang="zh-Hans" sz="2000">
                <a:solidFill>
                  <a:srgbClr val="FF0000"/>
                </a:solidFill>
              </a:rPr>
              <a:t>22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FC210D-7701-404B-8671-ED524F160268}"/>
              </a:ext>
            </a:extLst>
          </p:cNvPr>
          <p:cNvSpPr txBox="1">
            <a:spLocks/>
          </p:cNvSpPr>
          <p:nvPr/>
        </p:nvSpPr>
        <p:spPr>
          <a:xfrm>
            <a:off x="797125" y="4885148"/>
            <a:ext cx="10086474" cy="106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sz="4800"/>
              <a:t>显示器的刷新频率通常为</a:t>
            </a:r>
            <a:r>
              <a:rPr kumimoji="1" lang="en-US" altLang="zh-Hans" sz="4800"/>
              <a:t>60HZ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AFCE98-735E-E94D-940B-57D8ADFD65AC}"/>
              </a:ext>
            </a:extLst>
          </p:cNvPr>
          <p:cNvSpPr txBox="1"/>
          <p:nvPr/>
        </p:nvSpPr>
        <p:spPr>
          <a:xfrm>
            <a:off x="797125" y="5796624"/>
            <a:ext cx="5803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>
                <a:solidFill>
                  <a:srgbClr val="FF0000"/>
                </a:solidFill>
              </a:rPr>
              <a:t>显示器的刷新间隔为</a:t>
            </a:r>
            <a:r>
              <a:rPr kumimoji="1" lang="en-US" altLang="zh-Hans" sz="2000">
                <a:solidFill>
                  <a:srgbClr val="FF0000"/>
                </a:solidFill>
              </a:rPr>
              <a:t>10ms</a:t>
            </a:r>
            <a:r>
              <a:rPr kumimoji="1" lang="zh-Hans" altLang="en-US" sz="2000">
                <a:solidFill>
                  <a:srgbClr val="FF0000"/>
                </a:solidFill>
              </a:rPr>
              <a:t>级</a:t>
            </a:r>
            <a:r>
              <a:rPr kumimoji="1" lang="en-US" altLang="zh-Hans" sz="2000">
                <a:solidFill>
                  <a:srgbClr val="FF0000"/>
                </a:solidFill>
              </a:rPr>
              <a:t>,1000/60=16.66666...</a:t>
            </a:r>
          </a:p>
        </p:txBody>
      </p:sp>
    </p:spTree>
    <p:extLst>
      <p:ext uri="{BB962C8B-B14F-4D97-AF65-F5344CB8AC3E}">
        <p14:creationId xmlns:p14="http://schemas.microsoft.com/office/powerpoint/2010/main" val="1404970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3B40F-C456-A045-9B2B-3AB2FD38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总结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4A11E-1E01-4A48-B8DB-0CD33AAC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sz="4800"/>
              <a:t>具体的数字用来记录客观世界</a:t>
            </a:r>
            <a:endParaRPr kumimoji="1" lang="en-US" altLang="zh-Hans" sz="4800"/>
          </a:p>
          <a:p>
            <a:r>
              <a:rPr kumimoji="1" lang="zh-Hans" altLang="en-US" sz="4800"/>
              <a:t>模糊的数字用来理解客观世界</a:t>
            </a:r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4578060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EF9B6-B88B-E143-AF7B-7A933BAD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输入和输出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9F9C3-C165-7E44-BCDC-08CE320A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48168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function sum(A){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return A.reduce((x,y)=&gt;x+y,0)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2AF45-823F-A341-977A-B064D3940D8A}"/>
              </a:ext>
            </a:extLst>
          </p:cNvPr>
          <p:cNvSpPr txBox="1"/>
          <p:nvPr/>
        </p:nvSpPr>
        <p:spPr>
          <a:xfrm>
            <a:off x="838200" y="3973010"/>
            <a:ext cx="69557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输入：数组</a:t>
            </a:r>
            <a:endParaRPr kumimoji="1" lang="en-US" altLang="zh-Hans" sz="3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Hans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输出：数字</a:t>
            </a:r>
            <a:endParaRPr kumimoji="1" lang="en-US" altLang="zh-Hans" sz="3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Hans" alt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输入规模：</a:t>
            </a:r>
            <a:r>
              <a:rPr kumimoji="1" lang="en-US" altLang="zh-Han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A.length</a:t>
            </a:r>
          </a:p>
          <a:p>
            <a:r>
              <a:rPr kumimoji="1" lang="zh-Hans" altLang="en-US" sz="4800">
                <a:solidFill>
                  <a:srgbClr val="FF0000"/>
                </a:solidFill>
              </a:rPr>
              <a:t>算法是输入到输出的映射</a:t>
            </a:r>
            <a:endParaRPr kumimoji="1" lang="zh-CN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0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1C09-AF95-E84B-A983-BBB1601A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输入规模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C9FC6BF-D4D4-6243-A59E-090EDA31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738" y="1624013"/>
            <a:ext cx="5970990" cy="802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/>
              <a:t>统计淘宝</a:t>
            </a:r>
            <a:r>
              <a:rPr kumimoji="1" lang="en-US" altLang="zh-Hans"/>
              <a:t>2017</a:t>
            </a:r>
            <a:r>
              <a:rPr kumimoji="1" lang="zh-Hans" altLang="en-US"/>
              <a:t>年双</a:t>
            </a:r>
            <a:r>
              <a:rPr kumimoji="1" lang="en-US" altLang="zh-Hans"/>
              <a:t>11</a:t>
            </a:r>
            <a:r>
              <a:rPr kumimoji="1" lang="zh-Hans" altLang="en-US"/>
              <a:t>交易额</a:t>
            </a:r>
            <a:endParaRPr kumimoji="1" lang="en-US" altLang="zh-Hans"/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00B52EB1-5272-B245-A352-08E9A0165E9E}"/>
              </a:ext>
            </a:extLst>
          </p:cNvPr>
          <p:cNvSpPr/>
          <p:nvPr/>
        </p:nvSpPr>
        <p:spPr>
          <a:xfrm>
            <a:off x="5817393" y="2495467"/>
            <a:ext cx="557212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58494DC-3D47-EB43-85AD-96E6180727E0}"/>
              </a:ext>
            </a:extLst>
          </p:cNvPr>
          <p:cNvSpPr txBox="1">
            <a:spLocks/>
          </p:cNvSpPr>
          <p:nvPr/>
        </p:nvSpPr>
        <p:spPr>
          <a:xfrm>
            <a:off x="4390126" y="3095880"/>
            <a:ext cx="3402214" cy="79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/>
              <a:t>加和</a:t>
            </a:r>
            <a:r>
              <a:rPr kumimoji="1" lang="en-US" altLang="zh-Hans"/>
              <a:t>8.12</a:t>
            </a:r>
            <a:r>
              <a:rPr kumimoji="1" lang="zh-Hans" altLang="en-US"/>
              <a:t>亿订单</a:t>
            </a:r>
            <a:endParaRPr kumimoji="1" lang="en-US" altLang="zh-Hans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17684B30-FFBE-384A-B1B8-81202C5117B4}"/>
              </a:ext>
            </a:extLst>
          </p:cNvPr>
          <p:cNvSpPr/>
          <p:nvPr/>
        </p:nvSpPr>
        <p:spPr>
          <a:xfrm>
            <a:off x="5817393" y="4006771"/>
            <a:ext cx="557212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4D63E43-247E-6643-BFB2-40E9FFB2D320}"/>
              </a:ext>
            </a:extLst>
          </p:cNvPr>
          <p:cNvSpPr txBox="1">
            <a:spLocks/>
          </p:cNvSpPr>
          <p:nvPr/>
        </p:nvSpPr>
        <p:spPr>
          <a:xfrm>
            <a:off x="2959408" y="4623638"/>
            <a:ext cx="6710262" cy="79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/>
              <a:t>统计算法支持「十亿」级的输入</a:t>
            </a:r>
            <a:endParaRPr kumimoji="1" lang="en-US" altLang="zh-Hans"/>
          </a:p>
        </p:txBody>
      </p:sp>
    </p:spTree>
    <p:extLst>
      <p:ext uri="{BB962C8B-B14F-4D97-AF65-F5344CB8AC3E}">
        <p14:creationId xmlns:p14="http://schemas.microsoft.com/office/powerpoint/2010/main" val="279072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373</Words>
  <Application>Microsoft Macintosh PowerPoint</Application>
  <PresentationFormat>宽屏</PresentationFormat>
  <Paragraphs>57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PowerPoint 演示文稿</vt:lpstr>
      <vt:lpstr>数量级、输入、输出</vt:lpstr>
      <vt:lpstr>数量级</vt:lpstr>
      <vt:lpstr>描述</vt:lpstr>
      <vt:lpstr>比较关系</vt:lpstr>
      <vt:lpstr>更多描述</vt:lpstr>
      <vt:lpstr>总结</vt:lpstr>
      <vt:lpstr>输入和输出</vt:lpstr>
      <vt:lpstr>输入规模</vt:lpstr>
      <vt:lpstr>算法设计的客观条件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73</cp:revision>
  <dcterms:created xsi:type="dcterms:W3CDTF">2018-08-02T23:34:41Z</dcterms:created>
  <dcterms:modified xsi:type="dcterms:W3CDTF">2018-08-08T13:35:56Z</dcterms:modified>
</cp:coreProperties>
</file>