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9" r:id="rId2"/>
    <p:sldId id="277" r:id="rId3"/>
    <p:sldId id="278" r:id="rId4"/>
    <p:sldId id="279" r:id="rId5"/>
    <p:sldId id="280" r:id="rId6"/>
    <p:sldId id="291" r:id="rId7"/>
    <p:sldId id="293" r:id="rId8"/>
    <p:sldId id="294" r:id="rId9"/>
    <p:sldId id="290" r:id="rId10"/>
    <p:sldId id="288" r:id="rId11"/>
    <p:sldId id="281" r:id="rId12"/>
    <p:sldId id="285" r:id="rId13"/>
    <p:sldId id="286" r:id="rId14"/>
    <p:sldId id="28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8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2018/8/11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6334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8762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0452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4632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4134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252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9629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201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3689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637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044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888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2919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1202A48-4019-0741-9B0A-8907035AFEEE}"/>
              </a:ext>
            </a:extLst>
          </p:cNvPr>
          <p:cNvSpPr txBox="1"/>
          <p:nvPr/>
        </p:nvSpPr>
        <p:spPr>
          <a:xfrm>
            <a:off x="712993" y="4286250"/>
            <a:ext cx="727474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预告： </a:t>
            </a:r>
            <a:r>
              <a:rPr kumimoji="1" lang="en-US" altLang="zh-Hans" sz="3200">
                <a:solidFill>
                  <a:srgbClr val="FF0000"/>
                </a:solidFill>
              </a:rPr>
              <a:t>2018-08-18</a:t>
            </a:r>
            <a:r>
              <a:rPr kumimoji="1" lang="zh-Hans" altLang="en-US" sz="3200"/>
              <a:t> 晚</a:t>
            </a:r>
            <a:r>
              <a:rPr kumimoji="1" lang="en-US" altLang="zh-Hans" sz="3200"/>
              <a:t>8</a:t>
            </a:r>
            <a:r>
              <a:rPr kumimoji="1" lang="zh-Hans" altLang="en-US" sz="3200"/>
              <a:t>点  </a:t>
            </a:r>
            <a:r>
              <a:rPr kumimoji="1" lang="zh-Hans" altLang="en-US" sz="3200" b="1">
                <a:solidFill>
                  <a:srgbClr val="00B050"/>
                </a:solidFill>
              </a:rPr>
              <a:t>周六</a:t>
            </a:r>
            <a:endParaRPr kumimoji="1" lang="en-US" altLang="zh-Hans" sz="3200" b="1">
              <a:solidFill>
                <a:srgbClr val="00B050"/>
              </a:solidFill>
            </a:endParaRPr>
          </a:p>
          <a:p>
            <a:r>
              <a:rPr kumimoji="1" lang="zh-Hans" altLang="en-US" sz="3200"/>
              <a:t>珠峰数学课： 「数列」和「对数函数」</a:t>
            </a:r>
            <a:endParaRPr kumimoji="1" lang="en-US" altLang="zh-Hans" sz="3200"/>
          </a:p>
          <a:p>
            <a:r>
              <a:rPr kumimoji="1" lang="zh-Hans" altLang="en-US" sz="3200"/>
              <a:t>需要参与或视频，请咨询：张老师 </a:t>
            </a:r>
            <a:endParaRPr kumimoji="1" lang="en-US" altLang="zh-Hans" sz="3200"/>
          </a:p>
          <a:p>
            <a:r>
              <a:rPr kumimoji="1" lang="zh-Hans" altLang="en-US" sz="3200"/>
              <a:t>微信号：</a:t>
            </a:r>
            <a:r>
              <a:rPr kumimoji="1" lang="en-US" altLang="zh-Hans" sz="3200">
                <a:latin typeface="Courier" pitchFamily="2" charset="0"/>
              </a:rPr>
              <a:t>zhangrenyang2000</a:t>
            </a:r>
            <a:endParaRPr kumimoji="1" lang="en-US" altLang="zh-CN" sz="32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0604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33F19-C66A-7743-B1F7-0556E8BD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抽象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7295E-AA17-DE4D-9E4A-2453CDA9B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781" y="2011362"/>
            <a:ext cx="6548438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function </a:t>
            </a:r>
            <a:r>
              <a:rPr kumimoji="1" lang="en-US" altLang="zh-CN">
                <a:solidFill>
                  <a:srgbClr val="00B050"/>
                </a:solidFill>
                <a:latin typeface="Courier" pitchFamily="2" charset="0"/>
              </a:rPr>
              <a:t>bsearch</a:t>
            </a:r>
            <a:r>
              <a:rPr kumimoji="1" lang="en-US" altLang="zh-CN">
                <a:latin typeface="Courier" pitchFamily="2" charset="0"/>
              </a:rPr>
              <a:t>(A, x)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A : </a:t>
            </a:r>
            <a:r>
              <a:rPr kumimoji="1" lang="zh-Hans" altLang="en-US">
                <a:latin typeface="Courier" pitchFamily="2" charset="0"/>
              </a:rPr>
              <a:t>数组</a:t>
            </a:r>
            <a:endParaRPr kumimoji="1" lang="en-US" altLang="zh-Hans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x : </a:t>
            </a:r>
            <a:r>
              <a:rPr kumimoji="1" lang="zh-Hans" altLang="en-US">
                <a:latin typeface="Courier" pitchFamily="2" charset="0"/>
              </a:rPr>
              <a:t>需要查找的值</a:t>
            </a:r>
            <a:endParaRPr kumimoji="1" lang="en-US" altLang="zh-CN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zh-Hans" altLang="en-US">
                <a:latin typeface="Courier" pitchFamily="2" charset="0"/>
              </a:rPr>
              <a:t>返回： </a:t>
            </a:r>
            <a:r>
              <a:rPr kumimoji="1" lang="en-US" altLang="zh-Hans">
                <a:latin typeface="Courier" pitchFamily="2" charset="0"/>
              </a:rPr>
              <a:t>x</a:t>
            </a:r>
            <a:r>
              <a:rPr kumimoji="1" lang="zh-Hans" altLang="en-US">
                <a:latin typeface="Courier" pitchFamily="2" charset="0"/>
              </a:rPr>
              <a:t>在</a:t>
            </a:r>
            <a:r>
              <a:rPr kumimoji="1" lang="en-US" altLang="zh-Hans">
                <a:latin typeface="Courier" pitchFamily="2" charset="0"/>
              </a:rPr>
              <a:t>A</a:t>
            </a:r>
            <a:r>
              <a:rPr kumimoji="1" lang="zh-Hans" altLang="en-US">
                <a:latin typeface="Courier" pitchFamily="2" charset="0"/>
              </a:rPr>
              <a:t>中的位置，不存在返回</a:t>
            </a:r>
            <a:r>
              <a:rPr kumimoji="1" lang="en-US" altLang="zh-Hans">
                <a:latin typeface="Courier" pitchFamily="2" charset="0"/>
              </a:rPr>
              <a:t>-1</a:t>
            </a:r>
            <a:endParaRPr kumimoji="1" lang="en-US" altLang="zh-CN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77729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B1D8C-D5CA-6C41-B29E-BF9C062F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150" y="250826"/>
            <a:ext cx="1947863" cy="552450"/>
          </a:xfrm>
        </p:spPr>
        <p:txBody>
          <a:bodyPr>
            <a:normAutofit fontScale="90000"/>
          </a:bodyPr>
          <a:lstStyle/>
          <a:p>
            <a:r>
              <a:rPr kumimoji="1" lang="zh-Hans" altLang="en-US"/>
              <a:t>查找</a:t>
            </a:r>
            <a:r>
              <a:rPr kumimoji="1" lang="en-US" altLang="zh-Hans"/>
              <a:t>88</a:t>
            </a:r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5348A4-971C-6747-88E4-1A84141A5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17575"/>
            <a:ext cx="111379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757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B1D8C-D5CA-6C41-B29E-BF9C062F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150" y="250826"/>
            <a:ext cx="1947863" cy="552450"/>
          </a:xfrm>
        </p:spPr>
        <p:txBody>
          <a:bodyPr>
            <a:normAutofit fontScale="90000"/>
          </a:bodyPr>
          <a:lstStyle/>
          <a:p>
            <a:r>
              <a:rPr kumimoji="1" lang="zh-Hans" altLang="en-US"/>
              <a:t>查找</a:t>
            </a:r>
            <a:r>
              <a:rPr kumimoji="1" lang="en-US" altLang="zh-Hans"/>
              <a:t>68</a:t>
            </a:r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E4C470-6C54-144B-8174-1E8695A68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87" y="803276"/>
            <a:ext cx="109474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3177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B1D8C-D5CA-6C41-B29E-BF9C062F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150" y="250826"/>
            <a:ext cx="1947863" cy="552450"/>
          </a:xfrm>
        </p:spPr>
        <p:txBody>
          <a:bodyPr>
            <a:normAutofit fontScale="90000"/>
          </a:bodyPr>
          <a:lstStyle/>
          <a:p>
            <a:r>
              <a:rPr kumimoji="1" lang="zh-Hans" altLang="en-US"/>
              <a:t>查找</a:t>
            </a:r>
            <a:r>
              <a:rPr kumimoji="1" lang="en-US" altLang="zh-Hans"/>
              <a:t>22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EC67C1-8C68-9047-A18B-8FB0656DF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1" y="1169988"/>
            <a:ext cx="10795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0750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8C552-34EF-2844-8D1C-E3678692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循环不变式</a:t>
            </a:r>
            <a:r>
              <a:rPr kumimoji="1" lang="en-US" altLang="zh-CN"/>
              <a:t>...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48CA34-0603-0549-A767-55381499F191}"/>
              </a:ext>
            </a:extLst>
          </p:cNvPr>
          <p:cNvSpPr txBox="1"/>
          <p:nvPr/>
        </p:nvSpPr>
        <p:spPr>
          <a:xfrm>
            <a:off x="1300163" y="1943101"/>
            <a:ext cx="2202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/>
              <a:t>循环前</a:t>
            </a:r>
            <a:r>
              <a:rPr kumimoji="1" lang="en-US" altLang="zh-Hans" sz="4800"/>
              <a:t>:</a:t>
            </a:r>
            <a:endParaRPr kumimoji="1" lang="zh-CN" altLang="en-US" sz="4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E7A4EF0-3327-4E4A-966C-7F56F52077FC}"/>
                  </a:ext>
                </a:extLst>
              </p:cNvPr>
              <p:cNvSpPr txBox="1"/>
              <p:nvPr/>
            </p:nvSpPr>
            <p:spPr>
              <a:xfrm>
                <a:off x="1421607" y="3271838"/>
                <a:ext cx="36293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查找范围的</m:t>
                      </m:r>
                      <m:r>
                        <a:rPr kumimoji="1" lang="zh-Hans" alt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左</m:t>
                      </m:r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边界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E7A4EF0-3327-4E4A-966C-7F56F5207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07" y="3271838"/>
                <a:ext cx="3629391" cy="492443"/>
              </a:xfrm>
              <a:prstGeom prst="rect">
                <a:avLst/>
              </a:prstGeom>
              <a:blipFill>
                <a:blip r:embed="rId3"/>
                <a:stretch>
                  <a:fillRect l="-1742" t="-5128" r="-2787" b="-41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3D177B0-35CE-6648-A9C4-A9ECC285A83E}"/>
                  </a:ext>
                </a:extLst>
              </p:cNvPr>
              <p:cNvSpPr txBox="1"/>
              <p:nvPr/>
            </p:nvSpPr>
            <p:spPr>
              <a:xfrm>
                <a:off x="1421607" y="4015799"/>
                <a:ext cx="36911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查找范围的</m:t>
                      </m:r>
                      <m:r>
                        <a:rPr kumimoji="1" lang="zh-Hans" alt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右</m:t>
                      </m:r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边界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3D177B0-35CE-6648-A9C4-A9ECC285A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07" y="4015799"/>
                <a:ext cx="3691139" cy="492443"/>
              </a:xfrm>
              <a:prstGeom prst="rect">
                <a:avLst/>
              </a:prstGeom>
              <a:blipFill>
                <a:blip r:embed="rId4"/>
                <a:stretch>
                  <a:fillRect l="-685" t="-5000" r="-2740" b="-3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45A6E17-8B68-3842-B433-3D40DE0094E2}"/>
                  </a:ext>
                </a:extLst>
              </p:cNvPr>
              <p:cNvSpPr txBox="1"/>
              <p:nvPr/>
            </p:nvSpPr>
            <p:spPr>
              <a:xfrm>
                <a:off x="1421606" y="4696836"/>
                <a:ext cx="38232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𝑔𝑢𝑒𝑠𝑠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的中间位置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45A6E17-8B68-3842-B433-3D40DE009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06" y="4696836"/>
                <a:ext cx="3823226" cy="492443"/>
              </a:xfrm>
              <a:prstGeom prst="rect">
                <a:avLst/>
              </a:prstGeom>
              <a:blipFill>
                <a:blip r:embed="rId5"/>
                <a:stretch>
                  <a:fillRect l="-1656" t="-7500" r="-2980" b="-3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34706E7D-D834-134B-BC67-0AF987995FDF}"/>
              </a:ext>
            </a:extLst>
          </p:cNvPr>
          <p:cNvSpPr txBox="1"/>
          <p:nvPr/>
        </p:nvSpPr>
        <p:spPr>
          <a:xfrm>
            <a:off x="6653213" y="1943101"/>
            <a:ext cx="2202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/>
              <a:t>循环后</a:t>
            </a:r>
            <a:r>
              <a:rPr kumimoji="1" lang="en-US" altLang="zh-Hans" sz="4800"/>
              <a:t>:</a:t>
            </a:r>
            <a:endParaRPr kumimoji="1" lang="zh-CN" altLang="en-US" sz="4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29EDD9D-79B2-8340-A2C5-62A177B5A100}"/>
                  </a:ext>
                </a:extLst>
              </p:cNvPr>
              <p:cNvSpPr txBox="1"/>
              <p:nvPr/>
            </p:nvSpPr>
            <p:spPr>
              <a:xfrm>
                <a:off x="6774657" y="3271838"/>
                <a:ext cx="44501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新的查找范围的</m:t>
                      </m:r>
                      <m:r>
                        <a:rPr kumimoji="1" lang="zh-Hans" alt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左</m:t>
                      </m:r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边界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29EDD9D-79B2-8340-A2C5-62A177B5A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57" y="3271838"/>
                <a:ext cx="4450129" cy="492443"/>
              </a:xfrm>
              <a:prstGeom prst="rect">
                <a:avLst/>
              </a:prstGeom>
              <a:blipFill>
                <a:blip r:embed="rId6"/>
                <a:stretch>
                  <a:fillRect l="-1136" t="-5128" r="-2273" b="-41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90BE1CF-544D-D94E-91EE-124DD42DAAD4}"/>
                  </a:ext>
                </a:extLst>
              </p:cNvPr>
              <p:cNvSpPr txBox="1"/>
              <p:nvPr/>
            </p:nvSpPr>
            <p:spPr>
              <a:xfrm>
                <a:off x="6774657" y="4015799"/>
                <a:ext cx="45118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新的查找范围的</m:t>
                      </m:r>
                      <m:r>
                        <a:rPr kumimoji="1" lang="zh-Hans" alt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右</m:t>
                      </m:r>
                      <m:r>
                        <a:rPr kumimoji="1" lang="zh-Hans" altLang="en-US" sz="3200" i="1">
                          <a:latin typeface="Cambria Math" panose="02040503050406030204" pitchFamily="18" charset="0"/>
                        </a:rPr>
                        <m:t>边界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90BE1CF-544D-D94E-91EE-124DD42DA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57" y="4015799"/>
                <a:ext cx="4511876" cy="492443"/>
              </a:xfrm>
              <a:prstGeom prst="rect">
                <a:avLst/>
              </a:prstGeom>
              <a:blipFill>
                <a:blip r:embed="rId7"/>
                <a:stretch>
                  <a:fillRect l="-280" t="-5000" r="-2241" b="-3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5414273-BDEC-1D4D-AA71-CA0DB8E22B52}"/>
                  </a:ext>
                </a:extLst>
              </p:cNvPr>
              <p:cNvSpPr txBox="1"/>
              <p:nvPr/>
            </p:nvSpPr>
            <p:spPr>
              <a:xfrm>
                <a:off x="6774656" y="4696836"/>
                <a:ext cx="16785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𝑔𝑢𝑒𝑠𝑠</m:t>
                      </m:r>
                      <m:r>
                        <a:rPr kumimoji="1" lang="zh-Hans" altLang="en-US" sz="32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5414273-BDEC-1D4D-AA71-CA0DB8E22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56" y="4696836"/>
                <a:ext cx="1678536" cy="492443"/>
              </a:xfrm>
              <a:prstGeom prst="rect">
                <a:avLst/>
              </a:prstGeom>
              <a:blipFill>
                <a:blip r:embed="rId8"/>
                <a:stretch>
                  <a:fillRect l="-3731" t="-5000" b="-3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4FE3D598-95F0-CF4E-9092-7FA5FEF64318}"/>
              </a:ext>
            </a:extLst>
          </p:cNvPr>
          <p:cNvSpPr txBox="1"/>
          <p:nvPr/>
        </p:nvSpPr>
        <p:spPr>
          <a:xfrm>
            <a:off x="838200" y="5797004"/>
            <a:ext cx="10807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>
                <a:solidFill>
                  <a:srgbClr val="00B050"/>
                </a:solidFill>
              </a:rPr>
              <a:t>每次循环结束后，查找的值要么在位置</a:t>
            </a:r>
            <a:r>
              <a:rPr kumimoji="1" lang="en-US" altLang="zh-Hans" sz="3200">
                <a:solidFill>
                  <a:srgbClr val="00B050"/>
                </a:solidFill>
              </a:rPr>
              <a:t>l-r</a:t>
            </a:r>
            <a:r>
              <a:rPr kumimoji="1" lang="zh-Hans" altLang="en-US" sz="3200">
                <a:solidFill>
                  <a:srgbClr val="00B050"/>
                </a:solidFill>
              </a:rPr>
              <a:t>之间，要么不存在</a:t>
            </a:r>
            <a:endParaRPr kumimoji="1" lang="zh-CN" altLang="en-US" sz="32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48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二分查找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0BB31C-DAD8-4A48-8757-CAC24D0B2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78" y="1690688"/>
            <a:ext cx="1580148" cy="46819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9EB9B0A-9726-DB48-85FC-54BD6C2933AD}"/>
              </a:ext>
            </a:extLst>
          </p:cNvPr>
          <p:cNvSpPr txBox="1"/>
          <p:nvPr/>
        </p:nvSpPr>
        <p:spPr>
          <a:xfrm>
            <a:off x="4752475" y="2729181"/>
            <a:ext cx="594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4800" b="1"/>
              <a:t>已排序的一打试卷，如何找到「</a:t>
            </a:r>
            <a:r>
              <a:rPr kumimoji="1" lang="zh-Hans" altLang="en-US" sz="4800" b="1">
                <a:solidFill>
                  <a:srgbClr val="FF0000"/>
                </a:solidFill>
              </a:rPr>
              <a:t>嬴政</a:t>
            </a:r>
            <a:r>
              <a:rPr kumimoji="1" lang="zh-Hans" altLang="en-US" sz="4800" b="1"/>
              <a:t>」？</a:t>
            </a:r>
            <a:endParaRPr kumimoji="1" lang="zh-CN" altLang="en-US" sz="4800" b="1"/>
          </a:p>
        </p:txBody>
      </p:sp>
    </p:spTree>
    <p:extLst>
      <p:ext uri="{BB962C8B-B14F-4D97-AF65-F5344CB8AC3E}">
        <p14:creationId xmlns:p14="http://schemas.microsoft.com/office/powerpoint/2010/main" val="13446065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16C3F-C997-974E-805F-BCE6E69D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查找过程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91DD2B-7AE1-DB41-BA22-AF0295A6D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621" y="2070768"/>
            <a:ext cx="1371600" cy="4064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EF9A1A-4FAC-6640-9AB8-88C45C66C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621" y="2597818"/>
            <a:ext cx="1130300" cy="2552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1B9D7F3-B765-AF43-B796-F2CB1F426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321" y="2597818"/>
            <a:ext cx="1130300" cy="2552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7CC841-F20B-F44E-A996-06C21446E2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4562" y="2951748"/>
            <a:ext cx="977900" cy="1676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464976-CC9F-0840-AA0C-2B8F9D9C44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9438" y="3019392"/>
            <a:ext cx="889000" cy="1333500"/>
          </a:xfrm>
          <a:prstGeom prst="rect">
            <a:avLst/>
          </a:prstGeom>
        </p:spPr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0118F510-768B-7641-BE21-2D307EA859F3}"/>
              </a:ext>
            </a:extLst>
          </p:cNvPr>
          <p:cNvSpPr/>
          <p:nvPr/>
        </p:nvSpPr>
        <p:spPr>
          <a:xfrm>
            <a:off x="5292391" y="3743057"/>
            <a:ext cx="529389" cy="262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94845847-980A-3543-802B-F011B1232B74}"/>
              </a:ext>
            </a:extLst>
          </p:cNvPr>
          <p:cNvSpPr/>
          <p:nvPr/>
        </p:nvSpPr>
        <p:spPr>
          <a:xfrm>
            <a:off x="3100137" y="3770898"/>
            <a:ext cx="529389" cy="262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EE7B757D-A08D-6A4C-8AE5-F90CF2ADFC2E}"/>
              </a:ext>
            </a:extLst>
          </p:cNvPr>
          <p:cNvSpPr/>
          <p:nvPr/>
        </p:nvSpPr>
        <p:spPr>
          <a:xfrm>
            <a:off x="7428667" y="3658837"/>
            <a:ext cx="529389" cy="262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3CB2A9ED-F854-CE46-92D6-2D9720B3E5C8}"/>
              </a:ext>
            </a:extLst>
          </p:cNvPr>
          <p:cNvSpPr/>
          <p:nvPr/>
        </p:nvSpPr>
        <p:spPr>
          <a:xfrm>
            <a:off x="9263065" y="3604928"/>
            <a:ext cx="529389" cy="262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251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E60AB-9AC0-104F-9278-33AF4591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Hans" altLang="en-US"/>
              <a:t>最坏情况规模为</a:t>
            </a:r>
            <a:r>
              <a:rPr kumimoji="1" lang="en-US" altLang="zh-Hans"/>
              <a:t>1000</a:t>
            </a:r>
            <a:r>
              <a:rPr kumimoji="1" lang="zh-Hans" altLang="en-US"/>
              <a:t>需要查找几次？</a:t>
            </a:r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EE7091-64E4-9948-A5CF-D40D324E637A}"/>
              </a:ext>
            </a:extLst>
          </p:cNvPr>
          <p:cNvSpPr txBox="1"/>
          <p:nvPr/>
        </p:nvSpPr>
        <p:spPr>
          <a:xfrm>
            <a:off x="1296657" y="1953491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/>
              <a:t>1000</a:t>
            </a:r>
            <a:endParaRPr kumimoji="1" lang="zh-CN" altLang="en-US" sz="32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A8C1CC-4D47-6641-B2B0-F2AB7EF87C6F}"/>
              </a:ext>
            </a:extLst>
          </p:cNvPr>
          <p:cNvSpPr txBox="1"/>
          <p:nvPr/>
        </p:nvSpPr>
        <p:spPr>
          <a:xfrm>
            <a:off x="1410471" y="2508681"/>
            <a:ext cx="867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/>
              <a:t>500</a:t>
            </a:r>
            <a:endParaRPr kumimoji="1" lang="zh-CN" altLang="en-US" sz="32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3912A2-87A6-7A4F-8FE4-6760F766D0E8}"/>
              </a:ext>
            </a:extLst>
          </p:cNvPr>
          <p:cNvSpPr txBox="1"/>
          <p:nvPr/>
        </p:nvSpPr>
        <p:spPr>
          <a:xfrm>
            <a:off x="1410471" y="3093456"/>
            <a:ext cx="867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/>
              <a:t>250</a:t>
            </a:r>
            <a:endParaRPr kumimoji="1" lang="zh-CN" altLang="en-US" sz="32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103B93-2570-4C47-AB6E-5408028822E9}"/>
              </a:ext>
            </a:extLst>
          </p:cNvPr>
          <p:cNvSpPr txBox="1"/>
          <p:nvPr/>
        </p:nvSpPr>
        <p:spPr>
          <a:xfrm>
            <a:off x="1392829" y="3678231"/>
            <a:ext cx="867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/>
              <a:t>125</a:t>
            </a:r>
            <a:endParaRPr kumimoji="1" lang="zh-CN" altLang="en-US" sz="3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6946FB-97BE-3D40-806C-8BDA8CA6FCF1}"/>
              </a:ext>
            </a:extLst>
          </p:cNvPr>
          <p:cNvSpPr txBox="1"/>
          <p:nvPr/>
        </p:nvSpPr>
        <p:spPr>
          <a:xfrm>
            <a:off x="1524284" y="426732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/>
              <a:t>62</a:t>
            </a:r>
            <a:endParaRPr kumimoji="1" lang="zh-CN" altLang="en-US" sz="3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F9140DA-FB71-6A42-9347-00294478653B}"/>
              </a:ext>
            </a:extLst>
          </p:cNvPr>
          <p:cNvSpPr txBox="1"/>
          <p:nvPr/>
        </p:nvSpPr>
        <p:spPr>
          <a:xfrm>
            <a:off x="1506642" y="487370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/>
              <a:t>31</a:t>
            </a:r>
            <a:endParaRPr kumimoji="1" lang="zh-CN" altLang="en-US" sz="3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1CCF47A-3814-4841-B44F-C21AC737A85F}"/>
              </a:ext>
            </a:extLst>
          </p:cNvPr>
          <p:cNvSpPr txBox="1"/>
          <p:nvPr/>
        </p:nvSpPr>
        <p:spPr>
          <a:xfrm>
            <a:off x="1481990" y="548440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/>
              <a:t>15</a:t>
            </a:r>
            <a:endParaRPr kumimoji="1" lang="zh-CN" altLang="en-US" sz="32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0252244-5B02-8140-B5CF-82C1E6B6DA0B}"/>
              </a:ext>
            </a:extLst>
          </p:cNvPr>
          <p:cNvSpPr txBox="1"/>
          <p:nvPr/>
        </p:nvSpPr>
        <p:spPr>
          <a:xfrm>
            <a:off x="2641102" y="1953491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/>
              <a:t>7</a:t>
            </a:r>
            <a:endParaRPr kumimoji="1" lang="zh-CN" altLang="en-US" sz="32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CCAE51-2E91-874A-825B-A2546E2EDB79}"/>
              </a:ext>
            </a:extLst>
          </p:cNvPr>
          <p:cNvSpPr txBox="1"/>
          <p:nvPr/>
        </p:nvSpPr>
        <p:spPr>
          <a:xfrm>
            <a:off x="2641102" y="2508681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/>
              <a:t>3</a:t>
            </a:r>
            <a:endParaRPr kumimoji="1" lang="zh-CN" altLang="en-US" sz="32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E1937C9-FBAA-B249-A204-5B56A1185E49}"/>
              </a:ext>
            </a:extLst>
          </p:cNvPr>
          <p:cNvSpPr txBox="1"/>
          <p:nvPr/>
        </p:nvSpPr>
        <p:spPr>
          <a:xfrm>
            <a:off x="2641102" y="3093456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/>
              <a:t>1</a:t>
            </a:r>
            <a:endParaRPr kumimoji="1" lang="zh-CN" alt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8E14ADC-44BC-0741-A3FC-65B1D83CF3D7}"/>
                  </a:ext>
                </a:extLst>
              </p:cNvPr>
              <p:cNvSpPr txBox="1"/>
              <p:nvPr/>
            </p:nvSpPr>
            <p:spPr>
              <a:xfrm>
                <a:off x="8385689" y="4313492"/>
                <a:ext cx="23496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=1000 ? </m:t>
                      </m:r>
                    </m:oMath>
                  </m:oMathPara>
                </a14:m>
                <a:endParaRPr kumimoji="1" lang="en-US" altLang="zh-CN" sz="3200" b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8E14ADC-44BC-0741-A3FC-65B1D83CF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689" y="4313492"/>
                <a:ext cx="2349682" cy="492443"/>
              </a:xfrm>
              <a:prstGeom prst="rect">
                <a:avLst/>
              </a:prstGeom>
              <a:blipFill>
                <a:blip r:embed="rId3"/>
                <a:stretch>
                  <a:fillRect l="-3243" t="-5128" r="-5946" b="-41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B6BA5F9-9464-A64A-842C-14C61FB8AABA}"/>
                  </a:ext>
                </a:extLst>
              </p:cNvPr>
              <p:cNvSpPr txBox="1"/>
              <p:nvPr/>
            </p:nvSpPr>
            <p:spPr>
              <a:xfrm>
                <a:off x="8219301" y="3555119"/>
                <a:ext cx="22304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=1024 </m:t>
                      </m:r>
                    </m:oMath>
                  </m:oMathPara>
                </a14:m>
                <a:endParaRPr kumimoji="1" lang="en-US" altLang="zh-CN" sz="3200" b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B6BA5F9-9464-A64A-842C-14C61FB8A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01" y="3555119"/>
                <a:ext cx="2230419" cy="492443"/>
              </a:xfrm>
              <a:prstGeom prst="rect">
                <a:avLst/>
              </a:prstGeom>
              <a:blipFill>
                <a:blip r:embed="rId4"/>
                <a:stretch>
                  <a:fillRect l="-2825" t="-5000" r="-5650" b="-3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E65D589-044F-A942-9C29-0E4E19F330E2}"/>
                  </a:ext>
                </a:extLst>
              </p:cNvPr>
              <p:cNvSpPr txBox="1"/>
              <p:nvPr/>
            </p:nvSpPr>
            <p:spPr>
              <a:xfrm>
                <a:off x="8385689" y="2713379"/>
                <a:ext cx="18304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=512 </m:t>
                      </m:r>
                    </m:oMath>
                  </m:oMathPara>
                </a14:m>
                <a:endParaRPr kumimoji="1" lang="en-US" altLang="zh-CN" sz="3200" b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E65D589-044F-A942-9C29-0E4E19F33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689" y="2713379"/>
                <a:ext cx="1830437" cy="492443"/>
              </a:xfrm>
              <a:prstGeom prst="rect">
                <a:avLst/>
              </a:prstGeom>
              <a:blipFill>
                <a:blip r:embed="rId5"/>
                <a:stretch>
                  <a:fillRect l="-4167" t="-5128" r="-7639" b="-3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2303393B-EF55-9A40-B732-A8595E6E1EE6}"/>
              </a:ext>
            </a:extLst>
          </p:cNvPr>
          <p:cNvSpPr txBox="1"/>
          <p:nvPr/>
        </p:nvSpPr>
        <p:spPr>
          <a:xfrm>
            <a:off x="5147910" y="3043662"/>
            <a:ext cx="1486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4800"/>
              <a:t>10</a:t>
            </a:r>
            <a:r>
              <a:rPr kumimoji="1" lang="zh-Hans" altLang="en-US" sz="4800"/>
              <a:t>次</a:t>
            </a:r>
            <a:endParaRPr kumimoji="1" lang="zh-CN" altLang="en-US" sz="48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0EF5D1B-61B8-9F4F-A9B5-5D4F25FC04C5}"/>
              </a:ext>
            </a:extLst>
          </p:cNvPr>
          <p:cNvSpPr txBox="1"/>
          <p:nvPr/>
        </p:nvSpPr>
        <p:spPr>
          <a:xfrm>
            <a:off x="4411330" y="4060542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rgbClr val="FF0000"/>
                </a:solidFill>
              </a:rPr>
              <a:t>10</a:t>
            </a:r>
            <a:r>
              <a:rPr kumimoji="1" lang="en-US" altLang="zh-Hans" sz="2400">
                <a:solidFill>
                  <a:srgbClr val="FF0000"/>
                </a:solidFill>
              </a:rPr>
              <a:t>00</a:t>
            </a:r>
            <a:r>
              <a:rPr kumimoji="1" lang="zh-Hans" altLang="en-US" sz="2400">
                <a:solidFill>
                  <a:srgbClr val="FF0000"/>
                </a:solidFill>
              </a:rPr>
              <a:t>除几次</a:t>
            </a:r>
            <a:r>
              <a:rPr kumimoji="1" lang="en-US" altLang="zh-Hans" sz="2400">
                <a:solidFill>
                  <a:srgbClr val="FF0000"/>
                </a:solidFill>
              </a:rPr>
              <a:t>2</a:t>
            </a:r>
            <a:r>
              <a:rPr kumimoji="1" lang="zh-Hans" altLang="en-US" sz="2400">
                <a:solidFill>
                  <a:srgbClr val="FF0000"/>
                </a:solidFill>
              </a:rPr>
              <a:t>到</a:t>
            </a:r>
            <a:r>
              <a:rPr kumimoji="1" lang="en-US" altLang="zh-Hans" sz="2400">
                <a:solidFill>
                  <a:srgbClr val="FF0000"/>
                </a:solidFill>
              </a:rPr>
              <a:t>1?</a:t>
            </a:r>
            <a:endParaRPr kumimoji="1" lang="zh-CN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60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8ABD4-F34B-1147-8EDD-08BB7CB2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规模时间的关系猜测</a:t>
            </a:r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D1DDFD1-0CAD-374F-ACD6-17A152AFF1C1}"/>
                  </a:ext>
                </a:extLst>
              </p:cNvPr>
              <p:cNvSpPr txBox="1"/>
              <p:nvPr/>
            </p:nvSpPr>
            <p:spPr>
              <a:xfrm>
                <a:off x="4687709" y="2156602"/>
                <a:ext cx="22304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=1024 </m:t>
                      </m:r>
                    </m:oMath>
                  </m:oMathPara>
                </a14:m>
                <a:endParaRPr kumimoji="1" lang="en-US" altLang="zh-CN" sz="3200" b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D1DDFD1-0CAD-374F-ACD6-17A152AFF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709" y="2156602"/>
                <a:ext cx="2230419" cy="492443"/>
              </a:xfrm>
              <a:prstGeom prst="rect">
                <a:avLst/>
              </a:prstGeom>
              <a:blipFill>
                <a:blip r:embed="rId3"/>
                <a:stretch>
                  <a:fillRect l="-3390" t="-5000" r="-5650" b="-3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DE32F62-7483-9447-9ABA-02D174588164}"/>
                  </a:ext>
                </a:extLst>
              </p:cNvPr>
              <p:cNvSpPr txBox="1"/>
              <p:nvPr/>
            </p:nvSpPr>
            <p:spPr>
              <a:xfrm>
                <a:off x="4887697" y="3007353"/>
                <a:ext cx="18304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=512 </m:t>
                      </m:r>
                    </m:oMath>
                  </m:oMathPara>
                </a14:m>
                <a:endParaRPr kumimoji="1" lang="en-US" altLang="zh-CN" sz="3200" b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DE32F62-7483-9447-9ABA-02D174588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697" y="3007353"/>
                <a:ext cx="1830437" cy="492443"/>
              </a:xfrm>
              <a:prstGeom prst="rect">
                <a:avLst/>
              </a:prstGeom>
              <a:blipFill>
                <a:blip r:embed="rId4"/>
                <a:stretch>
                  <a:fillRect l="-4138" t="-5000" r="-7586" b="-3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6C5CF3D-C18F-2548-AB1A-3639C5E4BC89}"/>
                  </a:ext>
                </a:extLst>
              </p:cNvPr>
              <p:cNvSpPr/>
              <p:nvPr/>
            </p:nvSpPr>
            <p:spPr>
              <a:xfrm>
                <a:off x="666751" y="3858104"/>
                <a:ext cx="1112520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1000</m:t>
                          </m:r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e>
                          </m:func>
                        </m:e>
                      </m:d>
                      <m:r>
                        <a:rPr lang="en-US" altLang="zh-CN" sz="3200" b="0" i="1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9.965784284662087</m:t>
                          </m:r>
                        </m:e>
                      </m:d>
                      <m:r>
                        <a:rPr lang="en-US" altLang="zh-CN" sz="3200" b="0" i="1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6C5CF3D-C18F-2548-AB1A-3639C5E4B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1" y="3858104"/>
                <a:ext cx="11125200" cy="584775"/>
              </a:xfrm>
              <a:prstGeom prst="rect">
                <a:avLst/>
              </a:prstGeom>
              <a:blipFill>
                <a:blip r:embed="rId5"/>
                <a:stretch>
                  <a:fillRect l="-228" r="-114" b="-2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CF24C57-08BE-B242-9377-CA3EA9810E9D}"/>
                  </a:ext>
                </a:extLst>
              </p:cNvPr>
              <p:cNvSpPr/>
              <p:nvPr/>
            </p:nvSpPr>
            <p:spPr>
              <a:xfrm>
                <a:off x="3594266" y="4801187"/>
                <a:ext cx="5492337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4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48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zh-CN" altLang="en-US" sz="48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zh-CN" alt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altLang="zh-CN" sz="48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48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CF24C57-08BE-B242-9377-CA3EA9810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266" y="4801187"/>
                <a:ext cx="5492337" cy="830997"/>
              </a:xfrm>
              <a:prstGeom prst="rect">
                <a:avLst/>
              </a:prstGeom>
              <a:blipFill>
                <a:blip r:embed="rId6"/>
                <a:stretch>
                  <a:fillRect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773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E2D0B-16C9-AE47-AF36-4FE6056D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一个数</a:t>
            </a:r>
            <a:r>
              <a:rPr kumimoji="1" lang="en-US" altLang="zh-Hans"/>
              <a:t>N</a:t>
            </a:r>
            <a:r>
              <a:rPr kumimoji="1" lang="zh-Hans" altLang="en-US"/>
              <a:t>除以多少次</a:t>
            </a:r>
            <a:r>
              <a:rPr kumimoji="1" lang="en-US" altLang="zh-Hans"/>
              <a:t>2</a:t>
            </a:r>
            <a:r>
              <a:rPr kumimoji="1" lang="zh-Hans" altLang="en-US"/>
              <a:t>到一？</a:t>
            </a:r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93F5031-2093-104B-83B8-908D275E7E5B}"/>
                  </a:ext>
                </a:extLst>
              </p:cNvPr>
              <p:cNvSpPr txBox="1"/>
              <p:nvPr/>
            </p:nvSpPr>
            <p:spPr>
              <a:xfrm>
                <a:off x="2957512" y="3396080"/>
                <a:ext cx="6276976" cy="799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/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32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  <m:r>
                      <a:rPr lang="en-US" altLang="zh-CN" sz="3200" i="1"/>
                      <m:t>,</m:t>
                    </m:r>
                    <m:f>
                      <m:fPr>
                        <m:ctrlPr>
                          <a:rPr lang="zh-CN" altLang="zh-CN" sz="3200" i="1"/>
                        </m:ctrlPr>
                      </m:fPr>
                      <m:num>
                        <m:r>
                          <a:rPr lang="en-US" altLang="zh-CN" sz="3200" i="1"/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/>
                              <m:t>2</m:t>
                            </m:r>
                          </m:e>
                          <m:sup>
                            <m:r>
                              <a:rPr lang="en-US" altLang="zh-CN" sz="3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altLang="zh-CN" sz="3200" i="1"/>
                      <m:t>,</m:t>
                    </m:r>
                    <m:f>
                      <m:fPr>
                        <m:ctrlPr>
                          <a:rPr lang="zh-CN" altLang="zh-CN" sz="3200" i="1"/>
                        </m:ctrlPr>
                      </m:fPr>
                      <m:num>
                        <m:r>
                          <a:rPr lang="en-US" altLang="zh-CN" sz="3200" i="1"/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i="1"/>
                            </m:ctrlPr>
                          </m:sSupPr>
                          <m:e>
                            <m:r>
                              <a:rPr lang="en-US" altLang="zh-CN" sz="3200" i="1"/>
                              <m:t>2</m:t>
                            </m:r>
                          </m:e>
                          <m:sup>
                            <m:r>
                              <a:rPr lang="en-US" altLang="zh-CN" sz="3200" i="1"/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3200" i="1"/>
                      <m:t>,</m:t>
                    </m:r>
                    <m:f>
                      <m:fPr>
                        <m:ctrlPr>
                          <a:rPr lang="zh-CN" altLang="zh-CN" sz="3200" i="1"/>
                        </m:ctrlPr>
                      </m:fPr>
                      <m:num>
                        <m:r>
                          <a:rPr lang="en-US" altLang="zh-CN" sz="3200" i="1"/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i="1"/>
                            </m:ctrlPr>
                          </m:sSupPr>
                          <m:e>
                            <m:r>
                              <a:rPr lang="en-US" altLang="zh-CN" sz="3200" i="1"/>
                              <m:t>2</m:t>
                            </m:r>
                          </m:e>
                          <m:sup>
                            <m:r>
                              <a:rPr lang="en-US" altLang="zh-CN" sz="3200" i="1"/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zh-CN" sz="3200" i="1"/>
                      <m:t>,…,</m:t>
                    </m:r>
                    <m:f>
                      <m:fPr>
                        <m:ctrlPr>
                          <a:rPr lang="zh-CN" altLang="zh-CN" sz="3200" i="1"/>
                        </m:ctrlPr>
                      </m:fPr>
                      <m:num>
                        <m:r>
                          <a:rPr lang="en-US" altLang="zh-CN" sz="3200" i="1"/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zh-CN" altLang="zh-CN" sz="3200" i="1"/>
                            </m:ctrlPr>
                          </m:sSupPr>
                          <m:e>
                            <m:r>
                              <a:rPr lang="en-US" altLang="zh-CN" sz="3200" i="1"/>
                              <m:t>2</m:t>
                            </m:r>
                          </m:e>
                          <m:sup>
                            <m:r>
                              <a:rPr lang="en-US" altLang="zh-CN" sz="3200" i="1"/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zh-CN" sz="3200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zh-CN" sz="3200"/>
                  <a:t>,</a:t>
                </a:r>
                <a:r>
                  <a:rPr kumimoji="1" lang="zh-Hans" altLang="en-US" sz="3200"/>
                  <a:t>共</a:t>
                </a:r>
                <a:r>
                  <a:rPr kumimoji="1" lang="en-US" altLang="zh-Hans" sz="3200"/>
                  <a:t>k+1</a:t>
                </a:r>
                <a:r>
                  <a:rPr kumimoji="1" lang="zh-Hans" altLang="en-US" sz="3200"/>
                  <a:t>项</a:t>
                </a:r>
                <a:endParaRPr kumimoji="1" lang="zh-CN" altLang="en-US" sz="320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93F5031-2093-104B-83B8-908D275E7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512" y="3396080"/>
                <a:ext cx="6276976" cy="799001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348A7F1-C097-5648-98C4-81B3D1F88C6E}"/>
                  </a:ext>
                </a:extLst>
              </p:cNvPr>
              <p:cNvSpPr/>
              <p:nvPr/>
            </p:nvSpPr>
            <p:spPr>
              <a:xfrm>
                <a:off x="2634091" y="4595137"/>
                <a:ext cx="6923818" cy="844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480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48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sz="4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CN" altLang="en-US" sz="4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4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4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800" b="0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4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48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sz="4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48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4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48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zh-CN" altLang="en-US" sz="4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zh-CN" altLang="en-US" sz="4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zh-CN" altLang="en-US" sz="480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348A7F1-C097-5648-98C4-81B3D1F88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091" y="4595137"/>
                <a:ext cx="6923818" cy="844205"/>
              </a:xfrm>
              <a:prstGeom prst="rect">
                <a:avLst/>
              </a:prstGeom>
              <a:blipFill>
                <a:blip r:embed="rId4"/>
                <a:stretch>
                  <a:fillRect b="-29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EF261774-0466-224B-AA8F-D78DACF8C869}"/>
              </a:ext>
            </a:extLst>
          </p:cNvPr>
          <p:cNvSpPr txBox="1"/>
          <p:nvPr/>
        </p:nvSpPr>
        <p:spPr>
          <a:xfrm>
            <a:off x="3252358" y="2058748"/>
            <a:ext cx="4972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/>
              <a:t>如果</a:t>
            </a:r>
            <a:r>
              <a:rPr kumimoji="1" lang="en-US" altLang="zh-Hans" sz="4800"/>
              <a:t>N</a:t>
            </a:r>
            <a:r>
              <a:rPr kumimoji="1" lang="zh-Hans" altLang="en-US" sz="4800"/>
              <a:t>是</a:t>
            </a:r>
            <a:r>
              <a:rPr kumimoji="1" lang="en-US" altLang="zh-Hans" sz="4800"/>
              <a:t>2</a:t>
            </a:r>
            <a:r>
              <a:rPr kumimoji="1" lang="zh-Hans" altLang="en-US" sz="4800"/>
              <a:t>的</a:t>
            </a:r>
            <a:r>
              <a:rPr kumimoji="1" lang="en-US" altLang="zh-Hans" sz="4800"/>
              <a:t>k</a:t>
            </a:r>
            <a:r>
              <a:rPr kumimoji="1" lang="zh-Hans" altLang="en-US" sz="4800"/>
              <a:t>次幂</a:t>
            </a:r>
            <a:endParaRPr kumimoji="1" lang="zh-CN" altLang="en-US" sz="48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C9C322-B1E0-5549-B756-4BD63D0F4D51}"/>
              </a:ext>
            </a:extLst>
          </p:cNvPr>
          <p:cNvSpPr txBox="1"/>
          <p:nvPr/>
        </p:nvSpPr>
        <p:spPr>
          <a:xfrm>
            <a:off x="8582418" y="2172616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>
                <a:solidFill>
                  <a:srgbClr val="FF0000"/>
                </a:solidFill>
              </a:rPr>
              <a:t>如</a:t>
            </a:r>
            <a:r>
              <a:rPr kumimoji="1" lang="en-US" altLang="zh-Hans" sz="3200">
                <a:solidFill>
                  <a:srgbClr val="FF0000"/>
                </a:solidFill>
              </a:rPr>
              <a:t>1024</a:t>
            </a:r>
            <a:r>
              <a:rPr kumimoji="1" lang="zh-Hans" altLang="en-US" sz="3200">
                <a:solidFill>
                  <a:srgbClr val="FF0000"/>
                </a:solidFill>
              </a:rPr>
              <a:t>，</a:t>
            </a:r>
            <a:r>
              <a:rPr kumimoji="1" lang="en-US" altLang="zh-Hans" sz="3200">
                <a:solidFill>
                  <a:srgbClr val="FF0000"/>
                </a:solidFill>
              </a:rPr>
              <a:t>2048...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97E0CF3-698F-B640-9F9C-F8809CEDEDC6}"/>
                  </a:ext>
                </a:extLst>
              </p:cNvPr>
              <p:cNvSpPr/>
              <p:nvPr/>
            </p:nvSpPr>
            <p:spPr>
              <a:xfrm>
                <a:off x="2734278" y="5484974"/>
                <a:ext cx="672344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4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48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zh-CN" altLang="en-US" sz="48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zh-CN" alt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altLang="zh-CN" sz="48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zh-Hans" altLang="en-US" sz="4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成立</m:t>
                      </m:r>
                    </m:oMath>
                  </m:oMathPara>
                </a14:m>
                <a:endParaRPr lang="zh-CN" altLang="en-US" sz="48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97E0CF3-698F-B640-9F9C-F8809CEDE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278" y="5484974"/>
                <a:ext cx="6723444" cy="830997"/>
              </a:xfrm>
              <a:prstGeom prst="rect">
                <a:avLst/>
              </a:prstGeom>
              <a:blipFill>
                <a:blip r:embed="rId5"/>
                <a:stretch>
                  <a:fillRect r="-942" b="-2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829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348A7F1-C097-5648-98C4-81B3D1F88C6E}"/>
                  </a:ext>
                </a:extLst>
              </p:cNvPr>
              <p:cNvSpPr/>
              <p:nvPr/>
            </p:nvSpPr>
            <p:spPr>
              <a:xfrm>
                <a:off x="336721" y="1960577"/>
                <a:ext cx="11666271" cy="844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480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48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sz="4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48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800" b="0" i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zh-CN" altLang="en-US" sz="4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4800" b="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sz="4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48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CN" altLang="en-US" sz="4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800" b="0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4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48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sz="4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4800" b="0" i="1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zh-CN" sz="4800" b="0" i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zh-CN" altLang="en-US" sz="4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48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zh-CN" altLang="en-US" sz="4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zh-CN" altLang="en-US" sz="4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  <m:r>
                        <a:rPr lang="en-US" altLang="zh-CN" sz="4800" b="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4800" b="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480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348A7F1-C097-5648-98C4-81B3D1F88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21" y="1960577"/>
                <a:ext cx="11666271" cy="844205"/>
              </a:xfrm>
              <a:prstGeom prst="rect">
                <a:avLst/>
              </a:prstGeom>
              <a:blipFill>
                <a:blip r:embed="rId3"/>
                <a:stretch>
                  <a:fillRect b="-27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EF261774-0466-224B-AA8F-D78DACF8C869}"/>
              </a:ext>
            </a:extLst>
          </p:cNvPr>
          <p:cNvSpPr txBox="1"/>
          <p:nvPr/>
        </p:nvSpPr>
        <p:spPr>
          <a:xfrm>
            <a:off x="3518523" y="928325"/>
            <a:ext cx="5658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/>
              <a:t>如果</a:t>
            </a:r>
            <a:r>
              <a:rPr kumimoji="1" lang="en-US" altLang="zh-Hans" sz="4800"/>
              <a:t>N</a:t>
            </a:r>
            <a:r>
              <a:rPr kumimoji="1" lang="zh-Hans" altLang="en-US" sz="4800"/>
              <a:t>不是</a:t>
            </a:r>
            <a:r>
              <a:rPr kumimoji="1" lang="en-US" altLang="zh-Hans" sz="4800"/>
              <a:t>2</a:t>
            </a:r>
            <a:r>
              <a:rPr kumimoji="1" lang="zh-Hans" altLang="en-US" sz="4800"/>
              <a:t>的</a:t>
            </a:r>
            <a:r>
              <a:rPr kumimoji="1" lang="en-US" altLang="zh-Hans" sz="4800"/>
              <a:t>k</a:t>
            </a:r>
            <a:r>
              <a:rPr kumimoji="1" lang="zh-Hans" altLang="en-US" sz="4800"/>
              <a:t>次幂</a:t>
            </a:r>
            <a:endParaRPr kumimoji="1" lang="zh-CN" altLang="en-US" sz="4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B86A2F1-190F-9E43-9261-2928DDB97273}"/>
                  </a:ext>
                </a:extLst>
              </p:cNvPr>
              <p:cNvSpPr/>
              <p:nvPr/>
            </p:nvSpPr>
            <p:spPr>
              <a:xfrm>
                <a:off x="2573391" y="3152348"/>
                <a:ext cx="7006533" cy="1027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2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zh-CN" alt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32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zh-Hans" altLang="en-US" sz="3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Hans" altLang="en-US" sz="3200" i="1">
                          <a:latin typeface="Cambria Math" panose="02040503050406030204" pitchFamily="18" charset="0"/>
                        </a:rPr>
                        <m:t>共</m:t>
                      </m:r>
                      <m:r>
                        <a:rPr lang="en-US" altLang="zh-Hans" sz="3200" b="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Hans" altLang="en-US" sz="3200" i="1">
                          <a:latin typeface="Cambria Math" panose="02040503050406030204" pitchFamily="18" charset="0"/>
                        </a:rPr>
                        <m:t>项</m:t>
                      </m:r>
                      <m:r>
                        <a:rPr lang="zh-CN" altLang="en-US" sz="3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20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B86A2F1-190F-9E43-9261-2928DDB97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391" y="3152348"/>
                <a:ext cx="7006533" cy="1027589"/>
              </a:xfrm>
              <a:prstGeom prst="rect">
                <a:avLst/>
              </a:prstGeom>
              <a:blipFill>
                <a:blip r:embed="rId4"/>
                <a:stretch>
                  <a:fillRect b="-6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9D70198-E57B-AB47-AD7E-B0EC4188DEE3}"/>
                  </a:ext>
                </a:extLst>
              </p:cNvPr>
              <p:cNvSpPr/>
              <p:nvPr/>
            </p:nvSpPr>
            <p:spPr>
              <a:xfrm>
                <a:off x="2615454" y="4555069"/>
                <a:ext cx="746505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−1=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36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zh-CN" altLang="en-US" sz="3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</m:e>
                      </m:d>
                      <m:r>
                        <a:rPr lang="zh-CN" altLang="en-US" sz="36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36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zh-CN" altLang="en-US" sz="3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</m:e>
                      </m:d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360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9D70198-E57B-AB47-AD7E-B0EC4188D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454" y="4555069"/>
                <a:ext cx="7465057" cy="646331"/>
              </a:xfrm>
              <a:prstGeom prst="rect">
                <a:avLst/>
              </a:prstGeom>
              <a:blipFill>
                <a:blip r:embed="rId5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126E93B-61D4-FD4C-817E-4162BA70D924}"/>
                  </a:ext>
                </a:extLst>
              </p:cNvPr>
              <p:cNvSpPr/>
              <p:nvPr/>
            </p:nvSpPr>
            <p:spPr>
              <a:xfrm>
                <a:off x="3029124" y="5548966"/>
                <a:ext cx="672344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4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48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zh-CN" altLang="en-US" sz="48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zh-CN" alt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zh-CN" altLang="en-US" sz="4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zh-Hans" altLang="en-US" sz="4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成立</m:t>
                      </m:r>
                    </m:oMath>
                  </m:oMathPara>
                </a14:m>
                <a:endParaRPr lang="zh-CN" altLang="en-US" sz="48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126E93B-61D4-FD4C-817E-4162BA70D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124" y="5548966"/>
                <a:ext cx="6723444" cy="830997"/>
              </a:xfrm>
              <a:prstGeom prst="rect">
                <a:avLst/>
              </a:prstGeom>
              <a:blipFill>
                <a:blip r:embed="rId6"/>
                <a:stretch>
                  <a:fillRect r="-943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303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12AE544-E8B3-714B-BF12-631D78BCAB4E}"/>
              </a:ext>
            </a:extLst>
          </p:cNvPr>
          <p:cNvSpPr txBox="1"/>
          <p:nvPr/>
        </p:nvSpPr>
        <p:spPr>
          <a:xfrm>
            <a:off x="1628776" y="2877283"/>
            <a:ext cx="9758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800" b="1">
                <a:solidFill>
                  <a:srgbClr val="FF0000"/>
                </a:solidFill>
              </a:rPr>
              <a:t>如相关数学知识不熟悉请加 微信号：</a:t>
            </a:r>
            <a:r>
              <a:rPr kumimoji="1" lang="en-US" altLang="zh-Hans" sz="2800" b="1">
                <a:solidFill>
                  <a:srgbClr val="FF0000"/>
                </a:solidFill>
                <a:latin typeface="Courier" pitchFamily="2" charset="0"/>
              </a:rPr>
              <a:t>zhangrenyang2000,</a:t>
            </a:r>
            <a:r>
              <a:rPr kumimoji="1" lang="zh-Hans" altLang="en-US" sz="2800" b="1">
                <a:solidFill>
                  <a:srgbClr val="FF0000"/>
                </a:solidFill>
                <a:latin typeface="Courier" pitchFamily="2" charset="0"/>
              </a:rPr>
              <a:t>联系张老师，报名「珠峰数学课」</a:t>
            </a:r>
            <a:endParaRPr kumimoji="1" lang="en-US" altLang="zh-CN" sz="2800" b="1">
              <a:solidFill>
                <a:srgbClr val="FF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20494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EA7BB-AF04-1848-B4BC-AEE2BFF2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Hans" altLang="en-US"/>
              <a:t>如果遍历</a:t>
            </a:r>
            <a:r>
              <a:rPr kumimoji="1" lang="en-US" altLang="zh-Hans"/>
              <a:t>——</a:t>
            </a:r>
            <a:r>
              <a:rPr kumimoji="1" lang="zh-Hans" altLang="en-US"/>
              <a:t>最坏情况查找</a:t>
            </a:r>
            <a:r>
              <a:rPr kumimoji="1" lang="en-US" altLang="zh-Hans"/>
              <a:t>1000</a:t>
            </a:r>
            <a:r>
              <a:rPr kumimoji="1" lang="zh-Hans" altLang="en-US"/>
              <a:t>学生需要几次呢？</a:t>
            </a:r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091435-1ED1-D94F-8AC6-120F12FD5445}"/>
              </a:ext>
            </a:extLst>
          </p:cNvPr>
          <p:cNvSpPr txBox="1"/>
          <p:nvPr/>
        </p:nvSpPr>
        <p:spPr>
          <a:xfrm>
            <a:off x="5009805" y="2471737"/>
            <a:ext cx="2172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4800"/>
              <a:t>1000</a:t>
            </a:r>
            <a:r>
              <a:rPr kumimoji="1" lang="zh-Hans" altLang="en-US" sz="4800"/>
              <a:t>次</a:t>
            </a:r>
            <a:endParaRPr kumimoji="1" lang="zh-CN" altLang="en-US" sz="48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7F4DD-545D-D941-B153-F75E7E5E4400}"/>
              </a:ext>
            </a:extLst>
          </p:cNvPr>
          <p:cNvSpPr txBox="1"/>
          <p:nvPr/>
        </p:nvSpPr>
        <p:spPr>
          <a:xfrm>
            <a:off x="3112651" y="3668284"/>
            <a:ext cx="5966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/>
              <a:t>经过二分查找： </a:t>
            </a:r>
            <a:r>
              <a:rPr kumimoji="1" lang="en-US" altLang="zh-Hans" sz="4800">
                <a:solidFill>
                  <a:srgbClr val="FF0000"/>
                </a:solidFill>
              </a:rPr>
              <a:t>10</a:t>
            </a:r>
            <a:r>
              <a:rPr kumimoji="1" lang="zh-Hans" altLang="en-US" sz="4800">
                <a:solidFill>
                  <a:srgbClr val="FF0000"/>
                </a:solidFill>
              </a:rPr>
              <a:t>次</a:t>
            </a:r>
            <a:endParaRPr kumimoji="1" lang="en-US" altLang="zh-Hans" sz="480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0CB753-410F-1A4E-A97C-192C34737FB2}"/>
              </a:ext>
            </a:extLst>
          </p:cNvPr>
          <p:cNvSpPr txBox="1"/>
          <p:nvPr/>
        </p:nvSpPr>
        <p:spPr>
          <a:xfrm>
            <a:off x="3334667" y="4864831"/>
            <a:ext cx="5522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>
                <a:solidFill>
                  <a:srgbClr val="FF0000"/>
                </a:solidFill>
              </a:rPr>
              <a:t>速度提升了近</a:t>
            </a:r>
            <a:r>
              <a:rPr kumimoji="1" lang="en-US" altLang="zh-Hans" sz="4800">
                <a:solidFill>
                  <a:srgbClr val="FF0000"/>
                </a:solidFill>
              </a:rPr>
              <a:t>100</a:t>
            </a:r>
            <a:r>
              <a:rPr kumimoji="1" lang="zh-Hans" altLang="en-US" sz="4800">
                <a:solidFill>
                  <a:srgbClr val="FF0000"/>
                </a:solidFill>
              </a:rPr>
              <a:t>倍</a:t>
            </a:r>
            <a:endParaRPr kumimoji="1" lang="en-US" altLang="zh-Hans" sz="4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219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{492ADE0D-29C3-CE43-A0B3-D93ECFC7EE25}tf16401378</Template>
  <TotalTime>3733</TotalTime>
  <Words>394</Words>
  <Application>Microsoft Macintosh PowerPoint</Application>
  <PresentationFormat>宽屏</PresentationFormat>
  <Paragraphs>76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Cambria Math</vt:lpstr>
      <vt:lpstr>Courier</vt:lpstr>
      <vt:lpstr>Office 主题​​</vt:lpstr>
      <vt:lpstr>PowerPoint 演示文稿</vt:lpstr>
      <vt:lpstr>二分查找</vt:lpstr>
      <vt:lpstr>查找过程</vt:lpstr>
      <vt:lpstr>最坏情况规模为1000需要查找几次？</vt:lpstr>
      <vt:lpstr>规模时间的关系猜测</vt:lpstr>
      <vt:lpstr>一个数N除以多少次2到一？</vt:lpstr>
      <vt:lpstr>PowerPoint 演示文稿</vt:lpstr>
      <vt:lpstr>PowerPoint 演示文稿</vt:lpstr>
      <vt:lpstr>如果遍历——最坏情况查找1000学生需要几次呢？</vt:lpstr>
      <vt:lpstr>抽象</vt:lpstr>
      <vt:lpstr>查找88</vt:lpstr>
      <vt:lpstr>查找68</vt:lpstr>
      <vt:lpstr>查找22</vt:lpstr>
      <vt:lpstr>循环不变式...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95</cp:revision>
  <dcterms:created xsi:type="dcterms:W3CDTF">2018-08-02T23:34:41Z</dcterms:created>
  <dcterms:modified xsi:type="dcterms:W3CDTF">2018-08-12T04:51:06Z</dcterms:modified>
</cp:coreProperties>
</file>