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7" r:id="rId3"/>
    <p:sldId id="279" r:id="rId4"/>
    <p:sldId id="280" r:id="rId5"/>
    <p:sldId id="281" r:id="rId6"/>
    <p:sldId id="287" r:id="rId7"/>
    <p:sldId id="289" r:id="rId8"/>
    <p:sldId id="298" r:id="rId9"/>
    <p:sldId id="282" r:id="rId10"/>
    <p:sldId id="290" r:id="rId11"/>
    <p:sldId id="291" r:id="rId12"/>
    <p:sldId id="283" r:id="rId13"/>
    <p:sldId id="285" r:id="rId14"/>
    <p:sldId id="286" r:id="rId15"/>
    <p:sldId id="292" r:id="rId16"/>
    <p:sldId id="293" r:id="rId17"/>
    <p:sldId id="299" r:id="rId18"/>
    <p:sldId id="301" r:id="rId19"/>
    <p:sldId id="300" r:id="rId20"/>
    <p:sldId id="297" r:id="rId21"/>
    <p:sldId id="302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573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338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520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120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206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04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88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834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08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94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04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7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06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20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161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20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48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00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008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169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88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C59F2-558E-C14C-B06E-2711AE998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095" y="3007895"/>
            <a:ext cx="9144000" cy="1043489"/>
          </a:xfrm>
        </p:spPr>
        <p:txBody>
          <a:bodyPr>
            <a:normAutofit/>
          </a:bodyPr>
          <a:lstStyle/>
          <a:p>
            <a:r>
              <a:rPr kumimoji="1" lang="zh-Hans" altLang="en-US" sz="6400" b="1"/>
              <a:t>时间复杂度和空间复杂度</a:t>
            </a:r>
            <a:endParaRPr kumimoji="1" lang="zh-CN" altLang="en-US" sz="64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08B98D-5776-8748-ADEC-A34B95AF9676}"/>
              </a:ext>
            </a:extLst>
          </p:cNvPr>
          <p:cNvSpPr txBox="1"/>
          <p:nvPr/>
        </p:nvSpPr>
        <p:spPr>
          <a:xfrm>
            <a:off x="3577549" y="405138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衡量算法的执行时间和空间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7435617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0069424-7148-F746-82E6-3339B295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Hans" altLang="en-US">
                <a:solidFill>
                  <a:srgbClr val="FF0000"/>
                </a:solidFill>
              </a:rPr>
              <a:t>对规模为</a:t>
            </a:r>
            <a:r>
              <a:rPr kumimoji="1" lang="en-US" altLang="zh-Hans">
                <a:solidFill>
                  <a:srgbClr val="FF0000"/>
                </a:solidFill>
              </a:rPr>
              <a:t>n</a:t>
            </a:r>
            <a:r>
              <a:rPr kumimoji="1" lang="zh-Hans" altLang="en-US">
                <a:solidFill>
                  <a:srgbClr val="FF0000"/>
                </a:solidFill>
              </a:rPr>
              <a:t>的数组，加和约一半元素，复杂度是？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DB1902-3964-F24F-A47B-10BC4E06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sum(A)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sum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(let i = 0; i &lt; A.length/2; i++)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</a:t>
            </a:r>
            <a:r>
              <a:rPr kumimoji="1" lang="en-US" altLang="zh-CN">
                <a:solidFill>
                  <a:srgbClr val="FF0000"/>
                </a:solidFill>
                <a:latin typeface="Courier" pitchFamily="2" charset="0"/>
              </a:rPr>
              <a:t>sum += A[i]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sum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1CA169F-92DD-C543-9262-8CC523D847CB}"/>
              </a:ext>
            </a:extLst>
          </p:cNvPr>
          <p:cNvSpPr/>
          <p:nvPr/>
        </p:nvSpPr>
        <p:spPr>
          <a:xfrm>
            <a:off x="7318960" y="4253945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442448-6278-4949-92E2-CF7F9D2834CB}"/>
                  </a:ext>
                </a:extLst>
              </p:cNvPr>
              <p:cNvSpPr txBox="1"/>
              <p:nvPr/>
            </p:nvSpPr>
            <p:spPr>
              <a:xfrm>
                <a:off x="8319413" y="4001294"/>
                <a:ext cx="1476238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442448-6278-4949-92E2-CF7F9D28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413" y="4001294"/>
                <a:ext cx="1476238" cy="738664"/>
              </a:xfrm>
              <a:prstGeom prst="rect">
                <a:avLst/>
              </a:prstGeom>
              <a:blipFill>
                <a:blip r:embed="rId3"/>
                <a:stretch>
                  <a:fillRect l="-6838" r="-12821" b="-389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D845A16-D23A-7C45-BBE5-E53A8C426D9F}"/>
              </a:ext>
            </a:extLst>
          </p:cNvPr>
          <p:cNvSpPr txBox="1"/>
          <p:nvPr/>
        </p:nvSpPr>
        <p:spPr>
          <a:xfrm>
            <a:off x="4521905" y="4074791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执行了</a:t>
            </a:r>
            <a:r>
              <a:rPr kumimoji="1" lang="en-US" altLang="zh-Hans" sz="3200">
                <a:solidFill>
                  <a:srgbClr val="00B0F0"/>
                </a:solidFill>
              </a:rPr>
              <a:t>n/2</a:t>
            </a:r>
            <a:r>
              <a:rPr kumimoji="1" lang="zh-Hans" altLang="en-US" sz="3200">
                <a:solidFill>
                  <a:srgbClr val="00B0F0"/>
                </a:solidFill>
              </a:rPr>
              <a:t>次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4321436-2F87-1543-AF36-C7DE31B1FA1B}"/>
              </a:ext>
            </a:extLst>
          </p:cNvPr>
          <p:cNvCxnSpPr/>
          <p:nvPr/>
        </p:nvCxnSpPr>
        <p:spPr>
          <a:xfrm>
            <a:off x="1800225" y="4143375"/>
            <a:ext cx="238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12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0069424-7148-F746-82E6-3339B295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Hans" altLang="en-US">
                <a:solidFill>
                  <a:srgbClr val="FF0000"/>
                </a:solidFill>
              </a:rPr>
              <a:t>对规模为</a:t>
            </a:r>
            <a:r>
              <a:rPr kumimoji="1" lang="en-US" altLang="zh-Hans">
                <a:solidFill>
                  <a:srgbClr val="FF0000"/>
                </a:solidFill>
              </a:rPr>
              <a:t>n</a:t>
            </a:r>
            <a:r>
              <a:rPr kumimoji="1" lang="zh-Hans" altLang="en-US">
                <a:solidFill>
                  <a:srgbClr val="FF0000"/>
                </a:solidFill>
              </a:rPr>
              <a:t>的数组，加和约</a:t>
            </a:r>
            <a:r>
              <a:rPr kumimoji="1" lang="en-US" altLang="zh-Hans">
                <a:solidFill>
                  <a:srgbClr val="FF0000"/>
                </a:solidFill>
              </a:rPr>
              <a:t>1/4</a:t>
            </a:r>
            <a:r>
              <a:rPr kumimoji="1" lang="zh-Hans" altLang="en-US">
                <a:solidFill>
                  <a:srgbClr val="FF0000"/>
                </a:solidFill>
              </a:rPr>
              <a:t>元素，复杂度是？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DB1902-3964-F24F-A47B-10BC4E06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sum(A)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sum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(let i = 0; i &lt; A.length/4; i++)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</a:t>
            </a:r>
            <a:r>
              <a:rPr kumimoji="1" lang="en-US" altLang="zh-CN">
                <a:solidFill>
                  <a:srgbClr val="FF0000"/>
                </a:solidFill>
                <a:latin typeface="Courier" pitchFamily="2" charset="0"/>
              </a:rPr>
              <a:t>sum += A[i]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sum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1CA169F-92DD-C543-9262-8CC523D847CB}"/>
              </a:ext>
            </a:extLst>
          </p:cNvPr>
          <p:cNvSpPr/>
          <p:nvPr/>
        </p:nvSpPr>
        <p:spPr>
          <a:xfrm>
            <a:off x="7318960" y="4253945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442448-6278-4949-92E2-CF7F9D2834CB}"/>
                  </a:ext>
                </a:extLst>
              </p:cNvPr>
              <p:cNvSpPr txBox="1"/>
              <p:nvPr/>
            </p:nvSpPr>
            <p:spPr>
              <a:xfrm>
                <a:off x="8319413" y="4001294"/>
                <a:ext cx="1476238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442448-6278-4949-92E2-CF7F9D28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413" y="4001294"/>
                <a:ext cx="1476238" cy="738664"/>
              </a:xfrm>
              <a:prstGeom prst="rect">
                <a:avLst/>
              </a:prstGeom>
              <a:blipFill>
                <a:blip r:embed="rId3"/>
                <a:stretch>
                  <a:fillRect l="-6838" r="-12821" b="-389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D845A16-D23A-7C45-BBE5-E53A8C426D9F}"/>
              </a:ext>
            </a:extLst>
          </p:cNvPr>
          <p:cNvSpPr txBox="1"/>
          <p:nvPr/>
        </p:nvSpPr>
        <p:spPr>
          <a:xfrm>
            <a:off x="4521905" y="4074791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执行了</a:t>
            </a:r>
            <a:r>
              <a:rPr kumimoji="1" lang="en-US" altLang="zh-Hans" sz="3200">
                <a:solidFill>
                  <a:srgbClr val="00B0F0"/>
                </a:solidFill>
              </a:rPr>
              <a:t>n/4</a:t>
            </a:r>
            <a:r>
              <a:rPr kumimoji="1" lang="zh-Hans" altLang="en-US" sz="3200">
                <a:solidFill>
                  <a:srgbClr val="00B0F0"/>
                </a:solidFill>
              </a:rPr>
              <a:t>次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4321436-2F87-1543-AF36-C7DE31B1FA1B}"/>
              </a:ext>
            </a:extLst>
          </p:cNvPr>
          <p:cNvCxnSpPr/>
          <p:nvPr/>
        </p:nvCxnSpPr>
        <p:spPr>
          <a:xfrm>
            <a:off x="1800225" y="4143375"/>
            <a:ext cx="238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90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448D7-7606-F342-82DA-52CF2538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s" altLang="en-US">
                <a:solidFill>
                  <a:srgbClr val="FF0000"/>
                </a:solidFill>
              </a:rPr>
              <a:t>空间复杂度是指算法用了多少额外的空间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751639-2AD6-C14E-A7FD-F5E5FF65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sum(A)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sum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(let i = 0; i &lt; A.length; i++)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sum += A[i]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sum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F89A46-3929-944A-A6A7-EB2F5BC891A1}"/>
              </a:ext>
            </a:extLst>
          </p:cNvPr>
          <p:cNvSpPr txBox="1"/>
          <p:nvPr/>
        </p:nvSpPr>
        <p:spPr>
          <a:xfrm>
            <a:off x="4198519" y="2518611"/>
            <a:ext cx="517358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103D6C-7627-214F-B535-4C764746133D}"/>
              </a:ext>
            </a:extLst>
          </p:cNvPr>
          <p:cNvSpPr txBox="1"/>
          <p:nvPr/>
        </p:nvSpPr>
        <p:spPr>
          <a:xfrm>
            <a:off x="4198519" y="1825625"/>
            <a:ext cx="517358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D9E6F7-33DC-7E4D-961E-8191FC951205}"/>
              </a:ext>
            </a:extLst>
          </p:cNvPr>
          <p:cNvSpPr txBox="1"/>
          <p:nvPr/>
        </p:nvSpPr>
        <p:spPr>
          <a:xfrm>
            <a:off x="2669757" y="3261561"/>
            <a:ext cx="517358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1C46854-1785-774C-98F1-169B80F4F047}"/>
                  </a:ext>
                </a:extLst>
              </p:cNvPr>
              <p:cNvSpPr txBox="1"/>
              <p:nvPr/>
            </p:nvSpPr>
            <p:spPr>
              <a:xfrm>
                <a:off x="6155906" y="5573236"/>
                <a:ext cx="1733230" cy="73866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Han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zh-CN" altLang="en-US" sz="4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1C46854-1785-774C-98F1-169B80F4F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06" y="5573236"/>
                <a:ext cx="1733230" cy="738664"/>
              </a:xfrm>
              <a:prstGeom prst="rect">
                <a:avLst/>
              </a:prstGeom>
              <a:blipFill>
                <a:blip r:embed="rId3"/>
                <a:stretch>
                  <a:fillRect l="-4380" r="-2920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>
            <a:extLst>
              <a:ext uri="{FF2B5EF4-FFF2-40B4-BE49-F238E27FC236}">
                <a16:creationId xmlns:a16="http://schemas.microsoft.com/office/drawing/2014/main" id="{F8F78B3A-4DD5-C34C-8C2D-0D79AF3C2036}"/>
              </a:ext>
            </a:extLst>
          </p:cNvPr>
          <p:cNvSpPr/>
          <p:nvPr/>
        </p:nvSpPr>
        <p:spPr>
          <a:xfrm>
            <a:off x="8324906" y="5819870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2F0AA8-83F0-D941-BFF0-BB3B322236F9}"/>
                  </a:ext>
                </a:extLst>
              </p:cNvPr>
              <p:cNvSpPr txBox="1"/>
              <p:nvPr/>
            </p:nvSpPr>
            <p:spPr>
              <a:xfrm>
                <a:off x="9380297" y="5567220"/>
                <a:ext cx="1454501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2F0AA8-83F0-D941-BFF0-BB3B32223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297" y="5567220"/>
                <a:ext cx="1454501" cy="738664"/>
              </a:xfrm>
              <a:prstGeom prst="rect">
                <a:avLst/>
              </a:prstGeom>
              <a:blipFill>
                <a:blip r:embed="rId4"/>
                <a:stretch>
                  <a:fillRect l="-7826" r="-13043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85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C8BC41-3DB5-1545-92F7-BB354303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399105"/>
            <a:ext cx="7698686" cy="4841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C21738-6376-0B48-9C4A-A549128D3747}"/>
              </a:ext>
            </a:extLst>
          </p:cNvPr>
          <p:cNvSpPr txBox="1"/>
          <p:nvPr/>
        </p:nvSpPr>
        <p:spPr>
          <a:xfrm>
            <a:off x="8386764" y="3514724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主循环执行</a:t>
            </a:r>
            <a:r>
              <a:rPr kumimoji="1" lang="en-US" altLang="zh-Hans" sz="3200"/>
              <a:t>N-1</a:t>
            </a:r>
            <a:r>
              <a:rPr kumimoji="1" lang="zh-Hans" altLang="en-US" sz="3200"/>
              <a:t>次</a:t>
            </a:r>
            <a:endParaRPr kumimoji="1"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678837-80C1-FA4D-89DC-C55A8B0236CB}"/>
              </a:ext>
            </a:extLst>
          </p:cNvPr>
          <p:cNvSpPr txBox="1"/>
          <p:nvPr/>
        </p:nvSpPr>
        <p:spPr>
          <a:xfrm>
            <a:off x="3581401" y="4424361"/>
            <a:ext cx="2967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solidFill>
                  <a:srgbClr val="FFFF00"/>
                </a:solidFill>
              </a:rPr>
              <a:t>决定性的是</a:t>
            </a:r>
            <a:r>
              <a:rPr kumimoji="1" lang="en-US" altLang="zh-Hans" sz="2400">
                <a:solidFill>
                  <a:srgbClr val="FFFF00"/>
                </a:solidFill>
              </a:rPr>
              <a:t>11</a:t>
            </a:r>
            <a:r>
              <a:rPr kumimoji="1" lang="zh-Hans" altLang="en-US" sz="2400">
                <a:solidFill>
                  <a:srgbClr val="FFFF00"/>
                </a:solidFill>
              </a:rPr>
              <a:t>行时间</a:t>
            </a:r>
            <a:endParaRPr kumimoji="1" lang="zh-CN" altLang="en-US" sz="2400">
              <a:solidFill>
                <a:srgbClr val="FFFF00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9255754-BA40-1640-9350-1A1961652AAD}"/>
              </a:ext>
            </a:extLst>
          </p:cNvPr>
          <p:cNvCxnSpPr/>
          <p:nvPr/>
        </p:nvCxnSpPr>
        <p:spPr>
          <a:xfrm>
            <a:off x="1828800" y="4400551"/>
            <a:ext cx="352901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41C8CCC-62B0-9B43-8BDA-3FF8A2BFF3B0}"/>
              </a:ext>
            </a:extLst>
          </p:cNvPr>
          <p:cNvSpPr txBox="1"/>
          <p:nvPr/>
        </p:nvSpPr>
        <p:spPr>
          <a:xfrm>
            <a:off x="8386764" y="1181099"/>
            <a:ext cx="305724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执行时间不固定</a:t>
            </a:r>
            <a:endParaRPr kumimoji="1" lang="zh-CN" altLang="en-US" sz="320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A8F3D1A-CA08-2C41-8C5A-BAE31FED60AE}"/>
              </a:ext>
            </a:extLst>
          </p:cNvPr>
          <p:cNvCxnSpPr>
            <a:cxnSpLocks/>
          </p:cNvCxnSpPr>
          <p:nvPr/>
        </p:nvCxnSpPr>
        <p:spPr>
          <a:xfrm>
            <a:off x="6400800" y="1528763"/>
            <a:ext cx="1985964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7E60F0D-CA2A-464C-88EF-90AE2B2E7516}"/>
              </a:ext>
            </a:extLst>
          </p:cNvPr>
          <p:cNvSpPr txBox="1"/>
          <p:nvPr/>
        </p:nvSpPr>
        <p:spPr>
          <a:xfrm>
            <a:off x="736035" y="5529263"/>
            <a:ext cx="5602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最</a:t>
            </a:r>
            <a:r>
              <a:rPr kumimoji="1" lang="zh-Hans" altLang="en-US" sz="3200" b="1"/>
              <a:t>坏</a:t>
            </a:r>
            <a:r>
              <a:rPr kumimoji="1" lang="zh-Hans" altLang="en-US" sz="3200"/>
              <a:t>情况</a:t>
            </a:r>
            <a:r>
              <a:rPr kumimoji="1" lang="en-US" altLang="zh-Hans" sz="3200"/>
              <a:t>while</a:t>
            </a:r>
            <a:r>
              <a:rPr kumimoji="1" lang="zh-Hans" altLang="en-US" sz="3200"/>
              <a:t>循环行执行</a:t>
            </a:r>
            <a:r>
              <a:rPr kumimoji="1" lang="en-US" altLang="zh-Hans" sz="3200"/>
              <a:t>i</a:t>
            </a:r>
            <a:r>
              <a:rPr kumimoji="1" lang="zh-Hans" altLang="en-US" sz="3200"/>
              <a:t>次</a:t>
            </a:r>
            <a:endParaRPr kumimoji="1" lang="en-US" altLang="zh-Han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sz="3200"/>
              <a:t>最</a:t>
            </a:r>
            <a:r>
              <a:rPr kumimoji="1" lang="zh-Hans" altLang="en-US" sz="3200" b="1"/>
              <a:t>好</a:t>
            </a:r>
            <a:r>
              <a:rPr kumimoji="1" lang="zh-Hans" altLang="en-US" sz="3200"/>
              <a:t>情况</a:t>
            </a:r>
            <a:r>
              <a:rPr kumimoji="1" lang="en-US" altLang="zh-Hans" sz="3200"/>
              <a:t>while</a:t>
            </a:r>
            <a:r>
              <a:rPr kumimoji="1" lang="zh-Hans" altLang="en-US" sz="3200"/>
              <a:t>循环执行</a:t>
            </a:r>
            <a:r>
              <a:rPr kumimoji="1" lang="en-US" altLang="zh-Hans" sz="3200"/>
              <a:t>0</a:t>
            </a:r>
            <a:r>
              <a:rPr kumimoji="1" lang="zh-Hans" altLang="en-US" sz="3200"/>
              <a:t>次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88977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D3FDBD-B349-BD4A-927A-58D59C3C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>
                <a:solidFill>
                  <a:srgbClr val="00B050"/>
                </a:solidFill>
              </a:rPr>
              <a:t>T</a:t>
            </a:r>
            <a:r>
              <a:rPr lang="zh-Hans" altLang="en-US">
                <a:solidFill>
                  <a:srgbClr val="00B050"/>
                </a:solidFill>
              </a:rPr>
              <a:t>代表</a:t>
            </a:r>
            <a:r>
              <a:rPr lang="en-US" altLang="zh-Hans">
                <a:solidFill>
                  <a:srgbClr val="00B050"/>
                </a:solidFill>
              </a:rPr>
              <a:t>while</a:t>
            </a:r>
            <a:r>
              <a:rPr lang="zh-Hans" altLang="en-US">
                <a:solidFill>
                  <a:srgbClr val="00B050"/>
                </a:solidFill>
              </a:rPr>
              <a:t>循环判断条件执行的次数</a:t>
            </a:r>
            <a:endParaRPr lang="zh-CN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7BEB07-0AD8-0040-AC1B-7A1500B6AAFF}"/>
                  </a:ext>
                </a:extLst>
              </p:cNvPr>
              <p:cNvSpPr txBox="1"/>
              <p:nvPr/>
            </p:nvSpPr>
            <p:spPr>
              <a:xfrm>
                <a:off x="1104377" y="2422462"/>
                <a:ext cx="10249423" cy="193745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kumimoji="1" lang="en-US" altLang="zh-C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kumimoji="1" lang="zh-CN" altLang="en-US" sz="32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7BEB07-0AD8-0040-AC1B-7A1500B6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77" y="2422462"/>
                <a:ext cx="10249423" cy="1937453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>
            <a:extLst>
              <a:ext uri="{FF2B5EF4-FFF2-40B4-BE49-F238E27FC236}">
                <a16:creationId xmlns:a16="http://schemas.microsoft.com/office/drawing/2014/main" id="{BDEDFC0B-7646-B949-BE4C-7239C05BE6B0}"/>
              </a:ext>
            </a:extLst>
          </p:cNvPr>
          <p:cNvSpPr/>
          <p:nvPr/>
        </p:nvSpPr>
        <p:spPr>
          <a:xfrm>
            <a:off x="6042400" y="3804773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CE62D2-D690-0149-80A6-70B4029106C9}"/>
                  </a:ext>
                </a:extLst>
              </p:cNvPr>
              <p:cNvSpPr txBox="1"/>
              <p:nvPr/>
            </p:nvSpPr>
            <p:spPr>
              <a:xfrm>
                <a:off x="7001611" y="3552121"/>
                <a:ext cx="1761444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CE62D2-D690-0149-80A6-70B402910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611" y="3552121"/>
                <a:ext cx="1761444" cy="738664"/>
              </a:xfrm>
              <a:prstGeom prst="rect">
                <a:avLst/>
              </a:prstGeom>
              <a:blipFill>
                <a:blip r:embed="rId4"/>
                <a:stretch>
                  <a:fillRect l="-5714" r="-10714" b="-37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2F470C3-DE34-7342-920D-FF1F3D5875E9}"/>
              </a:ext>
            </a:extLst>
          </p:cNvPr>
          <p:cNvSpPr txBox="1"/>
          <p:nvPr/>
        </p:nvSpPr>
        <p:spPr>
          <a:xfrm>
            <a:off x="685800" y="144780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>
                <a:solidFill>
                  <a:srgbClr val="00B0F0"/>
                </a:solidFill>
              </a:rPr>
              <a:t>最坏情况分析：</a:t>
            </a:r>
            <a:endParaRPr kumimoji="1" lang="zh-CN" altLang="en-US" sz="480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40F11A-2A4A-9F41-9D85-34A0FF963AC6}"/>
              </a:ext>
            </a:extLst>
          </p:cNvPr>
          <p:cNvSpPr txBox="1"/>
          <p:nvPr/>
        </p:nvSpPr>
        <p:spPr>
          <a:xfrm>
            <a:off x="685800" y="4503579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>
                <a:solidFill>
                  <a:srgbClr val="00B0F0"/>
                </a:solidFill>
              </a:rPr>
              <a:t>最好情况分析：</a:t>
            </a:r>
            <a:endParaRPr kumimoji="1" lang="zh-CN" altLang="en-US" sz="48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067B10-7A0A-B044-85DD-8C025F31BD76}"/>
                  </a:ext>
                </a:extLst>
              </p:cNvPr>
              <p:cNvSpPr txBox="1"/>
              <p:nvPr/>
            </p:nvSpPr>
            <p:spPr>
              <a:xfrm>
                <a:off x="1247543" y="5372138"/>
                <a:ext cx="5053536" cy="97353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kumimoji="1" lang="en-US" altLang="zh-Han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kumimoji="1" lang="zh-CN" altLang="en-US" sz="32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A067B10-7A0A-B044-85DD-8C025F31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543" y="5372138"/>
                <a:ext cx="5053536" cy="973536"/>
              </a:xfrm>
              <a:prstGeom prst="rect">
                <a:avLst/>
              </a:prstGeom>
              <a:blipFill>
                <a:blip r:embed="rId5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>
            <a:extLst>
              <a:ext uri="{FF2B5EF4-FFF2-40B4-BE49-F238E27FC236}">
                <a16:creationId xmlns:a16="http://schemas.microsoft.com/office/drawing/2014/main" id="{DBF8CEEE-3843-C447-B6EC-A080DA216DFB}"/>
              </a:ext>
            </a:extLst>
          </p:cNvPr>
          <p:cNvSpPr/>
          <p:nvPr/>
        </p:nvSpPr>
        <p:spPr>
          <a:xfrm>
            <a:off x="6978336" y="5742226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146C83-A4A7-9847-BC78-EAF3CDF19F72}"/>
                  </a:ext>
                </a:extLst>
              </p:cNvPr>
              <p:cNvSpPr txBox="1"/>
              <p:nvPr/>
            </p:nvSpPr>
            <p:spPr>
              <a:xfrm>
                <a:off x="7937547" y="5489574"/>
                <a:ext cx="1476238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146C83-A4A7-9847-BC78-EAF3CDF19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47" y="5489574"/>
                <a:ext cx="1476238" cy="738664"/>
              </a:xfrm>
              <a:prstGeom prst="rect">
                <a:avLst/>
              </a:prstGeom>
              <a:blipFill>
                <a:blip r:embed="rId6"/>
                <a:stretch>
                  <a:fillRect l="-7692" r="-12821" b="-39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794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510AF-9407-4C4D-AB2A-9EDF371D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插入排序的空间复杂度分析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0DD5BD-A7FC-9047-8C8D-EAC6BAEF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690688"/>
            <a:ext cx="7698686" cy="4841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8CD00F-79CA-AE4B-97F5-B2B918EF801E}"/>
              </a:ext>
            </a:extLst>
          </p:cNvPr>
          <p:cNvSpPr txBox="1"/>
          <p:nvPr/>
        </p:nvSpPr>
        <p:spPr>
          <a:xfrm>
            <a:off x="8763000" y="3886200"/>
            <a:ext cx="31575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每行代码都没有创造和规模相关的空间，所以是</a:t>
            </a:r>
            <a:r>
              <a:rPr kumimoji="1" lang="en-US" altLang="zh-Hans" sz="3200">
                <a:solidFill>
                  <a:srgbClr val="00B0F0"/>
                </a:solidFill>
              </a:rPr>
              <a:t>O(1)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1224-DDF5-6E45-8EE6-37254F0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s" altLang="en-US">
                <a:solidFill>
                  <a:srgbClr val="FF0000"/>
                </a:solidFill>
              </a:rPr>
              <a:t>下面反转长度为</a:t>
            </a:r>
            <a:r>
              <a:rPr kumimoji="1" lang="en-US" altLang="zh-Hans">
                <a:solidFill>
                  <a:srgbClr val="FF0000"/>
                </a:solidFill>
              </a:rPr>
              <a:t>n</a:t>
            </a:r>
            <a:r>
              <a:rPr kumimoji="1" lang="zh-Hans" altLang="en-US">
                <a:solidFill>
                  <a:srgbClr val="FF0000"/>
                </a:solidFill>
              </a:rPr>
              <a:t>数组的空间复杂度是</a:t>
            </a:r>
            <a:r>
              <a:rPr kumimoji="1" lang="en-US" altLang="zh-Hans">
                <a:solidFill>
                  <a:srgbClr val="FF0000"/>
                </a:solidFill>
              </a:rPr>
              <a:t>?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1ED16-5300-1F42-A020-7970570A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Hans" b="1">
                <a:latin typeface="Courier" pitchFamily="2" charset="0"/>
              </a:rPr>
              <a:t>function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reverse(A){</a:t>
            </a: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  </a:t>
            </a:r>
            <a:r>
              <a:rPr kumimoji="1" lang="en-US" altLang="zh-Hans" b="1">
                <a:latin typeface="Courier" pitchFamily="2" charset="0"/>
              </a:rPr>
              <a:t>const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r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=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[]</a:t>
            </a: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  </a:t>
            </a:r>
            <a:r>
              <a:rPr kumimoji="1" lang="en-US" altLang="zh-Hans" b="1">
                <a:latin typeface="Courier" pitchFamily="2" charset="0"/>
              </a:rPr>
              <a:t>while</a:t>
            </a:r>
            <a:r>
              <a:rPr kumimoji="1" lang="en-US" altLang="zh-Hans">
                <a:latin typeface="Courier" pitchFamily="2" charset="0"/>
              </a:rPr>
              <a:t>(A.length)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{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r.push(A.pop())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  </a:t>
            </a:r>
            <a:r>
              <a:rPr kumimoji="1" lang="en-US" altLang="zh-Hans" b="1">
                <a:latin typeface="Courier" pitchFamily="2" charset="0"/>
              </a:rPr>
              <a:t>return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r</a:t>
            </a:r>
          </a:p>
          <a:p>
            <a:pPr marL="0" indent="0">
              <a:buNone/>
            </a:pPr>
            <a:r>
              <a:rPr kumimoji="1" lang="en-US" altLang="zh-Hans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F4E016B6-86B3-584D-85BD-DCFCD408C96E}"/>
              </a:ext>
            </a:extLst>
          </p:cNvPr>
          <p:cNvSpPr/>
          <p:nvPr/>
        </p:nvSpPr>
        <p:spPr>
          <a:xfrm>
            <a:off x="8538760" y="5477486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28CE31-67C7-FB47-8AEF-7530077C5C2B}"/>
                  </a:ext>
                </a:extLst>
              </p:cNvPr>
              <p:cNvSpPr txBox="1"/>
              <p:nvPr/>
            </p:nvSpPr>
            <p:spPr>
              <a:xfrm>
                <a:off x="9539213" y="5224835"/>
                <a:ext cx="1476238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28CE31-67C7-FB47-8AEF-7530077C5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213" y="5224835"/>
                <a:ext cx="1476238" cy="738664"/>
              </a:xfrm>
              <a:prstGeom prst="rect">
                <a:avLst/>
              </a:prstGeom>
              <a:blipFill>
                <a:blip r:embed="rId3"/>
                <a:stretch>
                  <a:fillRect l="-6838" r="-12821" b="-3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10059D0-6C6F-A344-9944-CABCEAB96008}"/>
              </a:ext>
            </a:extLst>
          </p:cNvPr>
          <p:cNvSpPr txBox="1"/>
          <p:nvPr/>
        </p:nvSpPr>
        <p:spPr>
          <a:xfrm>
            <a:off x="1528762" y="5258207"/>
            <a:ext cx="6840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创建了一个新的数组</a:t>
            </a:r>
            <a:r>
              <a:rPr kumimoji="1" lang="en-US" altLang="zh-Hans" sz="3200">
                <a:solidFill>
                  <a:srgbClr val="00B0F0"/>
                </a:solidFill>
              </a:rPr>
              <a:t>r</a:t>
            </a:r>
            <a:r>
              <a:rPr kumimoji="1" lang="zh-Hans" altLang="en-US" sz="3200">
                <a:solidFill>
                  <a:srgbClr val="00B0F0"/>
                </a:solidFill>
              </a:rPr>
              <a:t>，</a:t>
            </a:r>
            <a:r>
              <a:rPr kumimoji="1" lang="en-US" altLang="zh-Hans" sz="3200">
                <a:solidFill>
                  <a:srgbClr val="00B0F0"/>
                </a:solidFill>
              </a:rPr>
              <a:t>r</a:t>
            </a:r>
            <a:r>
              <a:rPr kumimoji="1" lang="zh-Hans" altLang="en-US" sz="3200">
                <a:solidFill>
                  <a:srgbClr val="00B0F0"/>
                </a:solidFill>
              </a:rPr>
              <a:t>中有</a:t>
            </a:r>
            <a:r>
              <a:rPr kumimoji="1" lang="en-US" altLang="zh-Hans" sz="3200">
                <a:solidFill>
                  <a:srgbClr val="00B0F0"/>
                </a:solidFill>
              </a:rPr>
              <a:t>n</a:t>
            </a:r>
            <a:r>
              <a:rPr kumimoji="1" lang="zh-Hans" altLang="en-US" sz="3200">
                <a:solidFill>
                  <a:srgbClr val="00B0F0"/>
                </a:solidFill>
              </a:rPr>
              <a:t>个元素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313A9DE-296D-244C-81F4-167CB04FDD90}"/>
              </a:ext>
            </a:extLst>
          </p:cNvPr>
          <p:cNvCxnSpPr/>
          <p:nvPr/>
        </p:nvCxnSpPr>
        <p:spPr>
          <a:xfrm>
            <a:off x="1528762" y="4900612"/>
            <a:ext cx="238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5FD740C-9633-5D44-8F7E-DE1A8B955758}"/>
              </a:ext>
            </a:extLst>
          </p:cNvPr>
          <p:cNvSpPr txBox="1"/>
          <p:nvPr/>
        </p:nvSpPr>
        <p:spPr>
          <a:xfrm>
            <a:off x="958894" y="6082423"/>
            <a:ext cx="7980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思考：有没有空间复杂度是</a:t>
            </a:r>
            <a:r>
              <a:rPr kumimoji="1" lang="en-US" altLang="zh-Hans" sz="3200">
                <a:solidFill>
                  <a:srgbClr val="FF0000"/>
                </a:solidFill>
              </a:rPr>
              <a:t>O(1)</a:t>
            </a:r>
            <a:r>
              <a:rPr kumimoji="1" lang="zh-Hans" altLang="en-US" sz="3200">
                <a:solidFill>
                  <a:srgbClr val="FF0000"/>
                </a:solidFill>
              </a:rPr>
              <a:t>的反转算法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79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668B8-3552-5D4C-992D-64BE87EF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二分查找的时间复杂度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F45A3B-6D03-8647-978A-B6306E8F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978566"/>
            <a:ext cx="5233988" cy="41777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127BA9-3815-E34D-BC28-A7AB21A8A306}"/>
              </a:ext>
            </a:extLst>
          </p:cNvPr>
          <p:cNvSpPr txBox="1"/>
          <p:nvPr/>
        </p:nvSpPr>
        <p:spPr>
          <a:xfrm>
            <a:off x="6954055" y="2053510"/>
            <a:ext cx="480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600"/>
              <a:t>数字</a:t>
            </a:r>
            <a:r>
              <a:rPr kumimoji="1" lang="en-US" altLang="zh-CN" sz="3600"/>
              <a:t>n</a:t>
            </a:r>
            <a:r>
              <a:rPr kumimoji="1" lang="zh-Hans" altLang="en-US" sz="3600"/>
              <a:t>除以多少次</a:t>
            </a:r>
            <a:r>
              <a:rPr kumimoji="1" lang="en-US" altLang="zh-Hans" sz="3600"/>
              <a:t>2</a:t>
            </a:r>
            <a:r>
              <a:rPr kumimoji="1" lang="zh-Hans" altLang="en-US" sz="3600"/>
              <a:t>到</a:t>
            </a:r>
            <a:r>
              <a:rPr kumimoji="1" lang="en-US" altLang="zh-Hans" sz="3600"/>
              <a:t>1</a:t>
            </a:r>
            <a:r>
              <a:rPr kumimoji="1" lang="zh-Hans" altLang="en-US" sz="3600"/>
              <a:t>？</a:t>
            </a:r>
            <a:endParaRPr kumimoji="1" lang="zh-CN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DF5101-F290-3240-9248-92FC95608C2A}"/>
                  </a:ext>
                </a:extLst>
              </p:cNvPr>
              <p:cNvSpPr txBox="1"/>
              <p:nvPr/>
            </p:nvSpPr>
            <p:spPr>
              <a:xfrm>
                <a:off x="6910388" y="3769658"/>
                <a:ext cx="4648200" cy="93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Hans" sz="32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DF5101-F290-3240-9248-92FC95608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88" y="3769658"/>
                <a:ext cx="4648200" cy="932563"/>
              </a:xfrm>
              <a:prstGeom prst="rect">
                <a:avLst/>
              </a:prstGeom>
              <a:blipFill>
                <a:blip r:embed="rId4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>
            <a:extLst>
              <a:ext uri="{FF2B5EF4-FFF2-40B4-BE49-F238E27FC236}">
                <a16:creationId xmlns:a16="http://schemas.microsoft.com/office/drawing/2014/main" id="{C2B82F84-44C6-EE4F-A988-3C610DC8C92F}"/>
              </a:ext>
            </a:extLst>
          </p:cNvPr>
          <p:cNvSpPr/>
          <p:nvPr/>
        </p:nvSpPr>
        <p:spPr>
          <a:xfrm>
            <a:off x="9034463" y="3001330"/>
            <a:ext cx="400050" cy="471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8C8F557B-6A8E-7B43-88C2-7DCD13DAFAB5}"/>
              </a:ext>
            </a:extLst>
          </p:cNvPr>
          <p:cNvSpPr/>
          <p:nvPr/>
        </p:nvSpPr>
        <p:spPr>
          <a:xfrm>
            <a:off x="9034463" y="5080300"/>
            <a:ext cx="400050" cy="471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5348A3A-0C57-4949-97A1-F85D26459E5B}"/>
                  </a:ext>
                </a:extLst>
              </p:cNvPr>
              <p:cNvSpPr txBox="1"/>
              <p:nvPr/>
            </p:nvSpPr>
            <p:spPr>
              <a:xfrm>
                <a:off x="7568417" y="5736210"/>
                <a:ext cx="1313886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5348A3A-0C57-4949-97A1-F85D26459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17" y="5736210"/>
                <a:ext cx="1313886" cy="840230"/>
              </a:xfrm>
              <a:prstGeom prst="rect">
                <a:avLst/>
              </a:prstGeom>
              <a:blipFill>
                <a:blip r:embed="rId5"/>
                <a:stretch>
                  <a:fillRect l="-5769" r="-5769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258D09-4022-E643-A59A-E30376E52981}"/>
                  </a:ext>
                </a:extLst>
              </p:cNvPr>
              <p:cNvSpPr txBox="1"/>
              <p:nvPr/>
            </p:nvSpPr>
            <p:spPr>
              <a:xfrm>
                <a:off x="9753349" y="5863187"/>
                <a:ext cx="15062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 b="0" i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258D09-4022-E643-A59A-E30376E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349" y="5863187"/>
                <a:ext cx="1506246" cy="492443"/>
              </a:xfrm>
              <a:prstGeom prst="rect">
                <a:avLst/>
              </a:prstGeom>
              <a:blipFill>
                <a:blip r:embed="rId6"/>
                <a:stretch>
                  <a:fillRect l="-5882" r="-840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>
            <a:extLst>
              <a:ext uri="{FF2B5EF4-FFF2-40B4-BE49-F238E27FC236}">
                <a16:creationId xmlns:a16="http://schemas.microsoft.com/office/drawing/2014/main" id="{17B27699-E48D-2240-B2A6-070DD6B182D4}"/>
              </a:ext>
            </a:extLst>
          </p:cNvPr>
          <p:cNvSpPr/>
          <p:nvPr/>
        </p:nvSpPr>
        <p:spPr>
          <a:xfrm>
            <a:off x="9043988" y="5957018"/>
            <a:ext cx="400050" cy="39861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067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668B8-3552-5D4C-992D-64BE87EF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二分查找的空间复杂度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F45A3B-6D03-8647-978A-B6306E8F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978566"/>
            <a:ext cx="5233988" cy="41777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127BA9-3815-E34D-BC28-A7AB21A8A306}"/>
              </a:ext>
            </a:extLst>
          </p:cNvPr>
          <p:cNvSpPr txBox="1"/>
          <p:nvPr/>
        </p:nvSpPr>
        <p:spPr>
          <a:xfrm>
            <a:off x="6942024" y="3340889"/>
            <a:ext cx="4808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600"/>
              <a:t>并没有明显的额外空间使用，空间复杂度</a:t>
            </a:r>
            <a:r>
              <a:rPr kumimoji="1" lang="en-US" altLang="zh-Hans" sz="3600"/>
              <a:t>O(1)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63800066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17433-8AB3-574D-B02B-7E748511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结论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3A14B-F770-7E44-BC86-116DED50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2154"/>
          </a:xfrm>
        </p:spPr>
        <p:txBody>
          <a:bodyPr/>
          <a:lstStyle/>
          <a:p>
            <a:r>
              <a:rPr kumimoji="1" lang="zh-Hans" altLang="en-US"/>
              <a:t>二分查找最好情况下时间复杂度是</a:t>
            </a:r>
            <a:r>
              <a:rPr kumimoji="1" lang="en-US" altLang="zh-Hans"/>
              <a:t>O(1)</a:t>
            </a:r>
          </a:p>
          <a:p>
            <a:r>
              <a:rPr kumimoji="1" lang="zh-Hans" altLang="en-US"/>
              <a:t>二分查找最坏情况下时间复杂度是</a:t>
            </a:r>
            <a:r>
              <a:rPr kumimoji="1" lang="en-US" altLang="zh-Hans"/>
              <a:t>O(lgn)</a:t>
            </a:r>
          </a:p>
          <a:p>
            <a:r>
              <a:rPr kumimoji="1" lang="zh-Hans" altLang="en-US"/>
              <a:t>二分查找的空间复杂度是</a:t>
            </a:r>
            <a:r>
              <a:rPr kumimoji="1" lang="en-US" altLang="zh-Hans"/>
              <a:t>O(1)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3990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s" altLang="en-US">
                <a:solidFill>
                  <a:srgbClr val="FF0000"/>
                </a:solidFill>
              </a:rPr>
              <a:t>数组中有</a:t>
            </a:r>
            <a:r>
              <a:rPr kumimoji="1" lang="en-US" altLang="zh-Hans">
                <a:solidFill>
                  <a:srgbClr val="FF0000"/>
                </a:solidFill>
              </a:rPr>
              <a:t>n</a:t>
            </a:r>
            <a:r>
              <a:rPr kumimoji="1" lang="zh-Hans" altLang="en-US">
                <a:solidFill>
                  <a:srgbClr val="FF0000"/>
                </a:solidFill>
              </a:rPr>
              <a:t>个元素，下面程序执行了多少次？ 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sum(A)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sum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(let i = 0; i &lt; A.length; i++)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sum += A[i]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sum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64C99-E6E1-A24B-9711-E51B9FE9970E}"/>
              </a:ext>
            </a:extLst>
          </p:cNvPr>
          <p:cNvSpPr txBox="1"/>
          <p:nvPr/>
        </p:nvSpPr>
        <p:spPr>
          <a:xfrm>
            <a:off x="3256547" y="3316705"/>
            <a:ext cx="517358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7C1BC0-6418-B341-B159-ACDCD8FE617C}"/>
              </a:ext>
            </a:extLst>
          </p:cNvPr>
          <p:cNvSpPr txBox="1"/>
          <p:nvPr/>
        </p:nvSpPr>
        <p:spPr>
          <a:xfrm>
            <a:off x="3998494" y="2518611"/>
            <a:ext cx="517358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FB33AA-9D29-4842-8BE1-D3D17DC41003}"/>
              </a:ext>
            </a:extLst>
          </p:cNvPr>
          <p:cNvSpPr txBox="1"/>
          <p:nvPr/>
        </p:nvSpPr>
        <p:spPr>
          <a:xfrm>
            <a:off x="6404810" y="3377044"/>
            <a:ext cx="80210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n+1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0227BE-D78A-8C49-A4D3-13348A9E37E4}"/>
              </a:ext>
            </a:extLst>
          </p:cNvPr>
          <p:cNvSpPr txBox="1"/>
          <p:nvPr/>
        </p:nvSpPr>
        <p:spPr>
          <a:xfrm>
            <a:off x="8277726" y="3377044"/>
            <a:ext cx="80210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n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12E68D-35B5-EB4A-BB69-6884E0489E27}"/>
              </a:ext>
            </a:extLst>
          </p:cNvPr>
          <p:cNvSpPr txBox="1"/>
          <p:nvPr/>
        </p:nvSpPr>
        <p:spPr>
          <a:xfrm>
            <a:off x="4688305" y="3746376"/>
            <a:ext cx="80210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n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CEE322-4A90-0845-B040-B8FF124A084E}"/>
              </a:ext>
            </a:extLst>
          </p:cNvPr>
          <p:cNvSpPr txBox="1"/>
          <p:nvPr/>
        </p:nvSpPr>
        <p:spPr>
          <a:xfrm>
            <a:off x="3886199" y="4961669"/>
            <a:ext cx="80210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Hans"/>
              <a:t>1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99294FB-6DC4-574C-9377-89C2F2C0FF27}"/>
                  </a:ext>
                </a:extLst>
              </p:cNvPr>
              <p:cNvSpPr txBox="1"/>
              <p:nvPr/>
            </p:nvSpPr>
            <p:spPr>
              <a:xfrm>
                <a:off x="5365775" y="5831487"/>
                <a:ext cx="2078069" cy="49244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Hans" sz="3200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99294FB-6DC4-574C-9377-89C2F2C0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75" y="5831487"/>
                <a:ext cx="2078069" cy="492443"/>
              </a:xfrm>
              <a:prstGeom prst="rect">
                <a:avLst/>
              </a:prstGeom>
              <a:blipFill>
                <a:blip r:embed="rId3"/>
                <a:stretch>
                  <a:fillRect l="-3030" r="-2424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>
            <a:extLst>
              <a:ext uri="{FF2B5EF4-FFF2-40B4-BE49-F238E27FC236}">
                <a16:creationId xmlns:a16="http://schemas.microsoft.com/office/drawing/2014/main" id="{5BCAD838-313A-B346-9571-57DAE5A7D59A}"/>
              </a:ext>
            </a:extLst>
          </p:cNvPr>
          <p:cNvSpPr/>
          <p:nvPr/>
        </p:nvSpPr>
        <p:spPr>
          <a:xfrm>
            <a:off x="8019047" y="5961028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4467A18-DB2D-2F40-9B3A-336A6F52AAC0}"/>
                  </a:ext>
                </a:extLst>
              </p:cNvPr>
              <p:cNvSpPr txBox="1"/>
              <p:nvPr/>
            </p:nvSpPr>
            <p:spPr>
              <a:xfrm>
                <a:off x="8978258" y="5708376"/>
                <a:ext cx="1476238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4467A18-DB2D-2F40-9B3A-336A6F52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258" y="5708376"/>
                <a:ext cx="1476238" cy="738664"/>
              </a:xfrm>
              <a:prstGeom prst="rect">
                <a:avLst/>
              </a:prstGeom>
              <a:blipFill>
                <a:blip r:embed="rId4"/>
                <a:stretch>
                  <a:fillRect l="-7692" r="-12821" b="-3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7EE2D-4FAD-ED40-9D81-277A72A9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k</a:t>
            </a:r>
            <a:r>
              <a:rPr kumimoji="1" lang="zh-Hans" altLang="en-US"/>
              <a:t>分查找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42EAF-0D3A-EF44-8D8C-5F5A2BBA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三分查找的时间复杂度是？</a:t>
            </a:r>
            <a:endParaRPr kumimoji="1" lang="en-US" altLang="zh-Hans"/>
          </a:p>
          <a:p>
            <a:r>
              <a:rPr kumimoji="1" lang="zh-Hans" altLang="en-US"/>
              <a:t>四分查找的时间复杂度是？</a:t>
            </a:r>
            <a:endParaRPr kumimoji="1" lang="en-US" altLang="zh-Hans"/>
          </a:p>
          <a:p>
            <a:r>
              <a:rPr kumimoji="1" lang="en-US" altLang="zh-Hans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4636354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287B5-043B-1D45-B961-7797CE66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二分查找递归写法复杂度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35834-F259-3848-81F0-27FA6CC0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487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bsearch(A,x,l=0,r=A.length){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const</a:t>
            </a:r>
            <a:r>
              <a:rPr kumimoji="1" lang="en-US" altLang="zh-CN">
                <a:latin typeface="Courier" pitchFamily="2" charset="0"/>
              </a:rPr>
              <a:t> guess = Math.floor( (l + r) / 2 )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if</a:t>
            </a:r>
            <a:r>
              <a:rPr kumimoji="1" lang="en-US" altLang="zh-CN">
                <a:latin typeface="Courier" pitchFamily="2" charset="0"/>
              </a:rPr>
              <a:t>(l &gt; r)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-1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if</a:t>
            </a:r>
            <a:r>
              <a:rPr kumimoji="1" lang="en-US" altLang="zh-CN">
                <a:latin typeface="Courier" pitchFamily="2" charset="0"/>
              </a:rPr>
              <a:t>(A[guess] === x)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guess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A[guess] &lt; x ?   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bsearch(A,x,guess+1, r)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	: bsearch(A, x, l, guess - 1)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DCEA24-2694-C841-8671-3C4AAAB7F7EA}"/>
              </a:ext>
            </a:extLst>
          </p:cNvPr>
          <p:cNvSpPr txBox="1"/>
          <p:nvPr/>
        </p:nvSpPr>
        <p:spPr>
          <a:xfrm>
            <a:off x="1699363" y="5727125"/>
            <a:ext cx="6974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时间复杂度</a:t>
            </a:r>
            <a:r>
              <a:rPr kumimoji="1" lang="en-US" altLang="zh-Hans" sz="3200">
                <a:solidFill>
                  <a:srgbClr val="00B0F0"/>
                </a:solidFill>
              </a:rPr>
              <a:t>O(lgn)</a:t>
            </a:r>
            <a:r>
              <a:rPr kumimoji="1" lang="zh-Hans" altLang="en-US" sz="3200">
                <a:solidFill>
                  <a:srgbClr val="00B0F0"/>
                </a:solidFill>
              </a:rPr>
              <a:t>，空间复杂度</a:t>
            </a:r>
            <a:r>
              <a:rPr kumimoji="1" lang="en-US" altLang="zh-Hans" sz="3200">
                <a:solidFill>
                  <a:srgbClr val="00B0F0"/>
                </a:solidFill>
              </a:rPr>
              <a:t>O(lgn)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57DBC8-37D1-504D-B166-9D90B4110965}"/>
              </a:ext>
            </a:extLst>
          </p:cNvPr>
          <p:cNvSpPr/>
          <p:nvPr/>
        </p:nvSpPr>
        <p:spPr>
          <a:xfrm>
            <a:off x="2610853" y="1825625"/>
            <a:ext cx="4993105" cy="4363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E02391-130C-404D-8C1E-A3907B0A161E}"/>
              </a:ext>
            </a:extLst>
          </p:cNvPr>
          <p:cNvSpPr txBox="1"/>
          <p:nvPr/>
        </p:nvSpPr>
        <p:spPr>
          <a:xfrm>
            <a:off x="7693183" y="3293408"/>
            <a:ext cx="408316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Hans" altLang="en-US" sz="2400"/>
              <a:t>规模为</a:t>
            </a:r>
            <a:r>
              <a:rPr kumimoji="1" lang="en-US" altLang="zh-Hans" sz="2400"/>
              <a:t>n</a:t>
            </a:r>
            <a:r>
              <a:rPr kumimoji="1" lang="zh-Hans" altLang="en-US" sz="2400"/>
              <a:t>的数组，最坏情况下需要</a:t>
            </a:r>
            <a:r>
              <a:rPr kumimoji="1" lang="en-US" altLang="zh-Hans" sz="2400"/>
              <a:t>lgn</a:t>
            </a:r>
            <a:r>
              <a:rPr kumimoji="1" lang="zh-Hans" altLang="en-US" sz="2400"/>
              <a:t>次递归</a:t>
            </a:r>
            <a:endParaRPr kumimoji="1" lang="zh-CN" altLang="en-US" sz="240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3BD9BE9-AA03-4541-8615-24BEE03A22FE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666874" y="2261937"/>
            <a:ext cx="4067894" cy="103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09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59AA7-AE62-0140-AD88-E6C7B6BE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其他问题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DD21E-9810-B645-9492-153E49E3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/>
              <a:t>冒泡排序的时间复杂度和空间复杂度是多少？</a:t>
            </a:r>
            <a:endParaRPr kumimoji="1" lang="en-US" altLang="zh-Hans"/>
          </a:p>
          <a:p>
            <a:r>
              <a:rPr kumimoji="1" lang="en-US" altLang="zh-CN"/>
              <a:t>BIG-O</a:t>
            </a:r>
            <a:r>
              <a:rPr kumimoji="1" lang="zh-Hans" altLang="en-US"/>
              <a:t>表达是的数学含义是什么？</a:t>
            </a:r>
            <a:endParaRPr kumimoji="1" lang="en-US" altLang="zh-Hans"/>
          </a:p>
          <a:p>
            <a:r>
              <a:rPr kumimoji="1" lang="zh-Hans" altLang="en-US"/>
              <a:t>如何计算递归程序的时间复杂度和空间复杂度？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993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82A6F-B1F6-8B48-BED0-312695EE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n*n</a:t>
            </a:r>
            <a:r>
              <a:rPr kumimoji="1" lang="zh-Hans" altLang="en-US" sz="3200">
                <a:solidFill>
                  <a:srgbClr val="FF0000"/>
                </a:solidFill>
              </a:rPr>
              <a:t>的二维数组求和，下面程序执行了多少次？ 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E7B95A-A536-4C42-B270-3C1A7BFD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sum(A)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sum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(let i = 0; i &lt; A.length; i++) {</a:t>
            </a: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    </a:t>
            </a:r>
            <a:r>
              <a:rPr kumimoji="1" lang="en-US" altLang="zh-Hans" b="1">
                <a:latin typeface="Courier" pitchFamily="2" charset="0"/>
              </a:rPr>
              <a:t>for</a:t>
            </a:r>
            <a:r>
              <a:rPr kumimoji="1" lang="en-US" altLang="zh-Hans">
                <a:latin typeface="Courier" pitchFamily="2" charset="0"/>
              </a:rPr>
              <a:t>(let j = 0; j &lt; A[i].length; j++) {</a:t>
            </a:r>
          </a:p>
          <a:p>
            <a:pPr marL="0" indent="0">
              <a:buNone/>
            </a:pPr>
            <a:r>
              <a:rPr kumimoji="1" lang="en-US" altLang="zh-Hans">
                <a:latin typeface="Courier" pitchFamily="2" charset="0"/>
              </a:rPr>
              <a:t>      sum+=A[i][j]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sum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D1AA61-118D-DD4F-AAF8-F6E7A0A11F8F}"/>
                  </a:ext>
                </a:extLst>
              </p:cNvPr>
              <p:cNvSpPr txBox="1"/>
              <p:nvPr/>
            </p:nvSpPr>
            <p:spPr>
              <a:xfrm>
                <a:off x="4350157" y="5801451"/>
                <a:ext cx="3256917" cy="5035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Hans" sz="3200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kumimoji="1" lang="en-US" altLang="zh-Han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kumimoji="1" lang="en-US" altLang="zh-Han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3200" b="0" i="1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D1AA61-118D-DD4F-AAF8-F6E7A0A1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57" y="5801451"/>
                <a:ext cx="3256917" cy="503599"/>
              </a:xfrm>
              <a:prstGeom prst="rect">
                <a:avLst/>
              </a:prstGeom>
              <a:blipFill>
                <a:blip r:embed="rId3"/>
                <a:stretch>
                  <a:fillRect l="-1938" r="-1163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BD53BD97-6083-EC4A-BDB7-BD324292CAF6}"/>
              </a:ext>
            </a:extLst>
          </p:cNvPr>
          <p:cNvSpPr/>
          <p:nvPr/>
        </p:nvSpPr>
        <p:spPr>
          <a:xfrm>
            <a:off x="8019047" y="5961028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DAEA0A-A01B-D846-98B2-60ABB1EA6D60}"/>
                  </a:ext>
                </a:extLst>
              </p:cNvPr>
              <p:cNvSpPr txBox="1"/>
              <p:nvPr/>
            </p:nvSpPr>
            <p:spPr>
              <a:xfrm>
                <a:off x="8978258" y="5708376"/>
                <a:ext cx="1761444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DAEA0A-A01B-D846-98B2-60ABB1EA6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258" y="5708376"/>
                <a:ext cx="1761444" cy="738664"/>
              </a:xfrm>
              <a:prstGeom prst="rect">
                <a:avLst/>
              </a:prstGeom>
              <a:blipFill>
                <a:blip r:embed="rId4"/>
                <a:stretch>
                  <a:fillRect l="-6429" r="-10714" b="-3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916E7B3-FEE4-DA4C-A811-93DB259C77BE}"/>
              </a:ext>
            </a:extLst>
          </p:cNvPr>
          <p:cNvSpPr txBox="1"/>
          <p:nvPr/>
        </p:nvSpPr>
        <p:spPr>
          <a:xfrm>
            <a:off x="3312694" y="2314074"/>
            <a:ext cx="517358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1C2927-FE7A-1F43-AF77-D23D892D114A}"/>
              </a:ext>
            </a:extLst>
          </p:cNvPr>
          <p:cNvSpPr txBox="1"/>
          <p:nvPr/>
        </p:nvSpPr>
        <p:spPr>
          <a:xfrm>
            <a:off x="2153652" y="2727704"/>
            <a:ext cx="517358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514CAE-8783-6C43-B93C-4D3CEC301DC3}"/>
              </a:ext>
            </a:extLst>
          </p:cNvPr>
          <p:cNvSpPr txBox="1"/>
          <p:nvPr/>
        </p:nvSpPr>
        <p:spPr>
          <a:xfrm>
            <a:off x="4962562" y="2543038"/>
            <a:ext cx="80642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n+1</a:t>
            </a:r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557CD-0700-C648-B3CD-A69FF043C189}"/>
              </a:ext>
            </a:extLst>
          </p:cNvPr>
          <p:cNvSpPr txBox="1"/>
          <p:nvPr/>
        </p:nvSpPr>
        <p:spPr>
          <a:xfrm>
            <a:off x="6498285" y="2543402"/>
            <a:ext cx="80642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n</a:t>
            </a: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11DA38-8A28-0C43-8CF2-2DE3929DDB6B}"/>
              </a:ext>
            </a:extLst>
          </p:cNvPr>
          <p:cNvSpPr txBox="1"/>
          <p:nvPr/>
        </p:nvSpPr>
        <p:spPr>
          <a:xfrm>
            <a:off x="2506268" y="3216153"/>
            <a:ext cx="80642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n</a:t>
            </a:r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898D74-4977-9846-BCE2-CE268846F08C}"/>
              </a:ext>
            </a:extLst>
          </p:cNvPr>
          <p:cNvSpPr txBox="1"/>
          <p:nvPr/>
        </p:nvSpPr>
        <p:spPr>
          <a:xfrm>
            <a:off x="5026730" y="3146232"/>
            <a:ext cx="80642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n(n+1)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DF057-8AEA-E546-A5C3-D70C4F21C213}"/>
              </a:ext>
            </a:extLst>
          </p:cNvPr>
          <p:cNvSpPr txBox="1"/>
          <p:nvPr/>
        </p:nvSpPr>
        <p:spPr>
          <a:xfrm>
            <a:off x="7501224" y="3097036"/>
            <a:ext cx="80642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n*n</a:t>
            </a: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8A8F87-7B82-9546-9383-448FC9C9BA56}"/>
              </a:ext>
            </a:extLst>
          </p:cNvPr>
          <p:cNvSpPr txBox="1"/>
          <p:nvPr/>
        </p:nvSpPr>
        <p:spPr>
          <a:xfrm>
            <a:off x="4232335" y="3816628"/>
            <a:ext cx="806426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n*n</a:t>
            </a:r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4F73C1-1B20-7343-B999-B7A2A05B734F}"/>
              </a:ext>
            </a:extLst>
          </p:cNvPr>
          <p:cNvSpPr txBox="1"/>
          <p:nvPr/>
        </p:nvSpPr>
        <p:spPr>
          <a:xfrm>
            <a:off x="3232483" y="5230760"/>
            <a:ext cx="443474" cy="369332"/>
          </a:xfrm>
          <a:prstGeom prst="rect">
            <a:avLst/>
          </a:prstGeom>
          <a:solidFill>
            <a:srgbClr val="F07F09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908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18B59CB7-57B2-C149-9150-387E5202295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3890347"/>
                  </p:ext>
                </p:extLst>
              </p:nvPr>
            </p:nvGraphicFramePr>
            <p:xfrm>
              <a:off x="1175834" y="670513"/>
              <a:ext cx="9653337" cy="2906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7779">
                      <a:extLst>
                        <a:ext uri="{9D8B030D-6E8A-4147-A177-3AD203B41FA5}">
                          <a16:colId xmlns:a16="http://schemas.microsoft.com/office/drawing/2014/main" val="4213171683"/>
                        </a:ext>
                      </a:extLst>
                    </a:gridCol>
                    <a:gridCol w="3217779">
                      <a:extLst>
                        <a:ext uri="{9D8B030D-6E8A-4147-A177-3AD203B41FA5}">
                          <a16:colId xmlns:a16="http://schemas.microsoft.com/office/drawing/2014/main" val="1529623087"/>
                        </a:ext>
                      </a:extLst>
                    </a:gridCol>
                    <a:gridCol w="3217779">
                      <a:extLst>
                        <a:ext uri="{9D8B030D-6E8A-4147-A177-3AD203B41FA5}">
                          <a16:colId xmlns:a16="http://schemas.microsoft.com/office/drawing/2014/main" val="2140218275"/>
                        </a:ext>
                      </a:extLst>
                    </a:gridCol>
                  </a:tblGrid>
                  <a:tr h="367665">
                    <a:tc>
                      <a:txBody>
                        <a:bodyPr/>
                        <a:lstStyle/>
                        <a:p>
                          <a:r>
                            <a:rPr lang="zh-Hans" altLang="en-US" sz="3200"/>
                            <a:t>输入</a:t>
                          </a:r>
                          <a:r>
                            <a:rPr lang="en-US" altLang="zh-Hans" sz="3200"/>
                            <a:t>n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sSup>
                                  <m:sSupPr>
                                    <m:ctrlP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CN" sz="32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zh-CN" altLang="en-US" sz="3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5620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n=100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100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10,000</a:t>
                          </a:r>
                          <a:endParaRPr lang="zh-CN" altLang="en-US" sz="3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55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n=1000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10,000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100,000</a:t>
                          </a:r>
                          <a:endParaRPr lang="zh-CN" altLang="en-US" sz="3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0014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1"/>
                            <a:t>n=10000</a:t>
                          </a:r>
                          <a:endParaRPr lang="zh-CN" altLang="en-US" sz="32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b="1"/>
                            <a:t>1,000,000</a:t>
                          </a:r>
                          <a:endParaRPr lang="zh-CN" altLang="en-US" sz="32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b="1"/>
                            <a:t>1,000,000</a:t>
                          </a:r>
                          <a:endParaRPr lang="zh-CN" altLang="en-US" sz="3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099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/>
                            <a:t>n=100000</a:t>
                          </a:r>
                          <a:endParaRPr lang="zh-CN" altLang="en-US" sz="3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b="0"/>
                            <a:t>100,000,000</a:t>
                          </a:r>
                          <a:endParaRPr lang="zh-CN" altLang="en-US" sz="3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b="0"/>
                            <a:t>10,000,000</a:t>
                          </a:r>
                          <a:endParaRPr lang="zh-CN" altLang="en-US" sz="32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4858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18B59CB7-57B2-C149-9150-387E5202295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3890347"/>
                  </p:ext>
                </p:extLst>
              </p:nvPr>
            </p:nvGraphicFramePr>
            <p:xfrm>
              <a:off x="1175834" y="670513"/>
              <a:ext cx="9653337" cy="2906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7779">
                      <a:extLst>
                        <a:ext uri="{9D8B030D-6E8A-4147-A177-3AD203B41FA5}">
                          <a16:colId xmlns:a16="http://schemas.microsoft.com/office/drawing/2014/main" val="4213171683"/>
                        </a:ext>
                      </a:extLst>
                    </a:gridCol>
                    <a:gridCol w="3217779">
                      <a:extLst>
                        <a:ext uri="{9D8B030D-6E8A-4147-A177-3AD203B41FA5}">
                          <a16:colId xmlns:a16="http://schemas.microsoft.com/office/drawing/2014/main" val="1529623087"/>
                        </a:ext>
                      </a:extLst>
                    </a:gridCol>
                    <a:gridCol w="3217779">
                      <a:extLst>
                        <a:ext uri="{9D8B030D-6E8A-4147-A177-3AD203B41FA5}">
                          <a16:colId xmlns:a16="http://schemas.microsoft.com/office/drawing/2014/main" val="2140218275"/>
                        </a:ext>
                      </a:extLst>
                    </a:gridCol>
                  </a:tblGrid>
                  <a:tr h="590169">
                    <a:tc>
                      <a:txBody>
                        <a:bodyPr/>
                        <a:lstStyle/>
                        <a:p>
                          <a:r>
                            <a:rPr lang="zh-Hans" altLang="en-US" sz="3200"/>
                            <a:t>输入</a:t>
                          </a:r>
                          <a:r>
                            <a:rPr lang="en-US" altLang="zh-Hans" sz="3200"/>
                            <a:t>n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791" t="-17021" r="-100791" b="-421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7021" r="-394" b="-421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562053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n=100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100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10,000</a:t>
                          </a:r>
                          <a:endParaRPr lang="zh-CN" altLang="en-US" sz="3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55593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n=1000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10,000</a:t>
                          </a:r>
                          <a:endParaRPr lang="zh-CN" altLang="en-US" sz="3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/>
                            <a:t>100,000</a:t>
                          </a:r>
                          <a:endParaRPr lang="zh-CN" altLang="en-US" sz="3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001477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3200" b="1"/>
                            <a:t>n=10000</a:t>
                          </a:r>
                          <a:endParaRPr lang="zh-CN" altLang="en-US" sz="32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b="1"/>
                            <a:t>1,000,000</a:t>
                          </a:r>
                          <a:endParaRPr lang="zh-CN" altLang="en-US" sz="3200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b="1"/>
                            <a:t>1,000,000</a:t>
                          </a:r>
                          <a:endParaRPr lang="zh-CN" altLang="en-US" sz="32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09984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3200" b="0"/>
                            <a:t>n=100000</a:t>
                          </a:r>
                          <a:endParaRPr lang="zh-CN" altLang="en-US" sz="3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b="0"/>
                            <a:t>100,000,000</a:t>
                          </a:r>
                          <a:endParaRPr lang="zh-CN" altLang="en-US" sz="3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3200" b="0"/>
                            <a:t>10,000,000</a:t>
                          </a:r>
                          <a:endParaRPr lang="zh-CN" altLang="en-US" sz="32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04858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BB52BC-9F45-3F43-990A-99112829D006}"/>
                  </a:ext>
                </a:extLst>
              </p:cNvPr>
              <p:cNvSpPr txBox="1"/>
              <p:nvPr/>
            </p:nvSpPr>
            <p:spPr>
              <a:xfrm>
                <a:off x="1419726" y="3987284"/>
                <a:ext cx="96733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Hans" altLang="en-US" sz="3200"/>
                  <a:t>随着规模增长</a:t>
                </a:r>
                <a:r>
                  <a:rPr kumimoji="1" lang="en-US" altLang="zh-Hans" sz="3200"/>
                  <a:t>O(n^2)</a:t>
                </a:r>
                <a:r>
                  <a:rPr kumimoji="1" lang="zh-Hans" altLang="en-US" sz="3200"/>
                  <a:t>的算法比</a:t>
                </a:r>
                <a:r>
                  <a:rPr kumimoji="1" lang="en-US" altLang="zh-Hans" sz="3200"/>
                  <a:t>O(n)</a:t>
                </a:r>
                <a:r>
                  <a:rPr kumimoji="1" lang="zh-Hans" altLang="en-US" sz="3200"/>
                  <a:t>的算法增长更快</a:t>
                </a:r>
                <a:endParaRPr kumimoji="1" lang="en-US" altLang="zh-Hans" sz="32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Hans" altLang="en-US" sz="3200"/>
                  <a:t>在</a:t>
                </a:r>
                <a14:m>
                  <m:oMath xmlns:m="http://schemas.openxmlformats.org/officeDocument/2006/math"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𝑏𝑛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Hans" altLang="en-US" sz="3200"/>
                  <a:t>的算法中，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Hans" sz="3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Hans" altLang="en-US" sz="3200"/>
                  <a:t>起决定作用</a:t>
                </a:r>
                <a:endParaRPr kumimoji="1" lang="en-US" altLang="zh-Hans" sz="32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Hans" altLang="en-US" sz="3200"/>
                  <a:t>通常的，算法在更大输入集合的表现更有意义</a:t>
                </a:r>
                <a:endParaRPr kumimoji="1" lang="en-US" altLang="zh-Hans" sz="320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BB52BC-9F45-3F43-990A-99112829D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26" y="3987284"/>
                <a:ext cx="9673390" cy="1569660"/>
              </a:xfrm>
              <a:prstGeom prst="rect">
                <a:avLst/>
              </a:prstGeom>
              <a:blipFill>
                <a:blip r:embed="rId4"/>
                <a:stretch>
                  <a:fillRect l="-1444" t="-6400" b="-9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4ECD7E-4905-D542-AFB4-28884E40D987}"/>
                  </a:ext>
                </a:extLst>
              </p:cNvPr>
              <p:cNvSpPr txBox="1"/>
              <p:nvPr/>
            </p:nvSpPr>
            <p:spPr>
              <a:xfrm>
                <a:off x="4703571" y="5845828"/>
                <a:ext cx="3034677" cy="50359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Hans" sz="3200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zh-Han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Han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Han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𝑏𝑛</m:t>
                    </m:r>
                    <m:r>
                      <a:rPr kumimoji="1" lang="en-US" altLang="zh-Hans" sz="3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sz="3200"/>
                  <a:t>c</a:t>
                </a:r>
                <a:endParaRPr kumimoji="1" lang="zh-CN" altLang="en-US" sz="32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4ECD7E-4905-D542-AFB4-28884E40D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71" y="5845828"/>
                <a:ext cx="3034677" cy="503599"/>
              </a:xfrm>
              <a:prstGeom prst="rect">
                <a:avLst/>
              </a:prstGeom>
              <a:blipFill>
                <a:blip r:embed="rId5"/>
                <a:stretch>
                  <a:fillRect l="-4149" t="-19048" r="-6639" b="-4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>
            <a:extLst>
              <a:ext uri="{FF2B5EF4-FFF2-40B4-BE49-F238E27FC236}">
                <a16:creationId xmlns:a16="http://schemas.microsoft.com/office/drawing/2014/main" id="{1B5360FC-2B6A-9543-9D57-9BD7C94DFF39}"/>
              </a:ext>
            </a:extLst>
          </p:cNvPr>
          <p:cNvSpPr/>
          <p:nvPr/>
        </p:nvSpPr>
        <p:spPr>
          <a:xfrm>
            <a:off x="8276281" y="6005403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ED488A-1700-6542-BCFA-CD54E6A02F50}"/>
                  </a:ext>
                </a:extLst>
              </p:cNvPr>
              <p:cNvSpPr txBox="1"/>
              <p:nvPr/>
            </p:nvSpPr>
            <p:spPr>
              <a:xfrm>
                <a:off x="9331672" y="5752753"/>
                <a:ext cx="1761444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ED488A-1700-6542-BCFA-CD54E6A02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672" y="5752753"/>
                <a:ext cx="1761444" cy="738664"/>
              </a:xfrm>
              <a:prstGeom prst="rect">
                <a:avLst/>
              </a:prstGeom>
              <a:blipFill>
                <a:blip r:embed="rId6"/>
                <a:stretch>
                  <a:fillRect l="-6475" r="-10791" b="-37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00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AED424-10B4-0E48-AA67-D489207D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200">
                <a:solidFill>
                  <a:srgbClr val="FF0000"/>
                </a:solidFill>
              </a:rPr>
              <a:t>n*n*n</a:t>
            </a:r>
            <a:r>
              <a:rPr kumimoji="1" lang="zh-Hans" altLang="en-US" sz="3200">
                <a:solidFill>
                  <a:srgbClr val="FF0000"/>
                </a:solidFill>
              </a:rPr>
              <a:t>的三维数组求和，程序执行多少次？ 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1E7008-28F9-2649-B145-3AE77111A1B2}"/>
                  </a:ext>
                </a:extLst>
              </p:cNvPr>
              <p:cNvSpPr txBox="1"/>
              <p:nvPr/>
            </p:nvSpPr>
            <p:spPr>
              <a:xfrm>
                <a:off x="1223211" y="2165684"/>
                <a:ext cx="6563976" cy="73866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Han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zh-Han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Han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kumimoji="1" lang="en-US" altLang="zh-Han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Hans" sz="4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 sz="4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1E7008-28F9-2649-B145-3AE77111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11" y="2165684"/>
                <a:ext cx="6563976" cy="738664"/>
              </a:xfrm>
              <a:prstGeom prst="rect">
                <a:avLst/>
              </a:prstGeom>
              <a:blipFill>
                <a:blip r:embed="rId3"/>
                <a:stretch>
                  <a:fillRect l="-1354" r="-1161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>
            <a:extLst>
              <a:ext uri="{FF2B5EF4-FFF2-40B4-BE49-F238E27FC236}">
                <a16:creationId xmlns:a16="http://schemas.microsoft.com/office/drawing/2014/main" id="{B34FEADA-05B7-0145-BF7F-EDD21C8B412D}"/>
              </a:ext>
            </a:extLst>
          </p:cNvPr>
          <p:cNvSpPr/>
          <p:nvPr/>
        </p:nvSpPr>
        <p:spPr>
          <a:xfrm>
            <a:off x="8264248" y="2418334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E0FE4D-599D-8C44-989B-71A8603BE430}"/>
                  </a:ext>
                </a:extLst>
              </p:cNvPr>
              <p:cNvSpPr txBox="1"/>
              <p:nvPr/>
            </p:nvSpPr>
            <p:spPr>
              <a:xfrm>
                <a:off x="9319639" y="2165684"/>
                <a:ext cx="1761443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Hans" sz="4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E0FE4D-599D-8C44-989B-71A8603BE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639" y="2165684"/>
                <a:ext cx="1761443" cy="738664"/>
              </a:xfrm>
              <a:prstGeom prst="rect">
                <a:avLst/>
              </a:prstGeom>
              <a:blipFill>
                <a:blip r:embed="rId4"/>
                <a:stretch>
                  <a:fillRect l="-6429" r="-10714" b="-37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1E1C5E9-CA53-164E-ADDE-A7883F37FF6C}"/>
              </a:ext>
            </a:extLst>
          </p:cNvPr>
          <p:cNvSpPr txBox="1"/>
          <p:nvPr/>
        </p:nvSpPr>
        <p:spPr>
          <a:xfrm>
            <a:off x="2211220" y="3523710"/>
            <a:ext cx="822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三维数组求和的算法，时间复杂度是</a:t>
            </a:r>
            <a:r>
              <a:rPr kumimoji="1" lang="en-US" altLang="zh-Han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O(n^3)</a:t>
            </a:r>
            <a:endParaRPr kumimoji="1"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32892D-1CFC-7B41-A5E7-F8AEA727ABC0}"/>
              </a:ext>
            </a:extLst>
          </p:cNvPr>
          <p:cNvSpPr txBox="1"/>
          <p:nvPr/>
        </p:nvSpPr>
        <p:spPr>
          <a:xfrm>
            <a:off x="2211217" y="4252864"/>
            <a:ext cx="822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四维数组求和的算法，时间复杂度是</a:t>
            </a:r>
            <a:r>
              <a:rPr kumimoji="1" lang="en-US" altLang="zh-Han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O(n^4)</a:t>
            </a:r>
            <a:endParaRPr kumimoji="1"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94E301-FB90-9740-A263-332014A76180}"/>
              </a:ext>
            </a:extLst>
          </p:cNvPr>
          <p:cNvSpPr txBox="1"/>
          <p:nvPr/>
        </p:nvSpPr>
        <p:spPr>
          <a:xfrm>
            <a:off x="2211217" y="4980498"/>
            <a:ext cx="822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五维数组求和的算法，时间复杂度是</a:t>
            </a:r>
            <a:r>
              <a:rPr kumimoji="1" lang="en-US" altLang="zh-Han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O(n^5)</a:t>
            </a:r>
            <a:endParaRPr kumimoji="1"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EAF0BB-AEE4-954B-A8D7-3BB5B7D2ADCC}"/>
              </a:ext>
            </a:extLst>
          </p:cNvPr>
          <p:cNvSpPr txBox="1"/>
          <p:nvPr/>
        </p:nvSpPr>
        <p:spPr>
          <a:xfrm>
            <a:off x="1223211" y="5565273"/>
            <a:ext cx="9761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/>
              <a:t>时间复杂度衡量算法</a:t>
            </a:r>
            <a:r>
              <a:rPr kumimoji="1" lang="zh-Hans" altLang="en-US" sz="3200" b="1"/>
              <a:t>执行时间</a:t>
            </a:r>
            <a:r>
              <a:rPr kumimoji="1" lang="zh-Hans" altLang="en-US" sz="3200"/>
              <a:t>随着</a:t>
            </a:r>
            <a:r>
              <a:rPr kumimoji="1" lang="zh-Hans" altLang="en-US" sz="3200" b="1"/>
              <a:t>输入规模</a:t>
            </a:r>
            <a:r>
              <a:rPr kumimoji="1" lang="zh-Hans" altLang="en-US" sz="3200"/>
              <a:t>增加而增长的关系，是一种对算法的</a:t>
            </a:r>
            <a:r>
              <a:rPr kumimoji="1" lang="zh-Hans" altLang="en-US" sz="3200">
                <a:solidFill>
                  <a:srgbClr val="FF0000"/>
                </a:solidFill>
              </a:rPr>
              <a:t>分类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4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82A6F-B1F6-8B48-BED0-312695EE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简化思考过程，起决定性作用的是？ 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E7B95A-A536-4C42-B270-3C1A7BFD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sum(A)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sum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(let i = 0; i &lt; A.length; i++) {</a:t>
            </a: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    </a:t>
            </a:r>
            <a:r>
              <a:rPr kumimoji="1" lang="en-US" altLang="zh-Hans" b="1">
                <a:latin typeface="Courier" pitchFamily="2" charset="0"/>
              </a:rPr>
              <a:t>for</a:t>
            </a:r>
            <a:r>
              <a:rPr kumimoji="1" lang="en-US" altLang="zh-Hans">
                <a:latin typeface="Courier" pitchFamily="2" charset="0"/>
              </a:rPr>
              <a:t>(let j = 0; j &lt; A[i].length; j++) {</a:t>
            </a:r>
          </a:p>
          <a:p>
            <a:pPr marL="0" indent="0">
              <a:buNone/>
            </a:pPr>
            <a:r>
              <a:rPr kumimoji="1" lang="en-US" altLang="zh-Hans">
                <a:latin typeface="Courier" pitchFamily="2" charset="0"/>
              </a:rPr>
              <a:t>      </a:t>
            </a:r>
            <a:r>
              <a:rPr kumimoji="1" lang="en-US" altLang="zh-Hans" b="1">
                <a:solidFill>
                  <a:srgbClr val="FF0000"/>
                </a:solidFill>
                <a:latin typeface="Courier" pitchFamily="2" charset="0"/>
              </a:rPr>
              <a:t>sum+=A[i][j]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sum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428279-EF05-B143-BD80-BD7D9C0E604A}"/>
              </a:ext>
            </a:extLst>
          </p:cNvPr>
          <p:cNvSpPr txBox="1"/>
          <p:nvPr/>
        </p:nvSpPr>
        <p:spPr>
          <a:xfrm>
            <a:off x="3386137" y="5884575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计算执行次数最多的代码，然后直接得到结论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2557291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82A6F-B1F6-8B48-BED0-312695EE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对</a:t>
            </a:r>
            <a:r>
              <a:rPr kumimoji="1" lang="en-US" altLang="zh-Hans" sz="3200">
                <a:solidFill>
                  <a:srgbClr val="FF0000"/>
                </a:solidFill>
              </a:rPr>
              <a:t>n*m</a:t>
            </a:r>
            <a:r>
              <a:rPr kumimoji="1" lang="zh-Hans" altLang="en-US" sz="3200">
                <a:solidFill>
                  <a:srgbClr val="FF0000"/>
                </a:solidFill>
              </a:rPr>
              <a:t>的二维数组求和，复杂度是？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E7B95A-A536-4C42-B270-3C1A7BFD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sum(A)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sum = 0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(let i = 0; i &lt; A.length; i++) {</a:t>
            </a: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    </a:t>
            </a:r>
            <a:r>
              <a:rPr kumimoji="1" lang="en-US" altLang="zh-Hans" b="1">
                <a:latin typeface="Courier" pitchFamily="2" charset="0"/>
              </a:rPr>
              <a:t>for</a:t>
            </a:r>
            <a:r>
              <a:rPr kumimoji="1" lang="en-US" altLang="zh-Hans">
                <a:latin typeface="Courier" pitchFamily="2" charset="0"/>
              </a:rPr>
              <a:t>(let j = 0; j &lt; A[i].length; j++) {</a:t>
            </a:r>
          </a:p>
          <a:p>
            <a:pPr marL="0" indent="0">
              <a:buNone/>
            </a:pPr>
            <a:r>
              <a:rPr kumimoji="1" lang="en-US" altLang="zh-Hans">
                <a:latin typeface="Courier" pitchFamily="2" charset="0"/>
              </a:rPr>
              <a:t>      </a:t>
            </a:r>
            <a:r>
              <a:rPr kumimoji="1" lang="en-US" altLang="zh-Hans" b="1">
                <a:latin typeface="Courier" pitchFamily="2" charset="0"/>
              </a:rPr>
              <a:t>sum+=A[i][j]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sum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D53BD97-6083-EC4A-BDB7-BD324292CAF6}"/>
              </a:ext>
            </a:extLst>
          </p:cNvPr>
          <p:cNvSpPr/>
          <p:nvPr/>
        </p:nvSpPr>
        <p:spPr>
          <a:xfrm>
            <a:off x="7318960" y="4253945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DAEA0A-A01B-D846-98B2-60ABB1EA6D60}"/>
                  </a:ext>
                </a:extLst>
              </p:cNvPr>
              <p:cNvSpPr txBox="1"/>
              <p:nvPr/>
            </p:nvSpPr>
            <p:spPr>
              <a:xfrm>
                <a:off x="8319413" y="4001294"/>
                <a:ext cx="2573012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DAEA0A-A01B-D846-98B2-60ABB1EA6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413" y="4001294"/>
                <a:ext cx="2573012" cy="738664"/>
              </a:xfrm>
              <a:prstGeom prst="rect">
                <a:avLst/>
              </a:prstGeom>
              <a:blipFill>
                <a:blip r:embed="rId3"/>
                <a:stretch>
                  <a:fillRect l="-3922" r="-6863" b="-389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B19110C-3F54-ED42-B7B6-95B0F1C5F1BC}"/>
              </a:ext>
            </a:extLst>
          </p:cNvPr>
          <p:cNvSpPr txBox="1"/>
          <p:nvPr/>
        </p:nvSpPr>
        <p:spPr>
          <a:xfrm>
            <a:off x="4521905" y="407479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执行了</a:t>
            </a:r>
            <a:r>
              <a:rPr kumimoji="1" lang="en-US" altLang="zh-Hans" sz="3200">
                <a:solidFill>
                  <a:srgbClr val="00B0F0"/>
                </a:solidFill>
              </a:rPr>
              <a:t>m*n</a:t>
            </a:r>
            <a:r>
              <a:rPr kumimoji="1" lang="zh-Hans" altLang="en-US" sz="3200">
                <a:solidFill>
                  <a:srgbClr val="00B0F0"/>
                </a:solidFill>
              </a:rPr>
              <a:t>次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02CEC66-055B-CA4B-B559-FFFEA81A3139}"/>
              </a:ext>
            </a:extLst>
          </p:cNvPr>
          <p:cNvCxnSpPr/>
          <p:nvPr/>
        </p:nvCxnSpPr>
        <p:spPr>
          <a:xfrm>
            <a:off x="1800225" y="4143375"/>
            <a:ext cx="238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407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82A6F-B1F6-8B48-BED0-312695EE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ans" altLang="en-US" sz="3200">
                <a:solidFill>
                  <a:srgbClr val="FF0000"/>
                </a:solidFill>
              </a:rPr>
              <a:t>长度为</a:t>
            </a:r>
            <a:r>
              <a:rPr kumimoji="1" lang="en-US" altLang="zh-Hans" sz="3200">
                <a:solidFill>
                  <a:srgbClr val="FF0000"/>
                </a:solidFill>
              </a:rPr>
              <a:t>n</a:t>
            </a:r>
            <a:r>
              <a:rPr kumimoji="1" lang="zh-Hans" altLang="en-US" sz="3200">
                <a:solidFill>
                  <a:srgbClr val="FF0000"/>
                </a:solidFill>
              </a:rPr>
              <a:t>的数组</a:t>
            </a:r>
            <a:r>
              <a:rPr kumimoji="1" lang="en-US" altLang="zh-Hans" sz="3200">
                <a:solidFill>
                  <a:srgbClr val="FF0000"/>
                </a:solidFill>
              </a:rPr>
              <a:t>A</a:t>
            </a:r>
            <a:r>
              <a:rPr kumimoji="1" lang="zh-Hans" altLang="en-US" sz="3200">
                <a:solidFill>
                  <a:srgbClr val="FF0000"/>
                </a:solidFill>
              </a:rPr>
              <a:t>和长度为</a:t>
            </a:r>
            <a:r>
              <a:rPr kumimoji="1" lang="en-US" altLang="zh-Hans" sz="3200">
                <a:solidFill>
                  <a:srgbClr val="FF0000"/>
                </a:solidFill>
              </a:rPr>
              <a:t>m</a:t>
            </a:r>
            <a:r>
              <a:rPr kumimoji="1" lang="zh-Hans" altLang="en-US" sz="3200">
                <a:solidFill>
                  <a:srgbClr val="FF0000"/>
                </a:solidFill>
              </a:rPr>
              <a:t>的数组</a:t>
            </a:r>
            <a:r>
              <a:rPr kumimoji="1" lang="en-US" altLang="zh-Hans" sz="3200">
                <a:solidFill>
                  <a:srgbClr val="FF0000"/>
                </a:solidFill>
              </a:rPr>
              <a:t>B</a:t>
            </a:r>
            <a:r>
              <a:rPr kumimoji="1" lang="zh-Hans" altLang="en-US" sz="3200">
                <a:solidFill>
                  <a:srgbClr val="FF0000"/>
                </a:solidFill>
              </a:rPr>
              <a:t>合并，复杂度是？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E7B95A-A536-4C42-B270-3C1A7BFD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b="1">
                <a:latin typeface="Courier" pitchFamily="2" charset="0"/>
              </a:rPr>
              <a:t>function</a:t>
            </a:r>
            <a:r>
              <a:rPr kumimoji="1" lang="en-US" altLang="zh-CN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merge</a:t>
            </a:r>
            <a:r>
              <a:rPr kumimoji="1" lang="en-US" altLang="zh-CN">
                <a:latin typeface="Courier" pitchFamily="2" charset="0"/>
              </a:rPr>
              <a:t>(A,B)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r = []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(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i = 0; i &lt; A.length; i++)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r.push(A[i])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for</a:t>
            </a:r>
            <a:r>
              <a:rPr kumimoji="1" lang="en-US" altLang="zh-CN">
                <a:latin typeface="Courier" pitchFamily="2" charset="0"/>
              </a:rPr>
              <a:t>(</a:t>
            </a:r>
            <a:r>
              <a:rPr kumimoji="1" lang="en-US" altLang="zh-CN" b="1">
                <a:latin typeface="Courier" pitchFamily="2" charset="0"/>
              </a:rPr>
              <a:t>let</a:t>
            </a:r>
            <a:r>
              <a:rPr kumimoji="1" lang="en-US" altLang="zh-CN">
                <a:latin typeface="Courier" pitchFamily="2" charset="0"/>
              </a:rPr>
              <a:t> i = 0; i &lt; B.length; i++)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r.push(B[i])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</a:t>
            </a:r>
            <a:r>
              <a:rPr kumimoji="1" lang="en-US" altLang="zh-CN" b="1">
                <a:latin typeface="Courier" pitchFamily="2" charset="0"/>
              </a:rPr>
              <a:t>return</a:t>
            </a:r>
            <a:r>
              <a:rPr kumimoji="1" lang="en-US" altLang="zh-CN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r</a:t>
            </a:r>
            <a:endParaRPr kumimoji="1" lang="en-US" altLang="zh-CN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D53BD97-6083-EC4A-BDB7-BD324292CAF6}"/>
              </a:ext>
            </a:extLst>
          </p:cNvPr>
          <p:cNvSpPr/>
          <p:nvPr/>
        </p:nvSpPr>
        <p:spPr>
          <a:xfrm>
            <a:off x="7439276" y="5690950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DAEA0A-A01B-D846-98B2-60ABB1EA6D60}"/>
                  </a:ext>
                </a:extLst>
              </p:cNvPr>
              <p:cNvSpPr txBox="1"/>
              <p:nvPr/>
            </p:nvSpPr>
            <p:spPr>
              <a:xfrm>
                <a:off x="8439729" y="5438299"/>
                <a:ext cx="2736518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DAEA0A-A01B-D846-98B2-60ABB1EA6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729" y="5438299"/>
                <a:ext cx="2736518" cy="738664"/>
              </a:xfrm>
              <a:prstGeom prst="rect">
                <a:avLst/>
              </a:prstGeom>
              <a:blipFill>
                <a:blip r:embed="rId3"/>
                <a:stretch>
                  <a:fillRect l="-3704" r="-6944" b="-37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B19110C-3F54-ED42-B7B6-95B0F1C5F1BC}"/>
              </a:ext>
            </a:extLst>
          </p:cNvPr>
          <p:cNvSpPr txBox="1"/>
          <p:nvPr/>
        </p:nvSpPr>
        <p:spPr>
          <a:xfrm>
            <a:off x="4642221" y="5511796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>
                <a:solidFill>
                  <a:srgbClr val="00B0F0"/>
                </a:solidFill>
              </a:rPr>
              <a:t>执行了</a:t>
            </a:r>
            <a:r>
              <a:rPr kumimoji="1" lang="en-US" altLang="zh-Hans" sz="3200">
                <a:solidFill>
                  <a:srgbClr val="00B0F0"/>
                </a:solidFill>
              </a:rPr>
              <a:t>m+n</a:t>
            </a:r>
            <a:r>
              <a:rPr kumimoji="1" lang="zh-Hans" altLang="en-US" sz="3200">
                <a:solidFill>
                  <a:srgbClr val="00B0F0"/>
                </a:solidFill>
              </a:rPr>
              <a:t>次</a:t>
            </a:r>
            <a:endParaRPr kumimoji="1" lang="zh-CN" altLang="en-US" sz="3200">
              <a:solidFill>
                <a:srgbClr val="00B0F0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02CEC66-055B-CA4B-B559-FFFEA81A3139}"/>
              </a:ext>
            </a:extLst>
          </p:cNvPr>
          <p:cNvCxnSpPr>
            <a:cxnSpLocks/>
          </p:cNvCxnSpPr>
          <p:nvPr/>
        </p:nvCxnSpPr>
        <p:spPr>
          <a:xfrm>
            <a:off x="1462124" y="3574452"/>
            <a:ext cx="2063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33DE723-6F9B-2440-99BB-AFD339828608}"/>
              </a:ext>
            </a:extLst>
          </p:cNvPr>
          <p:cNvCxnSpPr>
            <a:cxnSpLocks/>
          </p:cNvCxnSpPr>
          <p:nvPr/>
        </p:nvCxnSpPr>
        <p:spPr>
          <a:xfrm>
            <a:off x="1337798" y="4857820"/>
            <a:ext cx="2063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F23C395-443C-4E46-B4AA-6A7A26F1AD4E}"/>
              </a:ext>
            </a:extLst>
          </p:cNvPr>
          <p:cNvCxnSpPr/>
          <p:nvPr/>
        </p:nvCxnSpPr>
        <p:spPr>
          <a:xfrm>
            <a:off x="3140242" y="3574452"/>
            <a:ext cx="2057400" cy="186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A583B75-AA4B-CD4C-B80F-83790DA0B529}"/>
              </a:ext>
            </a:extLst>
          </p:cNvPr>
          <p:cNvCxnSpPr>
            <a:cxnSpLocks/>
          </p:cNvCxnSpPr>
          <p:nvPr/>
        </p:nvCxnSpPr>
        <p:spPr>
          <a:xfrm>
            <a:off x="2562726" y="4875708"/>
            <a:ext cx="2358190" cy="63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29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C945-6800-8040-B0F2-0C1E4C95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Hans" altLang="en-US">
                <a:solidFill>
                  <a:srgbClr val="FF0000"/>
                </a:solidFill>
              </a:rPr>
              <a:t>对规模为</a:t>
            </a:r>
            <a:r>
              <a:rPr kumimoji="1" lang="en-US" altLang="zh-Hans">
                <a:solidFill>
                  <a:srgbClr val="FF0000"/>
                </a:solidFill>
              </a:rPr>
              <a:t>n</a:t>
            </a:r>
            <a:r>
              <a:rPr kumimoji="1" lang="zh-Hans" altLang="en-US">
                <a:solidFill>
                  <a:srgbClr val="FF0000"/>
                </a:solidFill>
              </a:rPr>
              <a:t>的数组第</a:t>
            </a:r>
            <a:r>
              <a:rPr kumimoji="1" lang="en-US" altLang="zh-Hans">
                <a:solidFill>
                  <a:srgbClr val="FF0000"/>
                </a:solidFill>
              </a:rPr>
              <a:t>1</a:t>
            </a:r>
            <a:r>
              <a:rPr kumimoji="1" lang="zh-Hans" altLang="en-US">
                <a:solidFill>
                  <a:srgbClr val="FF0000"/>
                </a:solidFill>
              </a:rPr>
              <a:t>项和第</a:t>
            </a:r>
            <a:r>
              <a:rPr kumimoji="1" lang="en-US" altLang="zh-Hans">
                <a:solidFill>
                  <a:srgbClr val="FF0000"/>
                </a:solidFill>
              </a:rPr>
              <a:t>n</a:t>
            </a:r>
            <a:r>
              <a:rPr kumimoji="1" lang="zh-Hans" altLang="en-US">
                <a:solidFill>
                  <a:srgbClr val="FF0000"/>
                </a:solidFill>
              </a:rPr>
              <a:t>项求和，时间复杂度是多少？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3D97-F690-B14B-AC24-56742F0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35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function sum_head_tail(A)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return A[0] + A[A.length - 1]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B31118-1EDB-024D-9888-2B0CC3F08FFE}"/>
                  </a:ext>
                </a:extLst>
              </p:cNvPr>
              <p:cNvSpPr txBox="1"/>
              <p:nvPr/>
            </p:nvSpPr>
            <p:spPr>
              <a:xfrm>
                <a:off x="1495929" y="4880309"/>
                <a:ext cx="1733230" cy="73866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Han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Hans" sz="48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zh-CN" altLang="en-US" sz="4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B31118-1EDB-024D-9888-2B0CC3F08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29" y="4880309"/>
                <a:ext cx="1733230" cy="738664"/>
              </a:xfrm>
              <a:prstGeom prst="rect">
                <a:avLst/>
              </a:prstGeom>
              <a:blipFill>
                <a:blip r:embed="rId3"/>
                <a:stretch>
                  <a:fillRect l="-6569" r="-5109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DAAE642F-E6D3-8546-81C6-020CDEB71A06}"/>
              </a:ext>
            </a:extLst>
          </p:cNvPr>
          <p:cNvSpPr/>
          <p:nvPr/>
        </p:nvSpPr>
        <p:spPr>
          <a:xfrm>
            <a:off x="3664929" y="5126943"/>
            <a:ext cx="517358" cy="2333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3CEA99D-E48D-AA4E-B797-42133311B550}"/>
                  </a:ext>
                </a:extLst>
              </p:cNvPr>
              <p:cNvSpPr txBox="1"/>
              <p:nvPr/>
            </p:nvSpPr>
            <p:spPr>
              <a:xfrm>
                <a:off x="4720320" y="4874293"/>
                <a:ext cx="1454501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s" sz="48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Hans" sz="4800" b="0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3CEA99D-E48D-AA4E-B797-42133311B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20" y="4874293"/>
                <a:ext cx="1454501" cy="738664"/>
              </a:xfrm>
              <a:prstGeom prst="rect">
                <a:avLst/>
              </a:prstGeom>
              <a:blipFill>
                <a:blip r:embed="rId4"/>
                <a:stretch>
                  <a:fillRect l="-8772" r="-13158" b="-379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417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1391</Words>
  <Application>Microsoft Macintosh PowerPoint</Application>
  <PresentationFormat>宽屏</PresentationFormat>
  <Paragraphs>216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时间复杂度和空间复杂度</vt:lpstr>
      <vt:lpstr>数组中有n个元素，下面程序执行了多少次？ </vt:lpstr>
      <vt:lpstr>n*n的二维数组求和，下面程序执行了多少次？ </vt:lpstr>
      <vt:lpstr>PowerPoint 演示文稿</vt:lpstr>
      <vt:lpstr>n*n*n的三维数组求和，程序执行多少次？ </vt:lpstr>
      <vt:lpstr>简化思考过程，起决定性作用的是？ </vt:lpstr>
      <vt:lpstr>对n*m的二维数组求和，复杂度是？</vt:lpstr>
      <vt:lpstr>长度为n的数组A和长度为m的数组B合并，复杂度是？</vt:lpstr>
      <vt:lpstr>对规模为n的数组第1项和第n项求和，时间复杂度是多少？</vt:lpstr>
      <vt:lpstr>对规模为n的数组，加和约一半元素，复杂度是？</vt:lpstr>
      <vt:lpstr>对规模为n的数组，加和约1/4元素，复杂度是？</vt:lpstr>
      <vt:lpstr>空间复杂度是指算法用了多少额外的空间</vt:lpstr>
      <vt:lpstr>PowerPoint 演示文稿</vt:lpstr>
      <vt:lpstr>T代表while循环判断条件执行的次数</vt:lpstr>
      <vt:lpstr>插入排序的空间复杂度分析</vt:lpstr>
      <vt:lpstr>下面反转长度为n数组的空间复杂度是?</vt:lpstr>
      <vt:lpstr>二分查找的时间复杂度</vt:lpstr>
      <vt:lpstr>二分查找的空间复杂度</vt:lpstr>
      <vt:lpstr>结论</vt:lpstr>
      <vt:lpstr>k分查找</vt:lpstr>
      <vt:lpstr>二分查找递归写法复杂度</vt:lpstr>
      <vt:lpstr>其他问题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95</cp:revision>
  <dcterms:created xsi:type="dcterms:W3CDTF">2018-08-02T23:34:41Z</dcterms:created>
  <dcterms:modified xsi:type="dcterms:W3CDTF">2018-10-22T14:12:51Z</dcterms:modified>
</cp:coreProperties>
</file>