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287" r:id="rId3"/>
    <p:sldId id="289" r:id="rId4"/>
    <p:sldId id="288" r:id="rId5"/>
    <p:sldId id="292" r:id="rId6"/>
    <p:sldId id="290" r:id="rId7"/>
    <p:sldId id="283" r:id="rId8"/>
    <p:sldId id="286" r:id="rId9"/>
    <p:sldId id="29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74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92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37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706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49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73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D58BA-E13F-AC44-8251-5C3C9FD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合并排序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171C36-E946-754F-8CFF-A35C30B7561C}"/>
              </a:ext>
            </a:extLst>
          </p:cNvPr>
          <p:cNvSpPr txBox="1"/>
          <p:nvPr/>
        </p:nvSpPr>
        <p:spPr>
          <a:xfrm>
            <a:off x="1407695" y="3569315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将原数组拆分成若干子数组，然后合并</a:t>
            </a:r>
            <a:endParaRPr kumimoji="1"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BD7892-DC1D-494E-B74E-FDB4E3EA5048}"/>
                  </a:ext>
                </a:extLst>
              </p:cNvPr>
              <p:cNvSpPr txBox="1"/>
              <p:nvPr/>
            </p:nvSpPr>
            <p:spPr>
              <a:xfrm>
                <a:off x="1407695" y="4295353"/>
                <a:ext cx="420628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l-GR" altLang="zh-Hans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𝑛𝑙𝑔𝑛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BD7892-DC1D-494E-B74E-FDB4E3EA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95" y="4295353"/>
                <a:ext cx="4206280" cy="738664"/>
              </a:xfrm>
              <a:prstGeom prst="rect">
                <a:avLst/>
              </a:prstGeom>
              <a:blipFill>
                <a:blip r:embed="rId3"/>
                <a:stretch>
                  <a:fillRect l="-2410" r="-4217" b="-38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800AF2-C22C-FC4E-8A93-9BBDA6DDB96A}"/>
                  </a:ext>
                </a:extLst>
              </p:cNvPr>
              <p:cNvSpPr txBox="1"/>
              <p:nvPr/>
            </p:nvSpPr>
            <p:spPr>
              <a:xfrm>
                <a:off x="1464847" y="5175280"/>
                <a:ext cx="329590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Hans" sz="4800" b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4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</m:t>
                    </m:r>
                    <m:r>
                      <a:rPr kumimoji="1" lang="en-US" altLang="zh-CN" sz="4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𝑐𝑒</m:t>
                    </m:r>
                    <m:r>
                      <a:rPr kumimoji="1" lang="en-US" altLang="zh-CN" sz="4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zh-CN" sz="4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4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4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zh-CN" altLang="en-US" sz="48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800AF2-C22C-FC4E-8A93-9BBDA6DDB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47" y="5175280"/>
                <a:ext cx="3295902" cy="738664"/>
              </a:xfrm>
              <a:prstGeom prst="rect">
                <a:avLst/>
              </a:prstGeom>
              <a:blipFill>
                <a:blip r:embed="rId4"/>
                <a:stretch>
                  <a:fillRect l="-11111" t="-27586" b="-48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FC4DCCE-D264-184A-842E-3CDE32AE1D08}"/>
              </a:ext>
            </a:extLst>
          </p:cNvPr>
          <p:cNvSpPr txBox="1"/>
          <p:nvPr/>
        </p:nvSpPr>
        <p:spPr>
          <a:xfrm>
            <a:off x="1407695" y="16906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冒泡排序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BB922-E6A0-D749-AF12-B3A909FECE1C}"/>
              </a:ext>
            </a:extLst>
          </p:cNvPr>
          <p:cNvSpPr txBox="1"/>
          <p:nvPr/>
        </p:nvSpPr>
        <p:spPr>
          <a:xfrm>
            <a:off x="1407695" y="23886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插入排序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0819D049-2D7C-DD41-980D-63D2BD434E9C}"/>
              </a:ext>
            </a:extLst>
          </p:cNvPr>
          <p:cNvSpPr/>
          <p:nvPr/>
        </p:nvSpPr>
        <p:spPr>
          <a:xfrm>
            <a:off x="3492636" y="1759774"/>
            <a:ext cx="310695" cy="1138116"/>
          </a:xfrm>
          <a:prstGeom prst="rightBrace">
            <a:avLst>
              <a:gd name="adj1" fmla="val 47058"/>
              <a:gd name="adj2" fmla="val 50000"/>
            </a:avLst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D74E2D-2460-684F-B32E-F85E2BCA2DC1}"/>
                  </a:ext>
                </a:extLst>
              </p:cNvPr>
              <p:cNvSpPr txBox="1"/>
              <p:nvPr/>
            </p:nvSpPr>
            <p:spPr>
              <a:xfrm>
                <a:off x="4062131" y="2069603"/>
                <a:ext cx="1216102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kumimoji="1"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D74E2D-2460-684F-B32E-F85E2BCA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31" y="2069603"/>
                <a:ext cx="1216102" cy="503599"/>
              </a:xfrm>
              <a:prstGeom prst="rect">
                <a:avLst/>
              </a:prstGeom>
              <a:blipFill>
                <a:blip r:embed="rId5"/>
                <a:stretch>
                  <a:fillRect l="-6186" r="-9278" b="-3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4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  <p:bldP spid="12" grpId="0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B0E20-B380-DA4B-A053-18C7D4F7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关键问题：合并两个有序数组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58C39D-5450-3F41-8427-E306501F6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2028825"/>
            <a:ext cx="8858250" cy="1428750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54101933-E1A3-C746-82AD-5845952AB676}"/>
              </a:ext>
            </a:extLst>
          </p:cNvPr>
          <p:cNvSpPr/>
          <p:nvPr/>
        </p:nvSpPr>
        <p:spPr>
          <a:xfrm rot="16200000">
            <a:off x="3164683" y="1588293"/>
            <a:ext cx="485775" cy="4900613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849F90-E562-AD4A-A178-BE2E8A91B246}"/>
              </a:ext>
            </a:extLst>
          </p:cNvPr>
          <p:cNvSpPr txBox="1"/>
          <p:nvPr/>
        </p:nvSpPr>
        <p:spPr>
          <a:xfrm>
            <a:off x="2905669" y="4368222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[0,4)</a:t>
            </a:r>
            <a:endParaRPr kumimoji="1" lang="zh-CN" altLang="en-US" sz="320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2461271-ED8F-A34E-A296-542BB5A61BED}"/>
              </a:ext>
            </a:extLst>
          </p:cNvPr>
          <p:cNvSpPr/>
          <p:nvPr/>
        </p:nvSpPr>
        <p:spPr>
          <a:xfrm rot="16200000">
            <a:off x="7662863" y="2128836"/>
            <a:ext cx="485775" cy="3819526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1AB574-791C-8E4A-8F5A-D159C4C07D0F}"/>
              </a:ext>
            </a:extLst>
          </p:cNvPr>
          <p:cNvSpPr txBox="1"/>
          <p:nvPr/>
        </p:nvSpPr>
        <p:spPr>
          <a:xfrm>
            <a:off x="7403849" y="4327235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[4,7)</a:t>
            </a:r>
            <a:endParaRPr kumimoji="1"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8EDFED-96CD-E743-B17C-225447FFA0DB}"/>
              </a:ext>
            </a:extLst>
          </p:cNvPr>
          <p:cNvSpPr txBox="1"/>
          <p:nvPr/>
        </p:nvSpPr>
        <p:spPr>
          <a:xfrm>
            <a:off x="10044113" y="2327701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数组</a:t>
            </a:r>
            <a:r>
              <a:rPr kumimoji="1" lang="en-US" altLang="zh-Hans" sz="4800"/>
              <a:t>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9C747A-E45F-AB44-8756-0385CD35FE84}"/>
              </a:ext>
            </a:extLst>
          </p:cNvPr>
          <p:cNvSpPr txBox="1"/>
          <p:nvPr/>
        </p:nvSpPr>
        <p:spPr>
          <a:xfrm>
            <a:off x="951958" y="5257800"/>
            <a:ext cx="379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p</a:t>
            </a:r>
            <a:r>
              <a:rPr kumimoji="1" lang="zh-Hans" altLang="en-US" sz="3200">
                <a:solidFill>
                  <a:srgbClr val="FF0000"/>
                </a:solidFill>
              </a:rPr>
              <a:t>：左半边开始</a:t>
            </a:r>
            <a:r>
              <a:rPr kumimoji="1" lang="en-US" altLang="zh-Hans" sz="3200">
                <a:solidFill>
                  <a:srgbClr val="FF0000"/>
                </a:solidFill>
              </a:rPr>
              <a:t>, p=0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BB5CDE-5F12-F843-A5AC-5F8EB87D3A28}"/>
              </a:ext>
            </a:extLst>
          </p:cNvPr>
          <p:cNvSpPr txBox="1"/>
          <p:nvPr/>
        </p:nvSpPr>
        <p:spPr>
          <a:xfrm>
            <a:off x="5166770" y="5257799"/>
            <a:ext cx="6396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q</a:t>
            </a:r>
            <a:r>
              <a:rPr kumimoji="1" lang="zh-Hans" altLang="en-US" sz="3200">
                <a:solidFill>
                  <a:srgbClr val="FF0000"/>
                </a:solidFill>
              </a:rPr>
              <a:t>：左半边结束，右半边开始</a:t>
            </a:r>
            <a:r>
              <a:rPr kumimoji="1" lang="en-US" altLang="zh-Hans" sz="3200">
                <a:solidFill>
                  <a:srgbClr val="FF0000"/>
                </a:solidFill>
              </a:rPr>
              <a:t>, q=4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358C23-2506-1441-8225-9AABA9E28FAF}"/>
              </a:ext>
            </a:extLst>
          </p:cNvPr>
          <p:cNvSpPr txBox="1"/>
          <p:nvPr/>
        </p:nvSpPr>
        <p:spPr>
          <a:xfrm>
            <a:off x="951958" y="5929309"/>
            <a:ext cx="379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r</a:t>
            </a:r>
            <a:r>
              <a:rPr kumimoji="1" lang="zh-Hans" altLang="en-US" sz="3200">
                <a:solidFill>
                  <a:srgbClr val="FF0000"/>
                </a:solidFill>
              </a:rPr>
              <a:t>：右半边结束，</a:t>
            </a:r>
            <a:r>
              <a:rPr kumimoji="1" lang="en-US" altLang="zh-Hans" sz="3200">
                <a:solidFill>
                  <a:srgbClr val="FF0000"/>
                </a:solidFill>
              </a:rPr>
              <a:t>r=7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63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66142-3129-C645-80B4-952985E0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57C0A-4C77-F741-B2B9-E18E527F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275" y="1690688"/>
            <a:ext cx="7505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>
                <a:solidFill>
                  <a:srgbClr val="7030A0"/>
                </a:solidFill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</a:t>
            </a:r>
            <a:r>
              <a:rPr kumimoji="1" lang="en-US" altLang="zh-CN">
                <a:solidFill>
                  <a:srgbClr val="00B050"/>
                </a:solidFill>
                <a:latin typeface="Courier" pitchFamily="2" charset="0"/>
              </a:rPr>
              <a:t>merge</a:t>
            </a:r>
            <a:r>
              <a:rPr kumimoji="1" lang="en-US" altLang="zh-CN">
                <a:latin typeface="Courier" pitchFamily="2" charset="0"/>
              </a:rPr>
              <a:t>(A, p, q, r)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A:</a:t>
            </a:r>
            <a:r>
              <a:rPr kumimoji="1" lang="zh-Hans" altLang="en-US">
                <a:latin typeface="Courier" pitchFamily="2" charset="0"/>
              </a:rPr>
              <a:t>数组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p:</a:t>
            </a:r>
            <a:r>
              <a:rPr kumimoji="1" lang="zh-Hans" altLang="en-US">
                <a:latin typeface="Courier" pitchFamily="2" charset="0"/>
              </a:rPr>
              <a:t>左半边开始位置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q:</a:t>
            </a:r>
            <a:r>
              <a:rPr kumimoji="1" lang="zh-Hans" altLang="en-US">
                <a:latin typeface="Courier" pitchFamily="2" charset="0"/>
              </a:rPr>
              <a:t>左半边结束，右半边开始位置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Hans">
                <a:latin typeface="Courier" pitchFamily="2" charset="0"/>
              </a:rPr>
              <a:t>r:</a:t>
            </a:r>
            <a:r>
              <a:rPr kumimoji="1" lang="zh-Hans" altLang="en-US">
                <a:latin typeface="Courier" pitchFamily="2" charset="0"/>
              </a:rPr>
              <a:t>右半边结束</a:t>
            </a:r>
            <a:endParaRPr kumimoji="1" lang="en-US" altLang="zh-CN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658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8B61-5AEE-F24C-8F47-D30F815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方法</a:t>
            </a:r>
            <a:r>
              <a:rPr kumimoji="1" lang="en-US" altLang="zh-Hans"/>
              <a:t>1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4C54F-B95F-A94D-AB5E-7034D979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246" y="2054224"/>
            <a:ext cx="7479507" cy="110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Hans" altLang="en-US" sz="4800"/>
              <a:t>对</a:t>
            </a:r>
            <a:r>
              <a:rPr kumimoji="1" lang="en-US" altLang="zh-Hans" sz="4800"/>
              <a:t>p-r</a:t>
            </a:r>
            <a:r>
              <a:rPr kumimoji="1" lang="zh-Hans" altLang="en-US" sz="4800"/>
              <a:t>的元素执行插入排序</a:t>
            </a:r>
            <a:endParaRPr kumimoji="1" lang="zh-CN" altLang="en-US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64AF1D-EA60-4E44-AAF4-10C10C9B92D0}"/>
                  </a:ext>
                </a:extLst>
              </p:cNvPr>
              <p:cNvSpPr txBox="1"/>
              <p:nvPr/>
            </p:nvSpPr>
            <p:spPr>
              <a:xfrm>
                <a:off x="4446476" y="3814762"/>
                <a:ext cx="32990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64AF1D-EA60-4E44-AAF4-10C10C9B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76" y="3814762"/>
                <a:ext cx="3299045" cy="738664"/>
              </a:xfrm>
              <a:prstGeom prst="rect">
                <a:avLst/>
              </a:prstGeom>
              <a:blipFill>
                <a:blip r:embed="rId3"/>
                <a:stretch>
                  <a:fillRect l="-3065" r="-5364" b="-37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98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6AC7F-1A67-FB48-9442-2C67DFB2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方法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2A96325-E984-8B47-8666-BC4CB5FB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637" y="2066256"/>
            <a:ext cx="7918722" cy="110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Hans" altLang="en-US" sz="4800"/>
              <a:t>对</a:t>
            </a:r>
            <a:r>
              <a:rPr kumimoji="1" lang="en-US" altLang="zh-Hans" sz="4800"/>
              <a:t>p-r</a:t>
            </a:r>
            <a:r>
              <a:rPr kumimoji="1" lang="zh-Hans" altLang="en-US" sz="4800"/>
              <a:t>的元素执行</a:t>
            </a:r>
            <a:r>
              <a:rPr kumimoji="1" lang="en-US" altLang="zh-Hans" sz="4800"/>
              <a:t>Array.sort</a:t>
            </a:r>
            <a:endParaRPr kumimoji="1" lang="zh-CN" altLang="en-US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1B3BB8-8F5C-5242-B48D-B8C75FA1448C}"/>
                  </a:ext>
                </a:extLst>
              </p:cNvPr>
              <p:cNvSpPr txBox="1"/>
              <p:nvPr/>
            </p:nvSpPr>
            <p:spPr>
              <a:xfrm>
                <a:off x="3350598" y="3778667"/>
                <a:ext cx="549079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4800" b="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4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48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sz="4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48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1B3BB8-8F5C-5242-B48D-B8C75FA14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98" y="3778667"/>
                <a:ext cx="5490799" cy="738664"/>
              </a:xfrm>
              <a:prstGeom prst="rect">
                <a:avLst/>
              </a:prstGeom>
              <a:blipFill>
                <a:blip r:embed="rId3"/>
                <a:stretch>
                  <a:fillRect l="-1852" r="-3009" b="-37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896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7F138-CA03-824D-8331-2A4E651D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方法</a:t>
            </a:r>
            <a:r>
              <a:rPr kumimoji="1" lang="en-US" altLang="zh-Hans"/>
              <a:t>3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4C19E6-67C6-4843-A326-A314BA5A7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668566"/>
            <a:ext cx="6115050" cy="9862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4FB83A-780F-3E4A-8CCD-07B9E147A921}"/>
              </a:ext>
            </a:extLst>
          </p:cNvPr>
          <p:cNvSpPr txBox="1"/>
          <p:nvPr/>
        </p:nvSpPr>
        <p:spPr>
          <a:xfrm>
            <a:off x="471071" y="186932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/>
              <a:t>A</a:t>
            </a:r>
            <a:endParaRPr kumimoji="1" lang="zh-CN" altLang="en-US" sz="32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EE9BAE-CE90-094E-8285-20BB003D003D}"/>
              </a:ext>
            </a:extLst>
          </p:cNvPr>
          <p:cNvSpPr txBox="1"/>
          <p:nvPr/>
        </p:nvSpPr>
        <p:spPr>
          <a:xfrm>
            <a:off x="471071" y="308036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/>
              <a:t>A1</a:t>
            </a:r>
            <a:endParaRPr kumimoji="1" lang="zh-CN" altLang="en-US" sz="32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F57619-80CB-9642-91E6-5131450B919F}"/>
              </a:ext>
            </a:extLst>
          </p:cNvPr>
          <p:cNvSpPr txBox="1"/>
          <p:nvPr/>
        </p:nvSpPr>
        <p:spPr>
          <a:xfrm>
            <a:off x="471071" y="417686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/>
              <a:t>A2</a:t>
            </a:r>
            <a:endParaRPr kumimoji="1" lang="zh-CN" altLang="en-US" sz="3200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240D28-6604-4046-9914-4366A87E460E}"/>
              </a:ext>
            </a:extLst>
          </p:cNvPr>
          <p:cNvSpPr txBox="1"/>
          <p:nvPr/>
        </p:nvSpPr>
        <p:spPr>
          <a:xfrm>
            <a:off x="460482" y="5199205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 b="1"/>
              <a:t>回写</a:t>
            </a:r>
            <a:r>
              <a:rPr kumimoji="1" lang="en-US" altLang="zh-CN" sz="3200" b="1"/>
              <a:t>A</a:t>
            </a:r>
            <a:endParaRPr kumimoji="1" lang="zh-CN" altLang="en-US" sz="32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9AA1FE-AF06-FA4F-B86F-2BB65219A8A6}"/>
              </a:ext>
            </a:extLst>
          </p:cNvPr>
          <p:cNvSpPr/>
          <p:nvPr/>
        </p:nvSpPr>
        <p:spPr>
          <a:xfrm>
            <a:off x="2161111" y="5141039"/>
            <a:ext cx="713363" cy="71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3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C67302-CC9C-BF40-9BE1-9213170A9F17}"/>
              </a:ext>
            </a:extLst>
          </p:cNvPr>
          <p:cNvSpPr/>
          <p:nvPr/>
        </p:nvSpPr>
        <p:spPr>
          <a:xfrm>
            <a:off x="2875128" y="5141039"/>
            <a:ext cx="713363" cy="71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27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79EBF5-9191-E748-BE49-A5031E366A8E}"/>
              </a:ext>
            </a:extLst>
          </p:cNvPr>
          <p:cNvSpPr/>
          <p:nvPr/>
        </p:nvSpPr>
        <p:spPr>
          <a:xfrm>
            <a:off x="3587120" y="5141039"/>
            <a:ext cx="713363" cy="71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38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A033A1-1292-AB44-AE54-7EEBAF823065}"/>
              </a:ext>
            </a:extLst>
          </p:cNvPr>
          <p:cNvSpPr/>
          <p:nvPr/>
        </p:nvSpPr>
        <p:spPr>
          <a:xfrm>
            <a:off x="4301137" y="5141039"/>
            <a:ext cx="713363" cy="71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43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499CF3-665C-CD46-BFA5-5E7E62A9F477}"/>
              </a:ext>
            </a:extLst>
          </p:cNvPr>
          <p:cNvSpPr/>
          <p:nvPr/>
        </p:nvSpPr>
        <p:spPr>
          <a:xfrm>
            <a:off x="5012475" y="5133266"/>
            <a:ext cx="713363" cy="71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9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0D421F-ED6B-DB43-A4FE-C60BB14C9FD5}"/>
              </a:ext>
            </a:extLst>
          </p:cNvPr>
          <p:cNvSpPr/>
          <p:nvPr/>
        </p:nvSpPr>
        <p:spPr>
          <a:xfrm>
            <a:off x="5724467" y="5133266"/>
            <a:ext cx="713363" cy="71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10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A9AD6E-F486-EE4B-BBF1-F0271C0F8F78}"/>
              </a:ext>
            </a:extLst>
          </p:cNvPr>
          <p:cNvSpPr/>
          <p:nvPr/>
        </p:nvSpPr>
        <p:spPr>
          <a:xfrm>
            <a:off x="6438484" y="5133266"/>
            <a:ext cx="713363" cy="71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82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443DD0-3957-2047-8C0A-EDA0A4074F66}"/>
              </a:ext>
            </a:extLst>
          </p:cNvPr>
          <p:cNvSpPr/>
          <p:nvPr/>
        </p:nvSpPr>
        <p:spPr>
          <a:xfrm>
            <a:off x="2160457" y="5141039"/>
            <a:ext cx="713363" cy="7133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3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8985B5-866B-5242-9869-11D38FD09FE8}"/>
              </a:ext>
            </a:extLst>
          </p:cNvPr>
          <p:cNvSpPr/>
          <p:nvPr/>
        </p:nvSpPr>
        <p:spPr>
          <a:xfrm>
            <a:off x="2874474" y="5141039"/>
            <a:ext cx="713363" cy="7133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9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CECF9C-BD46-3E4A-B60F-B4963330455F}"/>
              </a:ext>
            </a:extLst>
          </p:cNvPr>
          <p:cNvSpPr/>
          <p:nvPr/>
        </p:nvSpPr>
        <p:spPr>
          <a:xfrm>
            <a:off x="3586466" y="5141039"/>
            <a:ext cx="713363" cy="7133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10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14ECE9-057E-6B47-AF2B-C45596295A1A}"/>
              </a:ext>
            </a:extLst>
          </p:cNvPr>
          <p:cNvSpPr/>
          <p:nvPr/>
        </p:nvSpPr>
        <p:spPr>
          <a:xfrm>
            <a:off x="4300483" y="5141039"/>
            <a:ext cx="713363" cy="7133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27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CF9FE0-12CE-694B-8C54-D35E5CE161B8}"/>
              </a:ext>
            </a:extLst>
          </p:cNvPr>
          <p:cNvSpPr/>
          <p:nvPr/>
        </p:nvSpPr>
        <p:spPr>
          <a:xfrm>
            <a:off x="5011821" y="5141039"/>
            <a:ext cx="713363" cy="7133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38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2EEC8F-EC59-E44D-A801-952380E12606}"/>
              </a:ext>
            </a:extLst>
          </p:cNvPr>
          <p:cNvSpPr/>
          <p:nvPr/>
        </p:nvSpPr>
        <p:spPr>
          <a:xfrm>
            <a:off x="5723813" y="5141039"/>
            <a:ext cx="713363" cy="7133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43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4B5D3D-BE4C-4A40-AFC8-5E451BE66635}"/>
              </a:ext>
            </a:extLst>
          </p:cNvPr>
          <p:cNvSpPr/>
          <p:nvPr/>
        </p:nvSpPr>
        <p:spPr>
          <a:xfrm>
            <a:off x="6437830" y="5141039"/>
            <a:ext cx="713363" cy="7133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82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88B211-6166-3E46-8510-AF8DA9FD9D10}"/>
              </a:ext>
            </a:extLst>
          </p:cNvPr>
          <p:cNvSpPr txBox="1"/>
          <p:nvPr/>
        </p:nvSpPr>
        <p:spPr>
          <a:xfrm>
            <a:off x="8548568" y="330138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循环不变式</a:t>
            </a:r>
            <a:endParaRPr kumimoji="1" lang="zh-CN" altLang="en-US" sz="48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D04B08-AAC4-4C42-A33F-2D71C06A1E59}"/>
              </a:ext>
            </a:extLst>
          </p:cNvPr>
          <p:cNvSpPr txBox="1"/>
          <p:nvPr/>
        </p:nvSpPr>
        <p:spPr>
          <a:xfrm>
            <a:off x="7976228" y="4303730"/>
            <a:ext cx="4072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400"/>
              <a:t>i</a:t>
            </a:r>
            <a:r>
              <a:rPr kumimoji="1" lang="zh-Hans" altLang="en-US" sz="2400"/>
              <a:t>：指向</a:t>
            </a:r>
            <a:r>
              <a:rPr kumimoji="1" lang="en-US" altLang="zh-Hans" sz="2400"/>
              <a:t>A1</a:t>
            </a:r>
            <a:r>
              <a:rPr kumimoji="1" lang="zh-Hans" altLang="en-US" sz="2400"/>
              <a:t>中下一个要被放回的元素</a:t>
            </a:r>
            <a:endParaRPr kumimoji="1" lang="en-US" altLang="zh-Hans" sz="2400"/>
          </a:p>
          <a:p>
            <a:r>
              <a:rPr kumimoji="1" lang="en-US" altLang="zh-CN" sz="2400"/>
              <a:t>j</a:t>
            </a:r>
            <a:r>
              <a:rPr kumimoji="1" lang="zh-Hans" altLang="en-US" sz="2400"/>
              <a:t>：指向</a:t>
            </a:r>
            <a:r>
              <a:rPr kumimoji="1" lang="en-US" altLang="zh-Hans" sz="2400"/>
              <a:t>A2</a:t>
            </a:r>
            <a:r>
              <a:rPr kumimoji="1" lang="zh-Hans" altLang="en-US" sz="2400"/>
              <a:t>中下一个要被放回的元素</a:t>
            </a:r>
            <a:endParaRPr kumimoji="1" lang="en-US" altLang="zh-Hans" sz="2400"/>
          </a:p>
          <a:p>
            <a:r>
              <a:rPr kumimoji="1" lang="en-US" altLang="zh-CN" sz="2400"/>
              <a:t>k</a:t>
            </a:r>
            <a:r>
              <a:rPr kumimoji="1" lang="zh-Hans" altLang="en-US" sz="2400"/>
              <a:t>：指向</a:t>
            </a:r>
            <a:r>
              <a:rPr kumimoji="1" lang="en-US" altLang="zh-Hans" sz="2400"/>
              <a:t>A</a:t>
            </a:r>
            <a:r>
              <a:rPr kumimoji="1" lang="zh-Hans" altLang="en-US" sz="2400"/>
              <a:t>中下一个回写的位置</a:t>
            </a:r>
            <a:endParaRPr kumimoji="1" lang="en-US" altLang="zh-CN" sz="2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28C108-3B65-2549-8767-29FFB99A1FDC}"/>
              </a:ext>
            </a:extLst>
          </p:cNvPr>
          <p:cNvSpPr/>
          <p:nvPr/>
        </p:nvSpPr>
        <p:spPr>
          <a:xfrm>
            <a:off x="1200150" y="3070493"/>
            <a:ext cx="706725" cy="7067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3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7C6F6DE-0721-F84F-BABD-2047E9555987}"/>
              </a:ext>
            </a:extLst>
          </p:cNvPr>
          <p:cNvSpPr/>
          <p:nvPr/>
        </p:nvSpPr>
        <p:spPr>
          <a:xfrm>
            <a:off x="1900766" y="3079548"/>
            <a:ext cx="713363" cy="713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27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38606B-6D8F-464B-8D6D-67D105CB7653}"/>
              </a:ext>
            </a:extLst>
          </p:cNvPr>
          <p:cNvSpPr/>
          <p:nvPr/>
        </p:nvSpPr>
        <p:spPr>
          <a:xfrm>
            <a:off x="2608020" y="3082118"/>
            <a:ext cx="706725" cy="70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38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E5931C-35B6-254E-AEFD-77EF0A6153A8}"/>
              </a:ext>
            </a:extLst>
          </p:cNvPr>
          <p:cNvSpPr/>
          <p:nvPr/>
        </p:nvSpPr>
        <p:spPr>
          <a:xfrm>
            <a:off x="3308636" y="3089862"/>
            <a:ext cx="706725" cy="69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tx1"/>
                </a:solidFill>
              </a:rPr>
              <a:t>43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15A714-3EAC-D14A-948A-695580877FE7}"/>
              </a:ext>
            </a:extLst>
          </p:cNvPr>
          <p:cNvSpPr/>
          <p:nvPr/>
        </p:nvSpPr>
        <p:spPr>
          <a:xfrm>
            <a:off x="4009252" y="3092432"/>
            <a:ext cx="706725" cy="69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∞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A675FB6-7A7D-9D40-904C-DC201458EE38}"/>
              </a:ext>
            </a:extLst>
          </p:cNvPr>
          <p:cNvSpPr/>
          <p:nvPr/>
        </p:nvSpPr>
        <p:spPr>
          <a:xfrm>
            <a:off x="1208329" y="4104827"/>
            <a:ext cx="706725" cy="7067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3200">
                <a:solidFill>
                  <a:schemeClr val="bg1"/>
                </a:solidFill>
              </a:rPr>
              <a:t>9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17E5F1B-D810-8248-A6B4-33D292D01CDB}"/>
              </a:ext>
            </a:extLst>
          </p:cNvPr>
          <p:cNvSpPr/>
          <p:nvPr/>
        </p:nvSpPr>
        <p:spPr>
          <a:xfrm>
            <a:off x="1908945" y="4099594"/>
            <a:ext cx="713363" cy="713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3200">
                <a:solidFill>
                  <a:schemeClr val="tx1"/>
                </a:solidFill>
              </a:rPr>
              <a:t>10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80BFBAD-BFBD-0F46-BCF2-AE2B373ED608}"/>
              </a:ext>
            </a:extLst>
          </p:cNvPr>
          <p:cNvSpPr/>
          <p:nvPr/>
        </p:nvSpPr>
        <p:spPr>
          <a:xfrm>
            <a:off x="2630487" y="4102164"/>
            <a:ext cx="706725" cy="70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3200">
                <a:solidFill>
                  <a:schemeClr val="tx1"/>
                </a:solidFill>
              </a:rPr>
              <a:t>82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6920113-8935-C543-9424-9A5E08701A1B}"/>
              </a:ext>
            </a:extLst>
          </p:cNvPr>
          <p:cNvSpPr/>
          <p:nvPr/>
        </p:nvSpPr>
        <p:spPr>
          <a:xfrm>
            <a:off x="3343850" y="4098189"/>
            <a:ext cx="721225" cy="71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∞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6DDF4D-9DA5-CF49-B547-6DB40BEE819E}"/>
              </a:ext>
            </a:extLst>
          </p:cNvPr>
          <p:cNvSpPr/>
          <p:nvPr/>
        </p:nvSpPr>
        <p:spPr>
          <a:xfrm>
            <a:off x="1900766" y="3074734"/>
            <a:ext cx="713363" cy="7133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27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20C82F-2673-DE4E-8A53-9329237034B0}"/>
              </a:ext>
            </a:extLst>
          </p:cNvPr>
          <p:cNvSpPr/>
          <p:nvPr/>
        </p:nvSpPr>
        <p:spPr>
          <a:xfrm>
            <a:off x="2608020" y="3077304"/>
            <a:ext cx="706725" cy="7067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38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0C41D4-D157-0B43-BE8D-8587C21C18B2}"/>
              </a:ext>
            </a:extLst>
          </p:cNvPr>
          <p:cNvSpPr/>
          <p:nvPr/>
        </p:nvSpPr>
        <p:spPr>
          <a:xfrm>
            <a:off x="3308636" y="3085048"/>
            <a:ext cx="706725" cy="6989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43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6382A64-6C47-C743-B7F0-3813481168F7}"/>
              </a:ext>
            </a:extLst>
          </p:cNvPr>
          <p:cNvSpPr/>
          <p:nvPr/>
        </p:nvSpPr>
        <p:spPr>
          <a:xfrm>
            <a:off x="4009252" y="3075585"/>
            <a:ext cx="706725" cy="7173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∞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1ACADD-C75B-4248-A5B5-56B2B5E9AD73}"/>
              </a:ext>
            </a:extLst>
          </p:cNvPr>
          <p:cNvSpPr/>
          <p:nvPr/>
        </p:nvSpPr>
        <p:spPr>
          <a:xfrm>
            <a:off x="1916111" y="4106231"/>
            <a:ext cx="713363" cy="7133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3200">
                <a:solidFill>
                  <a:schemeClr val="bg1"/>
                </a:solidFill>
              </a:rPr>
              <a:t>10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2C51465-C990-9B49-8FAE-BBDE814AE5BA}"/>
              </a:ext>
            </a:extLst>
          </p:cNvPr>
          <p:cNvSpPr/>
          <p:nvPr/>
        </p:nvSpPr>
        <p:spPr>
          <a:xfrm>
            <a:off x="2622865" y="4098663"/>
            <a:ext cx="728151" cy="7168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3200">
                <a:solidFill>
                  <a:schemeClr val="bg1"/>
                </a:solidFill>
              </a:rPr>
              <a:t>82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EA66C9-5517-EC4B-80F1-2FE97581A03A}"/>
              </a:ext>
            </a:extLst>
          </p:cNvPr>
          <p:cNvSpPr txBox="1"/>
          <p:nvPr/>
        </p:nvSpPr>
        <p:spPr>
          <a:xfrm>
            <a:off x="4805981" y="372101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最后的正无穷：哨兵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94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AE694-C825-8841-A776-AD74CEE3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543" y="2181355"/>
            <a:ext cx="4760120" cy="704850"/>
          </a:xfrm>
        </p:spPr>
        <p:txBody>
          <a:bodyPr>
            <a:normAutofit fontScale="90000"/>
          </a:bodyPr>
          <a:lstStyle/>
          <a:p>
            <a:r>
              <a:rPr kumimoji="1" lang="zh-Hans" altLang="en-US"/>
              <a:t>归并排序执行过程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6D144E-FE8E-734B-A05B-E6824824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" y="628651"/>
            <a:ext cx="5840606" cy="5626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94E128-9097-544D-B6D4-02CBBE70B674}"/>
              </a:ext>
            </a:extLst>
          </p:cNvPr>
          <p:cNvSpPr txBox="1"/>
          <p:nvPr/>
        </p:nvSpPr>
        <p:spPr>
          <a:xfrm>
            <a:off x="6369843" y="2886205"/>
            <a:ext cx="5957888" cy="240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kumimoji="1" lang="zh-Hans" altLang="en-US" sz="3200">
                <a:latin typeface="+mj-ea"/>
                <a:ea typeface="+mj-ea"/>
              </a:rPr>
              <a:t>将原数组不断拆分，直到长度为</a:t>
            </a:r>
            <a:r>
              <a:rPr kumimoji="1" lang="en-US" altLang="zh-Hans" sz="3200">
                <a:latin typeface="+mj-ea"/>
                <a:ea typeface="+mj-ea"/>
              </a:rPr>
              <a:t>1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kumimoji="1" lang="zh-Hans" altLang="en-US" sz="3200">
                <a:latin typeface="+mj-ea"/>
                <a:ea typeface="+mj-ea"/>
              </a:rPr>
              <a:t>不断将已排序数据合并直到再次合并成原数组</a:t>
            </a:r>
            <a:endParaRPr kumimoji="1" lang="zh-CN" altLang="en-US" sz="3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7236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C1955-12B1-1A40-BB88-78F54FF0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可视化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3ED0B9-B72B-BA45-89C7-698D159D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58" y="2443956"/>
            <a:ext cx="9268216" cy="34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67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4A89E-A38E-FA40-AE76-A3736DBE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思考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BE64C-5FD3-AD46-B91A-F643A61F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归并排序的时间复杂度</a:t>
            </a:r>
            <a:r>
              <a:rPr kumimoji="1" lang="en-US" altLang="zh-Hans"/>
              <a:t>?</a:t>
            </a:r>
          </a:p>
          <a:p>
            <a:r>
              <a:rPr kumimoji="1" lang="zh-Hans" altLang="en-US"/>
              <a:t>归并排序的空间复杂度？</a:t>
            </a:r>
            <a:endParaRPr kumimoji="1" lang="en-US" altLang="zh-Hans"/>
          </a:p>
          <a:p>
            <a:r>
              <a:rPr kumimoji="1" lang="zh-Hans" altLang="en-US"/>
              <a:t>如何优化归并排序？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2699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286</Words>
  <Application>Microsoft Macintosh PowerPoint</Application>
  <PresentationFormat>宽屏</PresentationFormat>
  <Paragraphs>79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合并排序</vt:lpstr>
      <vt:lpstr>关键问题：合并两个有序数组</vt:lpstr>
      <vt:lpstr>抽象</vt:lpstr>
      <vt:lpstr>方法1</vt:lpstr>
      <vt:lpstr>方法2</vt:lpstr>
      <vt:lpstr>方法3</vt:lpstr>
      <vt:lpstr>归并排序执行过程</vt:lpstr>
      <vt:lpstr>可视化</vt:lpstr>
      <vt:lpstr>思考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101</cp:revision>
  <dcterms:created xsi:type="dcterms:W3CDTF">2018-08-02T23:34:41Z</dcterms:created>
  <dcterms:modified xsi:type="dcterms:W3CDTF">2018-08-27T03:22:39Z</dcterms:modified>
</cp:coreProperties>
</file>