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9" r:id="rId2"/>
    <p:sldId id="278" r:id="rId3"/>
    <p:sldId id="277" r:id="rId4"/>
    <p:sldId id="281" r:id="rId5"/>
    <p:sldId id="280" r:id="rId6"/>
    <p:sldId id="285" r:id="rId7"/>
    <p:sldId id="283" r:id="rId8"/>
    <p:sldId id="284" r:id="rId9"/>
    <p:sldId id="28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55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2018/8/23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285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88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9298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3041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095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104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973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92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递归函数</a:t>
            </a:r>
            <a:r>
              <a:rPr kumimoji="1" lang="zh-CN" altLang="en-US"/>
              <a:t>复杂度分析方法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5800" y="1988185"/>
            <a:ext cx="5664200" cy="3843655"/>
          </a:xfrm>
        </p:spPr>
        <p:txBody>
          <a:bodyPr>
            <a:noAutofit/>
          </a:bodyPr>
          <a:lstStyle/>
          <a:p>
            <a:pPr>
              <a:lnSpc>
                <a:spcPct val="210000"/>
              </a:lnSpc>
            </a:pPr>
            <a:r>
              <a:rPr kumimoji="1" lang="zh-CN" altLang="en-US" sz="4800">
                <a:solidFill>
                  <a:srgbClr val="FF0000"/>
                </a:solidFill>
              </a:rPr>
              <a:t>树状图分析法</a:t>
            </a:r>
            <a:endParaRPr kumimoji="1" lang="en-US" altLang="zh-CN" sz="4800">
              <a:solidFill>
                <a:srgbClr val="FF0000"/>
              </a:solidFill>
            </a:endParaRPr>
          </a:p>
          <a:p>
            <a:pPr>
              <a:lnSpc>
                <a:spcPct val="210000"/>
              </a:lnSpc>
            </a:pPr>
            <a:r>
              <a:rPr kumimoji="1" lang="zh-CN" altLang="en-US" sz="4800"/>
              <a:t>递归表达式分析法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7447280" y="3718560"/>
            <a:ext cx="345440" cy="2113280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46720" y="3619118"/>
            <a:ext cx="2236510" cy="2212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/>
              <a:t>推导法</a:t>
            </a:r>
            <a:endParaRPr kumimoji="1" lang="en-US" altLang="zh-CN" sz="3200"/>
          </a:p>
          <a:p>
            <a:pPr>
              <a:lnSpc>
                <a:spcPct val="150000"/>
              </a:lnSpc>
            </a:pPr>
            <a:r>
              <a:rPr kumimoji="1" lang="zh-CN" altLang="en-US" sz="3200"/>
              <a:t>数学归纳法</a:t>
            </a:r>
            <a:endParaRPr kumimoji="1" lang="en-US" altLang="zh-CN" sz="3200"/>
          </a:p>
          <a:p>
            <a:pPr>
              <a:lnSpc>
                <a:spcPct val="150000"/>
              </a:lnSpc>
            </a:pPr>
            <a:r>
              <a:rPr kumimoji="1" lang="zh-CN" altLang="en-US" sz="3200"/>
              <a:t>主定理</a:t>
            </a:r>
          </a:p>
        </p:txBody>
      </p:sp>
    </p:spTree>
    <p:extLst>
      <p:ext uri="{BB962C8B-B14F-4D97-AF65-F5344CB8AC3E}">
        <p14:creationId xmlns:p14="http://schemas.microsoft.com/office/powerpoint/2010/main" val="15135116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树状图分析法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354683" y="2997200"/>
                <a:ext cx="820577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4800" b="0" i="1">
                        <a:latin typeface="Cambria Math" charset="0"/>
                      </a:rPr>
                      <m:t>总</m:t>
                    </m:r>
                    <m:r>
                      <a:rPr kumimoji="1" lang="zh-CN" altLang="en-US" sz="4800" i="1">
                        <a:latin typeface="Cambria Math" charset="0"/>
                      </a:rPr>
                      <m:t>用时</m:t>
                    </m:r>
                    <m:r>
                      <a:rPr kumimoji="1" lang="en-US" altLang="zh-CN" sz="4800" b="0" i="1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sz="4800"/>
                  <a:t>= </a:t>
                </a:r>
                <a:r>
                  <a:rPr kumimoji="1" lang="zh-CN" altLang="en-US" sz="4800">
                    <a:solidFill>
                      <a:srgbClr val="FF0000"/>
                    </a:solidFill>
                  </a:rPr>
                  <a:t>拆分用时</a:t>
                </a:r>
                <a:r>
                  <a:rPr kumimoji="1" lang="en-US" altLang="zh-CN" sz="48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4800" b="0" i="1">
                        <a:latin typeface="Cambria Math" charset="0"/>
                      </a:rPr>
                      <m:t>+</m:t>
                    </m:r>
                    <m:r>
                      <a:rPr kumimoji="1" lang="zh-CN" altLang="en-US" sz="4800" b="0" i="1">
                        <a:latin typeface="Cambria Math" charset="0"/>
                      </a:rPr>
                      <m:t> </m:t>
                    </m:r>
                    <m:r>
                      <a:rPr kumimoji="1" lang="zh-CN" altLang="en-US" sz="4800" i="1">
                        <a:solidFill>
                          <a:srgbClr val="FF0000"/>
                        </a:solidFill>
                        <a:latin typeface="Cambria Math" charset="0"/>
                      </a:rPr>
                      <m:t>合并</m:t>
                    </m:r>
                  </m:oMath>
                </a14:m>
                <a:r>
                  <a:rPr kumimoji="1" lang="zh-CN" altLang="en-US" sz="4800">
                    <a:solidFill>
                      <a:srgbClr val="FF0000"/>
                    </a:solidFill>
                  </a:rPr>
                  <a:t>用时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683" y="2997200"/>
                <a:ext cx="8205773" cy="738664"/>
              </a:xfrm>
              <a:prstGeom prst="rect">
                <a:avLst/>
              </a:prstGeom>
              <a:blipFill rotWithShape="0">
                <a:blip r:embed="rId3"/>
                <a:stretch>
                  <a:fillRect t="-29752" r="-3566" b="-48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313" y="3981055"/>
            <a:ext cx="5175750" cy="241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225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树的高度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76661" y="5831700"/>
                <a:ext cx="236661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charset="0"/>
                        </a:rPr>
                        <m:t>𝑁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4</m:t>
                          </m:r>
                        </m:sup>
                      </m:sSup>
                      <m:r>
                        <a:rPr kumimoji="1" lang="en-US" altLang="zh-CN" sz="3200" b="0" i="1">
                          <a:latin typeface="Cambria Math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661" y="5831700"/>
                <a:ext cx="236661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/>
          <p:cNvSpPr/>
          <p:nvPr/>
        </p:nvSpPr>
        <p:spPr>
          <a:xfrm>
            <a:off x="8416628" y="2350610"/>
            <a:ext cx="700088" cy="3212465"/>
          </a:xfrm>
          <a:prstGeom prst="rightBrace">
            <a:avLst>
              <a:gd name="adj1" fmla="val 34864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9192916" y="3956842"/>
                <a:ext cx="25594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𝐻</m:t>
                      </m:r>
                      <m:r>
                        <a:rPr kumimoji="1" lang="en-US" altLang="zh-CN" sz="32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3200" b="0" i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lg</m:t>
                          </m:r>
                        </m:fName>
                        <m:e>
                          <m:r>
                            <a:rPr kumimoji="1" lang="en-US" altLang="zh-CN" sz="32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16=4</m:t>
                          </m:r>
                        </m:e>
                      </m:func>
                    </m:oMath>
                  </m:oMathPara>
                </a14:m>
                <a:endParaRPr kumimoji="1" lang="zh-CN" alt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16" y="3956842"/>
                <a:ext cx="255948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9116716" y="33720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树的高度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69" y="2056388"/>
            <a:ext cx="8075259" cy="37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树的高度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76661" y="5831700"/>
                <a:ext cx="22636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3200" b="0" i="1">
                          <a:latin typeface="Cambria Math" charset="0"/>
                        </a:rPr>
                        <m:t>&lt;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𝑛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&lt;</m:t>
                      </m:r>
                      <m:sSup>
                        <m:sSup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661" y="5831700"/>
                <a:ext cx="2263633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/>
          <p:cNvSpPr/>
          <p:nvPr/>
        </p:nvSpPr>
        <p:spPr>
          <a:xfrm>
            <a:off x="8416628" y="2350610"/>
            <a:ext cx="700088" cy="3212465"/>
          </a:xfrm>
          <a:prstGeom prst="rightBrace">
            <a:avLst>
              <a:gd name="adj1" fmla="val 34864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116716" y="33720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树的高度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938" y="2350610"/>
            <a:ext cx="6598384" cy="30654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938122" y="3956842"/>
                <a:ext cx="29636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𝐻</m:t>
                      </m:r>
                      <m:r>
                        <a:rPr lang="zh-CN" altLang="en-US" sz="3200" i="0">
                          <a:solidFill>
                            <a:srgbClr val="FF0000"/>
                          </a:solidFill>
                          <a:latin typeface="Cambria Math" charset="0"/>
                        </a:rPr>
                        <m:t>=⌈</m:t>
                      </m:r>
                      <m:func>
                        <m:funcPr>
                          <m:ctrlP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200" i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lg</m:t>
                          </m:r>
                        </m:fName>
                        <m:e>
                          <m:d>
                            <m:dPr>
                              <m:begChr m:val=""/>
                              <m:endChr m:val="⌉"/>
                              <m:ctrlPr>
                                <a:rPr lang="zh-CN" alt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13</m:t>
                              </m:r>
                            </m:e>
                          </m:d>
                        </m:e>
                      </m:func>
                      <m:r>
                        <a:rPr lang="zh-CN" altLang="en-US" sz="3200" i="0">
                          <a:solidFill>
                            <a:srgbClr val="FF0000"/>
                          </a:solidFill>
                          <a:latin typeface="Cambria Math" charset="0"/>
                        </a:rPr>
                        <m:t>=4</m:t>
                      </m:r>
                    </m:oMath>
                  </m:oMathPara>
                </a14:m>
                <a:endParaRPr lang="zh-CN" alt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122" y="3956842"/>
                <a:ext cx="2963696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402301" y="5662422"/>
                <a:ext cx="2869760" cy="83099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800" i="1">
                          <a:solidFill>
                            <a:schemeClr val="bg1"/>
                          </a:solidFill>
                          <a:latin typeface="Cambria Math" charset="0"/>
                        </a:rPr>
                        <m:t>𝐻</m:t>
                      </m:r>
                      <m:r>
                        <a:rPr lang="zh-CN" altLang="en-US" sz="4800" i="0">
                          <a:solidFill>
                            <a:schemeClr val="bg1"/>
                          </a:solidFill>
                          <a:latin typeface="Cambria Math" charset="0"/>
                        </a:rPr>
                        <m:t>=⌈</m:t>
                      </m:r>
                      <m:func>
                        <m:funcPr>
                          <m:ctrlP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4800" i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lg</m:t>
                          </m:r>
                        </m:fName>
                        <m:e>
                          <m:d>
                            <m:dPr>
                              <m:begChr m:val=""/>
                              <m:endChr m:val="⌉"/>
                              <m:ctrlPr>
                                <a:rPr lang="zh-CN" alt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4800" b="0" i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n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48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301" y="5662422"/>
                <a:ext cx="2869760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187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5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076575" cy="763588"/>
          </a:xfrm>
        </p:spPr>
        <p:txBody>
          <a:bodyPr/>
          <a:lstStyle/>
          <a:p>
            <a:r>
              <a:rPr kumimoji="1" lang="zh-CN" altLang="en-US"/>
              <a:t>拆分过程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71" y="1041584"/>
            <a:ext cx="8934300" cy="36717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0029442" y="1041584"/>
                <a:ext cx="5316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442" y="1041584"/>
                <a:ext cx="53162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0029442" y="1788810"/>
                <a:ext cx="5316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442" y="1788810"/>
                <a:ext cx="531620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0029442" y="2536036"/>
                <a:ext cx="5316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442" y="2536036"/>
                <a:ext cx="53161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35478" y="4943202"/>
                <a:ext cx="10409645" cy="893193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zh-CN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⌈</m:t>
                        </m:r>
                        <m:func>
                          <m:funcPr>
                            <m:ctrlPr>
                              <a:rPr lang="zh-CN" altLang="zh-C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C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⌉−1</m:t>
                            </m:r>
                          </m:e>
                        </m:func>
                      </m:sup>
                    </m:sSup>
                    <m:r>
                      <a:rPr lang="en-US" altLang="zh-C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zh-C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zh-C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⌈</m:t>
                                </m:r>
                                <m:func>
                                  <m:funcPr>
                                    <m:ctrlPr>
                                      <a:rPr lang="zh-CN" altLang="zh-C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altLang="zh-C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⌉</m:t>
                                    </m:r>
                                  </m:e>
                                </m:func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1−2</m:t>
                        </m:r>
                      </m:den>
                    </m:f>
                    <m:r>
                      <a:rPr lang="en-US" altLang="zh-C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zh-CN" altLang="zh-C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⌈</m:t>
                            </m:r>
                            <m:r>
                              <m:rPr>
                                <m:sty m:val="p"/>
                              </m:rPr>
                              <a:rPr lang="en-US" altLang="zh-C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C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⌉ </m:t>
                            </m:r>
                          </m:e>
                        </m:func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zh-C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zh-CN" sz="3200">
                    <a:solidFill>
                      <a:schemeClr val="bg1"/>
                    </a:solidFill>
                    <a:effectLst/>
                  </a:rPr>
                  <a:t> </a:t>
                </a:r>
                <a:endParaRPr lang="zh-CN" altLang="en-US" sz="3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78" y="4943202"/>
                <a:ext cx="10409645" cy="8931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0029442" y="4097788"/>
                <a:ext cx="1315681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⌈"/>
                              <m:endChr m:val="⌉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3200" i="0">
                                      <a:latin typeface="Cambria Math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zh-CN" altLang="en-US" sz="3200" i="1">
                                      <a:latin typeface="Cambria Math" charset="0"/>
                                    </a:rPr>
                                    <m:t>𝑁</m:t>
                                  </m:r>
                                </m:e>
                              </m:func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442" y="4097788"/>
                <a:ext cx="1315681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22154" y="5843490"/>
                <a:ext cx="11036291" cy="86395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800" i="1">
                          <a:latin typeface="Cambria Math" charset="0"/>
                        </a:rPr>
                        <m:t>𝐷</m:t>
                      </m:r>
                      <m:r>
                        <a:rPr lang="zh-CN" altLang="en-US" sz="4800" i="0">
                          <a:latin typeface="Cambria Math" charset="0"/>
                        </a:rPr>
                        <m:t>&lt;</m:t>
                      </m:r>
                      <m:sSup>
                        <m:sSupPr>
                          <m:ctrlPr>
                            <a:rPr lang="zh-CN" alt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4800" i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zh-CN" altLang="en-US" sz="4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4800" i="0">
                                  <a:latin typeface="Cambria Math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zh-CN" altLang="en-US" sz="4800" i="1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lang="zh-CN" altLang="en-US" sz="4800" i="0">
                                  <a:latin typeface="Cambria Math" charset="0"/>
                                </a:rPr>
                                <m:t>+1</m:t>
                              </m:r>
                            </m:e>
                          </m:func>
                        </m:sup>
                      </m:sSup>
                      <m:r>
                        <a:rPr lang="zh-CN" altLang="en-US" sz="4800" i="0">
                          <a:latin typeface="Cambria Math" charset="0"/>
                        </a:rPr>
                        <m:t>−1=</m:t>
                      </m:r>
                      <m:sSup>
                        <m:sSupPr>
                          <m:ctrlPr>
                            <a:rPr lang="zh-CN" alt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4800" i="0">
                              <a:latin typeface="Cambria Math" charset="0"/>
                            </a:rPr>
                            <m:t>2×2</m:t>
                          </m:r>
                        </m:e>
                        <m:sup>
                          <m:func>
                            <m:funcPr>
                              <m:ctrlPr>
                                <a:rPr lang="zh-CN" altLang="en-US" sz="4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4800" i="0">
                                  <a:latin typeface="Cambria Math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zh-CN" altLang="en-US" sz="4800" i="1">
                                  <a:latin typeface="Cambria Math" charset="0"/>
                                </a:rPr>
                                <m:t>𝑁</m:t>
                              </m:r>
                            </m:e>
                          </m:func>
                        </m:sup>
                      </m:sSup>
                      <m:r>
                        <a:rPr lang="zh-CN" altLang="en-US" sz="4800" i="0">
                          <a:latin typeface="Cambria Math" charset="0"/>
                        </a:rPr>
                        <m:t>−1=2</m:t>
                      </m:r>
                      <m:r>
                        <a:rPr lang="zh-CN" altLang="en-US" sz="4800" i="1">
                          <a:latin typeface="Cambria Math" charset="0"/>
                        </a:rPr>
                        <m:t>𝑁</m:t>
                      </m:r>
                      <m:r>
                        <a:rPr lang="zh-CN" altLang="en-US" sz="4800" i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zh-CN" altLang="en-US" sz="480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54" y="5843490"/>
                <a:ext cx="11036291" cy="8639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586056" y="2700006"/>
            <a:ext cx="4252767" cy="107721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6400" b="1"/>
              <a:t>Time~O(n)</a:t>
            </a:r>
            <a:endParaRPr kumimoji="1" lang="zh-CN" altLang="en-US" sz="6400" b="1"/>
          </a:p>
        </p:txBody>
      </p:sp>
      <p:sp>
        <p:nvSpPr>
          <p:cNvPr id="18" name="文本框 17"/>
          <p:cNvSpPr txBox="1"/>
          <p:nvPr/>
        </p:nvSpPr>
        <p:spPr>
          <a:xfrm>
            <a:off x="3326209" y="4007085"/>
            <a:ext cx="4772460" cy="107721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6400" b="1"/>
              <a:t>Space~O(1)</a:t>
            </a:r>
            <a:endParaRPr kumimoji="1" lang="zh-CN" altLang="en-US" sz="6400" b="1"/>
          </a:p>
        </p:txBody>
      </p:sp>
    </p:spTree>
    <p:extLst>
      <p:ext uri="{BB962C8B-B14F-4D97-AF65-F5344CB8AC3E}">
        <p14:creationId xmlns:p14="http://schemas.microsoft.com/office/powerpoint/2010/main" val="369103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 animBg="1"/>
      <p:bldP spid="14" grpId="0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076575" cy="763588"/>
          </a:xfrm>
        </p:spPr>
        <p:txBody>
          <a:bodyPr/>
          <a:lstStyle/>
          <a:p>
            <a:r>
              <a:rPr kumimoji="1" lang="zh-CN" altLang="en-US"/>
              <a:t>合并过程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71" y="1041584"/>
            <a:ext cx="8934300" cy="36717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029442" y="1788810"/>
            <a:ext cx="29655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/>
              <a:t>N</a:t>
            </a:r>
            <a:endParaRPr kumimoji="1" lang="zh-CN" altLang="en-US" sz="3200"/>
          </a:p>
        </p:txBody>
      </p:sp>
      <p:sp>
        <p:nvSpPr>
          <p:cNvPr id="10" name="文本框 9"/>
          <p:cNvSpPr txBox="1"/>
          <p:nvPr/>
        </p:nvSpPr>
        <p:spPr>
          <a:xfrm>
            <a:off x="10029442" y="2536036"/>
            <a:ext cx="29655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/>
              <a:t>N</a:t>
            </a:r>
            <a:endParaRPr kumimoji="1" lang="zh-CN" altLang="en-US" sz="3200"/>
          </a:p>
        </p:txBody>
      </p:sp>
      <p:sp>
        <p:nvSpPr>
          <p:cNvPr id="13" name="文本框 12"/>
          <p:cNvSpPr txBox="1"/>
          <p:nvPr/>
        </p:nvSpPr>
        <p:spPr>
          <a:xfrm>
            <a:off x="10029442" y="4185814"/>
            <a:ext cx="29655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3200"/>
              <a:t>N</a:t>
            </a:r>
            <a:endParaRPr kumimoji="1"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978136" y="4937708"/>
                <a:ext cx="4324325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latin typeface="Cambria Math" charset="0"/>
                        </a:rPr>
                        <m:t>𝑀</m:t>
                      </m:r>
                      <m:r>
                        <a:rPr lang="zh-CN" altLang="en-US" sz="3600" i="0">
                          <a:latin typeface="Cambria Math" charset="0"/>
                        </a:rPr>
                        <m:t>=</m:t>
                      </m:r>
                      <m:r>
                        <a:rPr lang="zh-CN" altLang="en-US" sz="3600" i="1">
                          <a:latin typeface="Cambria Math" charset="0"/>
                        </a:rPr>
                        <m:t>𝑁</m:t>
                      </m:r>
                      <m:r>
                        <a:rPr lang="zh-CN" altLang="en-US" sz="3600" i="0">
                          <a:latin typeface="Cambria Math" charset="0"/>
                        </a:rPr>
                        <m:t>×</m:t>
                      </m:r>
                      <m:r>
                        <a:rPr lang="zh-CN" altLang="en-US" sz="3600" i="1">
                          <a:latin typeface="Cambria Math" charset="0"/>
                        </a:rPr>
                        <m:t>𝐻</m:t>
                      </m:r>
                      <m:r>
                        <a:rPr lang="zh-CN" altLang="en-US" sz="3600" i="0">
                          <a:latin typeface="Cambria Math" charset="0"/>
                        </a:rPr>
                        <m:t>=</m:t>
                      </m:r>
                      <m:r>
                        <a:rPr lang="zh-CN" altLang="en-US" sz="3600" i="1">
                          <a:latin typeface="Cambria Math" charset="0"/>
                        </a:rPr>
                        <m:t>𝑁</m:t>
                      </m:r>
                      <m:r>
                        <a:rPr lang="zh-CN" altLang="en-US" sz="3600" i="0">
                          <a:latin typeface="Cambria Math" charset="0"/>
                        </a:rPr>
                        <m:t>⌈</m:t>
                      </m:r>
                      <m:func>
                        <m:func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600" i="0">
                              <a:latin typeface="Cambria Math" charset="0"/>
                            </a:rPr>
                            <m:t>lg</m:t>
                          </m:r>
                        </m:fName>
                        <m:e>
                          <m:d>
                            <m:dPr>
                              <m:begChr m:val=""/>
                              <m:endChr m:val="⌉"/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600" i="1">
                                  <a:latin typeface="Cambria Math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360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136" y="4937708"/>
                <a:ext cx="4324325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941167" y="5808406"/>
                <a:ext cx="8398261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800" i="1">
                          <a:latin typeface="Cambria Math" charset="0"/>
                        </a:rPr>
                        <m:t>𝑀</m:t>
                      </m:r>
                      <m:r>
                        <a:rPr lang="zh-CN" altLang="en-US" sz="4800" i="0">
                          <a:latin typeface="Cambria Math" charset="0"/>
                        </a:rPr>
                        <m:t>&lt;</m:t>
                      </m:r>
                      <m:r>
                        <a:rPr lang="zh-CN" altLang="en-US" sz="4800" i="1">
                          <a:latin typeface="Cambria Math" charset="0"/>
                        </a:rPr>
                        <m:t>𝑁</m:t>
                      </m:r>
                      <m:d>
                        <m:dPr>
                          <m:ctrlPr>
                            <a:rPr lang="zh-CN" alt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4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4800" i="0">
                                  <a:latin typeface="Cambria Math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zh-CN" altLang="en-US" sz="4800" i="1">
                                  <a:latin typeface="Cambria Math" charset="0"/>
                                </a:rPr>
                                <m:t>𝑁</m:t>
                              </m:r>
                            </m:e>
                          </m:func>
                          <m:r>
                            <a:rPr lang="zh-CN" altLang="en-US" sz="4800" i="0">
                              <a:latin typeface="Cambria Math" charset="0"/>
                            </a:rPr>
                            <m:t>+1</m:t>
                          </m:r>
                        </m:e>
                      </m:d>
                      <m:r>
                        <a:rPr lang="zh-CN" altLang="en-US" sz="4800" i="0">
                          <a:latin typeface="Cambria Math" charset="0"/>
                        </a:rPr>
                        <m:t>=</m:t>
                      </m:r>
                      <m:r>
                        <a:rPr lang="zh-CN" altLang="en-US" sz="4800" i="1">
                          <a:latin typeface="Cambria Math" charset="0"/>
                        </a:rPr>
                        <m:t>𝑁</m:t>
                      </m:r>
                      <m:func>
                        <m:funcPr>
                          <m:ctrlPr>
                            <a:rPr lang="zh-CN" altLang="en-US" sz="4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4800" i="0">
                              <a:latin typeface="Cambria Math" charset="0"/>
                            </a:rPr>
                            <m:t>lg</m:t>
                          </m:r>
                        </m:fName>
                        <m:e>
                          <m:r>
                            <a:rPr lang="zh-CN" altLang="en-US" sz="4800" i="1">
                              <a:latin typeface="Cambria Math" charset="0"/>
                            </a:rPr>
                            <m:t>𝑁</m:t>
                          </m:r>
                          <m:r>
                            <a:rPr lang="zh-CN" altLang="en-US" sz="4800" i="0">
                              <a:latin typeface="Cambria Math" charset="0"/>
                            </a:rPr>
                            <m:t>+</m:t>
                          </m:r>
                          <m:r>
                            <a:rPr lang="zh-CN" altLang="en-US" sz="4800" i="1">
                              <a:latin typeface="Cambria Math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zh-CN" altLang="en-US" sz="480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167" y="5808406"/>
                <a:ext cx="8398261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3071705" y="2306022"/>
            <a:ext cx="5483874" cy="107721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6400" b="1"/>
              <a:t>Time~O(nlgn)</a:t>
            </a:r>
            <a:endParaRPr kumimoji="1" lang="zh-CN" altLang="en-US" sz="6400" b="1"/>
          </a:p>
        </p:txBody>
      </p:sp>
      <p:sp>
        <p:nvSpPr>
          <p:cNvPr id="19" name="文本框 18"/>
          <p:cNvSpPr txBox="1"/>
          <p:nvPr/>
        </p:nvSpPr>
        <p:spPr>
          <a:xfrm>
            <a:off x="3427412" y="3561956"/>
            <a:ext cx="4772460" cy="107721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6400" b="1"/>
              <a:t>Space~O(n)</a:t>
            </a:r>
            <a:endParaRPr kumimoji="1" lang="zh-CN" altLang="en-US" sz="6400" b="1"/>
          </a:p>
        </p:txBody>
      </p:sp>
    </p:spTree>
    <p:extLst>
      <p:ext uri="{BB962C8B-B14F-4D97-AF65-F5344CB8AC3E}">
        <p14:creationId xmlns:p14="http://schemas.microsoft.com/office/powerpoint/2010/main" val="1130095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3" grpId="0" animBg="1"/>
      <p:bldP spid="4" grpId="0" animBg="1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总计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55645" y="1895765"/>
            <a:ext cx="3930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/>
              <a:t>拆分 </a:t>
            </a:r>
            <a:r>
              <a:rPr kumimoji="1" lang="en-US" altLang="zh-CN" sz="4800"/>
              <a:t>O(n)</a:t>
            </a:r>
            <a:endParaRPr kumimoji="1" lang="zh-CN" altLang="en-US" sz="4800"/>
          </a:p>
        </p:txBody>
      </p:sp>
      <p:sp>
        <p:nvSpPr>
          <p:cNvPr id="5" name="文本框 4"/>
          <p:cNvSpPr txBox="1"/>
          <p:nvPr/>
        </p:nvSpPr>
        <p:spPr>
          <a:xfrm>
            <a:off x="1943208" y="3428069"/>
            <a:ext cx="3943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/>
              <a:t>合并 </a:t>
            </a:r>
            <a:r>
              <a:rPr kumimoji="1" lang="en-US" altLang="zh-CN" sz="4800"/>
              <a:t>O(nlgn)</a:t>
            </a:r>
            <a:endParaRPr kumimoji="1" lang="zh-CN" altLang="en-US" sz="4800"/>
          </a:p>
        </p:txBody>
      </p:sp>
      <p:sp>
        <p:nvSpPr>
          <p:cNvPr id="6" name="右大括号 5"/>
          <p:cNvSpPr/>
          <p:nvPr/>
        </p:nvSpPr>
        <p:spPr>
          <a:xfrm>
            <a:off x="6327621" y="1989878"/>
            <a:ext cx="385762" cy="2269188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54446" y="2732627"/>
            <a:ext cx="39449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/>
              <a:t>Time~O(nlgn)</a:t>
            </a:r>
            <a:endParaRPr lang="zh-CN" altLang="en-US" sz="4800"/>
          </a:p>
        </p:txBody>
      </p:sp>
      <p:sp>
        <p:nvSpPr>
          <p:cNvPr id="8" name="文本框 7"/>
          <p:cNvSpPr txBox="1"/>
          <p:nvPr/>
        </p:nvSpPr>
        <p:spPr>
          <a:xfrm>
            <a:off x="1968082" y="4835117"/>
            <a:ext cx="3930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/>
              <a:t>拆分 </a:t>
            </a:r>
            <a:r>
              <a:rPr kumimoji="1" lang="en-US" altLang="zh-CN" sz="3200"/>
              <a:t>O(1)</a:t>
            </a:r>
            <a:endParaRPr kumimoji="1"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943208" y="5841624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/>
              <a:t>合并 </a:t>
            </a:r>
            <a:r>
              <a:rPr kumimoji="1" lang="en-US" altLang="zh-CN" sz="3200"/>
              <a:t>O(n)</a:t>
            </a:r>
            <a:endParaRPr kumimoji="1" lang="zh-CN" altLang="en-US" sz="3200"/>
          </a:p>
        </p:txBody>
      </p:sp>
      <p:sp>
        <p:nvSpPr>
          <p:cNvPr id="10" name="右大括号 9"/>
          <p:cNvSpPr/>
          <p:nvPr/>
        </p:nvSpPr>
        <p:spPr>
          <a:xfrm>
            <a:off x="4667375" y="4835117"/>
            <a:ext cx="373325" cy="1743391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22651" y="5164946"/>
            <a:ext cx="35237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/>
              <a:t>Space~O(n)</a:t>
            </a:r>
            <a:endParaRPr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1963451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树状图分析法总结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43737" y="2141035"/>
            <a:ext cx="931697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4800"/>
              <a:t>画出递归的树状结构</a:t>
            </a:r>
            <a:endParaRPr kumimoji="1" lang="en-US" altLang="zh-CN" sz="480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4800"/>
              <a:t>在树状结构上根据具体问题分析</a:t>
            </a:r>
          </a:p>
        </p:txBody>
      </p:sp>
    </p:spTree>
    <p:extLst>
      <p:ext uri="{BB962C8B-B14F-4D97-AF65-F5344CB8AC3E}">
        <p14:creationId xmlns:p14="http://schemas.microsoft.com/office/powerpoint/2010/main" val="2063354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6853"/>
          </a:xfrm>
        </p:spPr>
        <p:txBody>
          <a:bodyPr>
            <a:normAutofit lnSpcReduction="10000"/>
          </a:bodyPr>
          <a:lstStyle/>
          <a:p>
            <a:r>
              <a:rPr kumimoji="1" lang="zh-CN" altLang="en-US"/>
              <a:t>二分查找递归写法的递归树是什么样的？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2677415"/>
            <a:ext cx="10799751" cy="403187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32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kumimoji="1" lang="en-US" altLang="zh-CN" sz="32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3200" b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bsearch</a:t>
            </a:r>
            <a:r>
              <a:rPr kumimoji="1" lang="en-US" altLang="zh-CN" sz="3200" b="1">
                <a:latin typeface="Courier New" charset="0"/>
                <a:ea typeface="Courier New" charset="0"/>
                <a:cs typeface="Courier New" charset="0"/>
              </a:rPr>
              <a:t>(A, p, r, x){  </a:t>
            </a:r>
          </a:p>
          <a:p>
            <a:r>
              <a:rPr kumimoji="1" lang="en-US" altLang="zh-CN" sz="3200" b="1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sz="32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kumimoji="1" lang="en-US" altLang="zh-CN" sz="3200" b="1">
                <a:latin typeface="Courier New" charset="0"/>
                <a:ea typeface="Courier New" charset="0"/>
                <a:cs typeface="Courier New" charset="0"/>
              </a:rPr>
              <a:t> guess = Math.floor( (r - p) / 2 )  </a:t>
            </a:r>
          </a:p>
          <a:p>
            <a:r>
              <a:rPr kumimoji="1" lang="en-US" altLang="zh-CN" sz="3200" b="1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sz="32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kumimoji="1" lang="en-US" altLang="zh-CN" sz="3200" b="1">
                <a:latin typeface="Courier New" charset="0"/>
                <a:ea typeface="Courier New" charset="0"/>
                <a:cs typeface="Courier New" charset="0"/>
              </a:rPr>
              <a:t>(p &gt;= r) {return -1}  </a:t>
            </a:r>
          </a:p>
          <a:p>
            <a:r>
              <a:rPr kumimoji="1" lang="en-US" altLang="zh-CN" sz="3200" b="1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sz="32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kumimoji="1" lang="en-US" altLang="zh-CN" sz="3200" b="1">
                <a:latin typeface="Courier New" charset="0"/>
                <a:ea typeface="Courier New" charset="0"/>
                <a:cs typeface="Courier New" charset="0"/>
              </a:rPr>
              <a:t>( A[guess] === x ) return guess  </a:t>
            </a:r>
          </a:p>
          <a:p>
            <a:r>
              <a:rPr kumimoji="1" lang="en-US" altLang="zh-CN" sz="3200" b="1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sz="32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kumimoji="1" lang="en-US" altLang="zh-CN" sz="3200" b="1">
                <a:latin typeface="Courier New" charset="0"/>
                <a:ea typeface="Courier New" charset="0"/>
                <a:cs typeface="Courier New" charset="0"/>
              </a:rPr>
              <a:t> A[guess] &gt; x ? </a:t>
            </a:r>
          </a:p>
          <a:p>
            <a:r>
              <a:rPr kumimoji="1" lang="en-US" altLang="zh-CN" sz="3200" b="1">
                <a:latin typeface="Courier New" charset="0"/>
                <a:ea typeface="Courier New" charset="0"/>
                <a:cs typeface="Courier New" charset="0"/>
              </a:rPr>
              <a:t>      bsearch(A, guess + 1, r, x)    </a:t>
            </a:r>
          </a:p>
          <a:p>
            <a:r>
              <a:rPr kumimoji="1" lang="en-US" altLang="zh-CN" sz="3200" b="1">
                <a:latin typeface="Courier New" charset="0"/>
                <a:ea typeface="Courier New" charset="0"/>
                <a:cs typeface="Courier New" charset="0"/>
              </a:rPr>
              <a:t>    : bsearch(A, p, guess - 1, x )</a:t>
            </a:r>
          </a:p>
          <a:p>
            <a:r>
              <a:rPr kumimoji="1" lang="en-US" altLang="zh-CN" sz="32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kumimoji="1" lang="zh-CN" altLang="en-US" sz="3200" b="1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3406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</TotalTime>
  <Words>309</Words>
  <Application>Microsoft Macintosh PowerPoint</Application>
  <PresentationFormat>宽屏</PresentationFormat>
  <Paragraphs>63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Cambria Math</vt:lpstr>
      <vt:lpstr>Courier New</vt:lpstr>
      <vt:lpstr>Office 主题​​</vt:lpstr>
      <vt:lpstr>递归函数复杂度分析方法</vt:lpstr>
      <vt:lpstr>树状图分析法</vt:lpstr>
      <vt:lpstr>树的高度</vt:lpstr>
      <vt:lpstr>树的高度</vt:lpstr>
      <vt:lpstr>拆分过程</vt:lpstr>
      <vt:lpstr>合并过程</vt:lpstr>
      <vt:lpstr>总计</vt:lpstr>
      <vt:lpstr>树状图分析法总结</vt:lpstr>
      <vt:lpstr>问题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96</cp:revision>
  <dcterms:created xsi:type="dcterms:W3CDTF">2018-08-02T23:34:41Z</dcterms:created>
  <dcterms:modified xsi:type="dcterms:W3CDTF">2018-08-22T17:52:56Z</dcterms:modified>
</cp:coreProperties>
</file>