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284" r:id="rId3"/>
    <p:sldId id="279" r:id="rId4"/>
    <p:sldId id="281" r:id="rId5"/>
    <p:sldId id="290" r:id="rId6"/>
    <p:sldId id="291" r:id="rId7"/>
    <p:sldId id="292" r:id="rId8"/>
    <p:sldId id="282" r:id="rId9"/>
    <p:sldId id="288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770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24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302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57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98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8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516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43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30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568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79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94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50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递归函数复杂度分析方法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5800" y="1988185"/>
            <a:ext cx="5664200" cy="3843655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kumimoji="1" lang="zh-CN" altLang="en-US" sz="4800"/>
              <a:t>树状图分析法</a:t>
            </a:r>
            <a:endParaRPr kumimoji="1" lang="en-US" altLang="zh-CN" sz="4800"/>
          </a:p>
          <a:p>
            <a:pPr>
              <a:lnSpc>
                <a:spcPct val="210000"/>
              </a:lnSpc>
            </a:pPr>
            <a:r>
              <a:rPr kumimoji="1" lang="zh-CN" altLang="en-US" sz="4800">
                <a:solidFill>
                  <a:srgbClr val="FF0000"/>
                </a:solidFill>
              </a:rPr>
              <a:t>递归表达式分析法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7447280" y="3718560"/>
            <a:ext cx="345440" cy="211328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46720" y="3619118"/>
            <a:ext cx="22365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>
                <a:solidFill>
                  <a:srgbClr val="FF0000"/>
                </a:solidFill>
              </a:rPr>
              <a:t>推导法</a:t>
            </a:r>
            <a:endParaRPr kumimoji="1" lang="en-US" altLang="zh-CN" sz="32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/>
              <a:t>数学归纳法</a:t>
            </a:r>
            <a:endParaRPr kumimoji="1" lang="en-US" altLang="zh-CN" sz="3200"/>
          </a:p>
          <a:p>
            <a:pPr>
              <a:lnSpc>
                <a:spcPct val="150000"/>
              </a:lnSpc>
            </a:pPr>
            <a:r>
              <a:rPr kumimoji="1" lang="zh-CN" altLang="en-US" sz="3200"/>
              <a:t>主定理</a:t>
            </a:r>
          </a:p>
        </p:txBody>
      </p:sp>
    </p:spTree>
    <p:extLst>
      <p:ext uri="{BB962C8B-B14F-4D97-AF65-F5344CB8AC3E}">
        <p14:creationId xmlns:p14="http://schemas.microsoft.com/office/powerpoint/2010/main" val="3224490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CA17-304A-A64B-A0B7-D24706D3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斐波那契数列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F13443-30EF-7941-9BB7-0D09FCE690E4}"/>
                  </a:ext>
                </a:extLst>
              </p:cNvPr>
              <p:cNvSpPr/>
              <p:nvPr/>
            </p:nvSpPr>
            <p:spPr>
              <a:xfrm>
                <a:off x="1152526" y="2916737"/>
                <a:ext cx="8264378" cy="1861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−2),  &amp;</m:t>
                              </m:r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36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1,  &amp;</m:t>
                              </m:r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36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F13443-30EF-7941-9BB7-0D09FCE69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6" y="2916737"/>
                <a:ext cx="8264378" cy="1861022"/>
              </a:xfrm>
              <a:prstGeom prst="rect">
                <a:avLst/>
              </a:prstGeom>
              <a:blipFill>
                <a:blip r:embed="rId3"/>
                <a:stretch>
                  <a:fillRect l="-20123" t="-219728" b="-313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70ADB4D-853E-3247-9538-070B2B6C5BB1}"/>
              </a:ext>
            </a:extLst>
          </p:cNvPr>
          <p:cNvSpPr txBox="1"/>
          <p:nvPr/>
        </p:nvSpPr>
        <p:spPr>
          <a:xfrm>
            <a:off x="1200151" y="1690688"/>
            <a:ext cx="6046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1,1,2,3,5,8,13,21</a:t>
            </a:r>
            <a:r>
              <a:rPr kumimoji="1" lang="en-US" altLang="zh-Hans" sz="4800"/>
              <a:t>……</a:t>
            </a:r>
            <a:endParaRPr kumimoji="1" lang="zh-CN" altLang="en-US" sz="4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6D5F1-F130-C24D-A7ED-CFB70210051F}"/>
              </a:ext>
            </a:extLst>
          </p:cNvPr>
          <p:cNvSpPr txBox="1"/>
          <p:nvPr/>
        </p:nvSpPr>
        <p:spPr>
          <a:xfrm>
            <a:off x="1200151" y="4943475"/>
            <a:ext cx="10059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7030A0"/>
                </a:solidFill>
                <a:latin typeface="Courier" pitchFamily="2" charset="0"/>
              </a:rPr>
              <a:t>function</a:t>
            </a:r>
            <a:r>
              <a:rPr kumimoji="1" lang="en-US" altLang="zh-CN" sz="3200">
                <a:latin typeface="Courier" pitchFamily="2" charset="0"/>
              </a:rPr>
              <a:t> </a:t>
            </a:r>
            <a:r>
              <a:rPr kumimoji="1" lang="en-US" altLang="zh-CN" sz="3200">
                <a:solidFill>
                  <a:srgbClr val="00B050"/>
                </a:solidFill>
                <a:latin typeface="Courier" pitchFamily="2" charset="0"/>
              </a:rPr>
              <a:t>fib</a:t>
            </a:r>
            <a:r>
              <a:rPr kumimoji="1" lang="en-US" altLang="zh-CN" sz="3200">
                <a:latin typeface="Courier" pitchFamily="2" charset="0"/>
              </a:rPr>
              <a:t>(n){</a:t>
            </a:r>
          </a:p>
          <a:p>
            <a:r>
              <a:rPr kumimoji="1" lang="en-US" altLang="zh-CN" sz="3200">
                <a:latin typeface="Courier" pitchFamily="2" charset="0"/>
              </a:rPr>
              <a:t>  return n &lt;2 ? 1 : fib(n-1) + fib(n-2)</a:t>
            </a:r>
          </a:p>
          <a:p>
            <a:r>
              <a:rPr kumimoji="1" lang="en-US" altLang="zh-CN" sz="3200">
                <a:latin typeface="Courier" pitchFamily="2" charset="0"/>
              </a:rPr>
              <a:t>}</a:t>
            </a:r>
            <a:endParaRPr kumimoji="1" lang="zh-CN" altLang="en-US" sz="3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7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3708345-E3B1-BF4A-B7B9-DD3EBEA8F299}"/>
                  </a:ext>
                </a:extLst>
              </p:cNvPr>
              <p:cNvSpPr/>
              <p:nvPr/>
            </p:nvSpPr>
            <p:spPr>
              <a:xfrm>
                <a:off x="1664295" y="840431"/>
                <a:ext cx="8760027" cy="1915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32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zh-CN" sz="3200" b="0" i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3200" b="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0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3708345-E3B1-BF4A-B7B9-DD3EBEA8F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95" y="840431"/>
                <a:ext cx="8760027" cy="1915781"/>
              </a:xfrm>
              <a:prstGeom prst="rect">
                <a:avLst/>
              </a:prstGeom>
              <a:blipFill>
                <a:blip r:embed="rId3"/>
                <a:stretch>
                  <a:fillRect l="-22142" t="-220395" b="-315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9336F9-4C71-7245-A50C-BE1AC1A34718}"/>
                  </a:ext>
                </a:extLst>
              </p:cNvPr>
              <p:cNvSpPr txBox="1"/>
              <p:nvPr/>
            </p:nvSpPr>
            <p:spPr>
              <a:xfrm>
                <a:off x="1142999" y="4557713"/>
                <a:ext cx="3835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9336F9-4C71-7245-A50C-BE1AC1A34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57713"/>
                <a:ext cx="3835601" cy="492443"/>
              </a:xfrm>
              <a:prstGeom prst="rect">
                <a:avLst/>
              </a:prstGeom>
              <a:blipFill>
                <a:blip r:embed="rId4"/>
                <a:stretch>
                  <a:fillRect l="-1650" r="-297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>
            <a:extLst>
              <a:ext uri="{FF2B5EF4-FFF2-40B4-BE49-F238E27FC236}">
                <a16:creationId xmlns:a16="http://schemas.microsoft.com/office/drawing/2014/main" id="{5A6952C5-607D-0344-8804-CC547ED1C5A8}"/>
              </a:ext>
            </a:extLst>
          </p:cNvPr>
          <p:cNvSpPr/>
          <p:nvPr/>
        </p:nvSpPr>
        <p:spPr>
          <a:xfrm>
            <a:off x="5129214" y="4714875"/>
            <a:ext cx="271462" cy="227327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6B2B88-2C2D-6E44-9FD5-BD9856A8045F}"/>
                  </a:ext>
                </a:extLst>
              </p:cNvPr>
              <p:cNvSpPr txBox="1"/>
              <p:nvPr/>
            </p:nvSpPr>
            <p:spPr>
              <a:xfrm>
                <a:off x="5551290" y="4529138"/>
                <a:ext cx="4726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kumimoji="1"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kumimoji="1"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6B2B88-2C2D-6E44-9FD5-BD9856A80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90" y="4529138"/>
                <a:ext cx="4726807" cy="492443"/>
              </a:xfrm>
              <a:prstGeom prst="rect">
                <a:avLst/>
              </a:prstGeom>
              <a:blipFill>
                <a:blip r:embed="rId5"/>
                <a:stretch>
                  <a:fillRect l="-1072" r="-2413" b="-35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CACB9BE-D368-4848-84A8-BF917C4F9362}"/>
              </a:ext>
            </a:extLst>
          </p:cNvPr>
          <p:cNvSpPr txBox="1"/>
          <p:nvPr/>
        </p:nvSpPr>
        <p:spPr>
          <a:xfrm>
            <a:off x="1142999" y="348615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思考？</a:t>
            </a:r>
            <a:endParaRPr kumimoji="1"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19150723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0540E6E-D8B8-414F-8895-D5820E528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37" y="942974"/>
            <a:ext cx="7055962" cy="375761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5B9A4ED-53C3-DD42-B42A-56C2AF47BF64}"/>
              </a:ext>
            </a:extLst>
          </p:cNvPr>
          <p:cNvSpPr/>
          <p:nvPr/>
        </p:nvSpPr>
        <p:spPr>
          <a:xfrm>
            <a:off x="1428749" y="442913"/>
            <a:ext cx="7086601" cy="2628900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75B355-296F-D84E-9929-3A57B1390E32}"/>
                  </a:ext>
                </a:extLst>
              </p:cNvPr>
              <p:cNvSpPr txBox="1"/>
              <p:nvPr/>
            </p:nvSpPr>
            <p:spPr>
              <a:xfrm>
                <a:off x="8894762" y="1757363"/>
                <a:ext cx="19925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3600" b="0" i="1">
                          <a:latin typeface="Cambria Math" panose="02040503050406030204" pitchFamily="18" charset="0"/>
                        </a:rPr>
                        <m:t>1+2+4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75B355-296F-D84E-9929-3A57B1390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762" y="1757363"/>
                <a:ext cx="1992533" cy="553998"/>
              </a:xfrm>
              <a:prstGeom prst="rect">
                <a:avLst/>
              </a:prstGeom>
              <a:blipFill>
                <a:blip r:embed="rId4"/>
                <a:stretch>
                  <a:fillRect l="-3165" r="-37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AF30CE-DC7E-384C-99B3-8E366DFE51B5}"/>
                  </a:ext>
                </a:extLst>
              </p:cNvPr>
              <p:cNvSpPr txBox="1"/>
              <p:nvPr/>
            </p:nvSpPr>
            <p:spPr>
              <a:xfrm>
                <a:off x="1323148" y="4951120"/>
                <a:ext cx="5406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Hans" sz="3200" i="1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AF30CE-DC7E-384C-99B3-8E366DFE5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48" y="4951120"/>
                <a:ext cx="5406352" cy="492443"/>
              </a:xfrm>
              <a:prstGeom prst="rect">
                <a:avLst/>
              </a:prstGeom>
              <a:blipFill>
                <a:blip r:embed="rId5"/>
                <a:stretch>
                  <a:fillRect l="-93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54BE94D-B4BD-B941-9939-39FD5942001E}"/>
                  </a:ext>
                </a:extLst>
              </p:cNvPr>
              <p:cNvSpPr/>
              <p:nvPr/>
            </p:nvSpPr>
            <p:spPr>
              <a:xfrm>
                <a:off x="1223135" y="5551246"/>
                <a:ext cx="92029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54BE94D-B4BD-B941-9939-39FD59420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35" y="5551246"/>
                <a:ext cx="92029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3D0BE28-AD63-5844-B953-CD817B770593}"/>
                  </a:ext>
                </a:extLst>
              </p:cNvPr>
              <p:cNvSpPr/>
              <p:nvPr/>
            </p:nvSpPr>
            <p:spPr>
              <a:xfrm>
                <a:off x="1286791" y="6136021"/>
                <a:ext cx="27395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2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3D0BE28-AD63-5844-B953-CD817B770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91" y="6136021"/>
                <a:ext cx="2739533" cy="584775"/>
              </a:xfrm>
              <a:prstGeom prst="rect">
                <a:avLst/>
              </a:prstGeom>
              <a:blipFill>
                <a:blip r:embed="rId7"/>
                <a:stretch>
                  <a:fillRect r="-922"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7590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C83988-0581-8746-8C1B-09F076D93416}"/>
              </a:ext>
            </a:extLst>
          </p:cNvPr>
          <p:cNvSpPr/>
          <p:nvPr/>
        </p:nvSpPr>
        <p:spPr>
          <a:xfrm>
            <a:off x="857956" y="1274002"/>
            <a:ext cx="87375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7030A0"/>
                </a:solidFill>
                <a:latin typeface="Courier" pitchFamily="2" charset="0"/>
              </a:rPr>
              <a:t>function</a:t>
            </a:r>
            <a:r>
              <a:rPr lang="zh-CN" altLang="en-US" sz="3200">
                <a:latin typeface="Courier" pitchFamily="2" charset="0"/>
              </a:rPr>
              <a:t> </a:t>
            </a:r>
            <a:r>
              <a:rPr lang="zh-CN" altLang="en-US" sz="3200">
                <a:solidFill>
                  <a:srgbClr val="00B050"/>
                </a:solidFill>
                <a:latin typeface="Courier" pitchFamily="2" charset="0"/>
              </a:rPr>
              <a:t>merge_sort</a:t>
            </a:r>
            <a:r>
              <a:rPr lang="zh-CN" altLang="en-US" sz="3200">
                <a:latin typeface="Courier" pitchFamily="2" charset="0"/>
              </a:rPr>
              <a:t>(A, p, r){  </a:t>
            </a:r>
            <a:endParaRPr lang="en-US" altLang="zh-CN" sz="3200">
              <a:latin typeface="Courier" pitchFamily="2" charset="0"/>
            </a:endParaRPr>
          </a:p>
          <a:p>
            <a:r>
              <a:rPr lang="en-US" altLang="zh-CN" sz="3200">
                <a:latin typeface="Courier" pitchFamily="2" charset="0"/>
              </a:rPr>
              <a:t>  </a:t>
            </a:r>
            <a:r>
              <a:rPr lang="zh-CN" altLang="en-US" sz="3200">
                <a:solidFill>
                  <a:srgbClr val="7030A0"/>
                </a:solidFill>
                <a:latin typeface="Courier" pitchFamily="2" charset="0"/>
              </a:rPr>
              <a:t>if</a:t>
            </a:r>
            <a:r>
              <a:rPr lang="zh-CN" altLang="en-US" sz="3200">
                <a:latin typeface="Courier" pitchFamily="2" charset="0"/>
              </a:rPr>
              <a:t>(r - p &lt; 2) { </a:t>
            </a:r>
            <a:endParaRPr lang="en-US" altLang="zh-CN" sz="3200">
              <a:latin typeface="Courier" pitchFamily="2" charset="0"/>
            </a:endParaRPr>
          </a:p>
          <a:p>
            <a:r>
              <a:rPr lang="en-US" altLang="zh-CN" sz="3200">
                <a:latin typeface="Courier" pitchFamily="2" charset="0"/>
              </a:rPr>
              <a:t>    </a:t>
            </a:r>
            <a:r>
              <a:rPr lang="zh-CN" altLang="en-US" sz="3200">
                <a:latin typeface="Courier" pitchFamily="2" charset="0"/>
              </a:rPr>
              <a:t>return </a:t>
            </a:r>
            <a:endParaRPr lang="en-US" altLang="zh-CN" sz="3200">
              <a:latin typeface="Courier" pitchFamily="2" charset="0"/>
            </a:endParaRPr>
          </a:p>
          <a:p>
            <a:r>
              <a:rPr lang="en-US" altLang="zh-CN" sz="3200">
                <a:latin typeface="Courier" pitchFamily="2" charset="0"/>
              </a:rPr>
              <a:t>  </a:t>
            </a:r>
            <a:r>
              <a:rPr lang="zh-CN" altLang="en-US" sz="3200">
                <a:latin typeface="Courier" pitchFamily="2" charset="0"/>
              </a:rPr>
              <a:t>}  </a:t>
            </a:r>
            <a:endParaRPr lang="en-US" altLang="zh-CN" sz="3200">
              <a:latin typeface="Courier" pitchFamily="2" charset="0"/>
            </a:endParaRPr>
          </a:p>
          <a:p>
            <a:r>
              <a:rPr lang="en-US" altLang="zh-CN" sz="3200">
                <a:latin typeface="Courier" pitchFamily="2" charset="0"/>
              </a:rPr>
              <a:t>  </a:t>
            </a:r>
            <a:r>
              <a:rPr lang="zh-CN" altLang="en-US" sz="3200">
                <a:solidFill>
                  <a:srgbClr val="7030A0"/>
                </a:solidFill>
                <a:latin typeface="Courier" pitchFamily="2" charset="0"/>
              </a:rPr>
              <a:t>const</a:t>
            </a:r>
            <a:r>
              <a:rPr lang="zh-CN" altLang="en-US" sz="3200">
                <a:latin typeface="Courier" pitchFamily="2" charset="0"/>
              </a:rPr>
              <a:t> q = </a:t>
            </a:r>
            <a:endParaRPr lang="en-US" altLang="zh-CN" sz="3200">
              <a:latin typeface="Courier" pitchFamily="2" charset="0"/>
            </a:endParaRPr>
          </a:p>
          <a:p>
            <a:r>
              <a:rPr lang="en-US" altLang="zh-CN" sz="3200">
                <a:latin typeface="Courier" pitchFamily="2" charset="0"/>
              </a:rPr>
              <a:t>    </a:t>
            </a:r>
            <a:r>
              <a:rPr lang="zh-CN" altLang="en-US" sz="3200">
                <a:latin typeface="Courier" pitchFamily="2" charset="0"/>
              </a:rPr>
              <a:t>Math.ceil( (p + r) / 2)</a:t>
            </a:r>
            <a:endParaRPr lang="en-US" altLang="zh-CN" sz="3200">
              <a:latin typeface="Courier" pitchFamily="2" charset="0"/>
            </a:endParaRPr>
          </a:p>
          <a:p>
            <a:r>
              <a:rPr lang="zh-CN" altLang="en-US" sz="3200">
                <a:latin typeface="Courier" pitchFamily="2" charset="0"/>
              </a:rPr>
              <a:t>  </a:t>
            </a:r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Courier" pitchFamily="2" charset="0"/>
              </a:rPr>
              <a:t>merge_sort</a:t>
            </a:r>
            <a:r>
              <a:rPr lang="zh-CN" altLang="en-US" sz="3200">
                <a:latin typeface="Courier" pitchFamily="2" charset="0"/>
              </a:rPr>
              <a:t>(A, p, q)  </a:t>
            </a:r>
            <a:endParaRPr lang="en-US" altLang="zh-CN" sz="3200">
              <a:latin typeface="Courier" pitchFamily="2" charset="0"/>
            </a:endParaRPr>
          </a:p>
          <a:p>
            <a:r>
              <a:rPr lang="zh-CN" altLang="en-US" sz="3200">
                <a:latin typeface="Courier" pitchFamily="2" charset="0"/>
              </a:rPr>
              <a:t>  </a:t>
            </a:r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Courier" pitchFamily="2" charset="0"/>
              </a:rPr>
              <a:t>merge_sort</a:t>
            </a:r>
            <a:r>
              <a:rPr lang="zh-CN" altLang="en-US" sz="3200">
                <a:latin typeface="Courier" pitchFamily="2" charset="0"/>
              </a:rPr>
              <a:t>(A, q, r)  </a:t>
            </a:r>
            <a:endParaRPr lang="en-US" altLang="zh-CN" sz="3200">
              <a:latin typeface="Courier" pitchFamily="2" charset="0"/>
            </a:endParaRPr>
          </a:p>
          <a:p>
            <a:r>
              <a:rPr lang="en-US" altLang="zh-CN" sz="3200">
                <a:latin typeface="Courier" pitchFamily="2" charset="0"/>
              </a:rPr>
              <a:t>  </a:t>
            </a:r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Courier" pitchFamily="2" charset="0"/>
              </a:rPr>
              <a:t>merge</a:t>
            </a:r>
            <a:r>
              <a:rPr lang="zh-CN" altLang="en-US" sz="3200">
                <a:latin typeface="Courier" pitchFamily="2" charset="0"/>
              </a:rPr>
              <a:t>(A,p,q,r)</a:t>
            </a:r>
            <a:endParaRPr lang="en-US" altLang="zh-CN" sz="3200">
              <a:latin typeface="Courier" pitchFamily="2" charset="0"/>
            </a:endParaRPr>
          </a:p>
          <a:p>
            <a:r>
              <a:rPr lang="zh-CN" altLang="en-US" sz="3200">
                <a:latin typeface="Courier" pitchFamily="2" charset="0"/>
              </a:rPr>
              <a:t>}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6F7E47F6-F2BF-F64D-B6FC-DD18633F2B34}"/>
              </a:ext>
            </a:extLst>
          </p:cNvPr>
          <p:cNvSpPr/>
          <p:nvPr/>
        </p:nvSpPr>
        <p:spPr>
          <a:xfrm>
            <a:off x="8563327" y="1828799"/>
            <a:ext cx="214489" cy="12617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E0CFAC-E26A-C846-AABC-8B6C773A9A90}"/>
                  </a:ext>
                </a:extLst>
              </p:cNvPr>
              <p:cNvSpPr txBox="1"/>
              <p:nvPr/>
            </p:nvSpPr>
            <p:spPr>
              <a:xfrm>
                <a:off x="8910591" y="2213427"/>
                <a:ext cx="23744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kumimoji="1" lang="en-US" altLang="zh-CN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sz="32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kumimoji="1" lang="en-US" altLang="zh-CN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b="1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E0CFAC-E26A-C846-AABC-8B6C773A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591" y="2213427"/>
                <a:ext cx="2374433" cy="492443"/>
              </a:xfrm>
              <a:prstGeom prst="rect">
                <a:avLst/>
              </a:prstGeom>
              <a:blipFill>
                <a:blip r:embed="rId3"/>
                <a:stretch>
                  <a:fillRect l="-2660" r="-478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480D13A0-D332-FD48-A8ED-D4F3AAC48569}"/>
              </a:ext>
            </a:extLst>
          </p:cNvPr>
          <p:cNvSpPr/>
          <p:nvPr/>
        </p:nvSpPr>
        <p:spPr>
          <a:xfrm>
            <a:off x="7843483" y="3338508"/>
            <a:ext cx="228955" cy="2476505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660212-CECA-354D-929C-A85BCD4CAAAD}"/>
                  </a:ext>
                </a:extLst>
              </p:cNvPr>
              <p:cNvSpPr txBox="1"/>
              <p:nvPr/>
            </p:nvSpPr>
            <p:spPr>
              <a:xfrm>
                <a:off x="6162691" y="5815013"/>
                <a:ext cx="5495800" cy="847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kumimoji="1"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1" i="1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kumimoji="1"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kumimoji="1" lang="en-US" altLang="zh-CN" sz="32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1" i="0">
                          <a:latin typeface="Cambria Math" panose="02040503050406030204" pitchFamily="18" charset="0"/>
                        </a:rPr>
                        <m:t>𝟐𝐓</m:t>
                      </m:r>
                      <m:d>
                        <m:dPr>
                          <m:ctrlPr>
                            <a:rPr kumimoji="1"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1" i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num>
                            <m:den>
                              <m:r>
                                <a:rPr kumimoji="1" lang="en-US" altLang="zh-CN" sz="32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1" i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kumimoji="1" lang="en-US" altLang="zh-CN" sz="32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1" i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kumimoji="1" lang="en-US" altLang="zh-CN" sz="3200" b="1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3200" b="1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660212-CECA-354D-929C-A85BCD4CA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1" y="5815013"/>
                <a:ext cx="5495800" cy="847220"/>
              </a:xfrm>
              <a:prstGeom prst="rect">
                <a:avLst/>
              </a:prstGeom>
              <a:blipFill>
                <a:blip r:embed="rId4"/>
                <a:stretch>
                  <a:fillRect l="-922" r="-1843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977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87788-8422-484F-BC43-4C0D19B9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递归表达式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EAF7579-A89A-AB40-BAC1-6B653C986C8C}"/>
                  </a:ext>
                </a:extLst>
              </p:cNvPr>
              <p:cNvSpPr/>
              <p:nvPr/>
            </p:nvSpPr>
            <p:spPr>
              <a:xfrm>
                <a:off x="1358645" y="2526355"/>
                <a:ext cx="9474710" cy="2450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4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4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4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zh-CN" altLang="en-US" sz="4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CN" altLang="en-US" sz="4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4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zh-CN" altLang="en-US" sz="4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4800" i="0">
                                  <a:latin typeface="Cambria Math" panose="02040503050406030204" pitchFamily="18" charset="0"/>
                                </a:rPr>
                                <m:t>),  &amp;</m:t>
                              </m:r>
                              <m:r>
                                <a:rPr lang="zh-CN" alt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4800" i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zh-CN" altLang="en-US" sz="4800" i="0">
                                  <a:latin typeface="Cambria Math" panose="02040503050406030204" pitchFamily="18" charset="0"/>
                                </a:rPr>
                                <m:t>1,  &amp;</m:t>
                              </m:r>
                              <m:r>
                                <a:rPr lang="zh-CN" alt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4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480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EAF7579-A89A-AB40-BAC1-6B653C986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45" y="2526355"/>
                <a:ext cx="9474710" cy="2450543"/>
              </a:xfrm>
              <a:prstGeom prst="rect">
                <a:avLst/>
              </a:prstGeom>
              <a:blipFill>
                <a:blip r:embed="rId3"/>
                <a:stretch>
                  <a:fillRect l="-23427" t="-221649" b="-316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6523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/>
              <p:nvPr/>
            </p:nvSpPr>
            <p:spPr>
              <a:xfrm>
                <a:off x="1029465" y="528638"/>
                <a:ext cx="3638112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65" y="528638"/>
                <a:ext cx="3638112" cy="840230"/>
              </a:xfrm>
              <a:prstGeom prst="rect">
                <a:avLst/>
              </a:prstGeom>
              <a:blipFill>
                <a:blip r:embed="rId3"/>
                <a:stretch>
                  <a:fillRect l="-1389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/>
              <p:nvPr/>
            </p:nvSpPr>
            <p:spPr>
              <a:xfrm>
                <a:off x="5968178" y="528638"/>
                <a:ext cx="3768339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zh-CN" sz="32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32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𝑎𝑛</m:t>
                          </m:r>
                        </m:num>
                        <m:den>
                          <m:r>
                            <a:rPr kumimoji="1" lang="en-US" altLang="zh-CN" sz="32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78" y="528638"/>
                <a:ext cx="3768339" cy="840230"/>
              </a:xfrm>
              <a:prstGeom prst="rect">
                <a:avLst/>
              </a:prstGeom>
              <a:blipFill>
                <a:blip r:embed="rId4"/>
                <a:stretch>
                  <a:fillRect l="-1342" r="-336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/>
              <p:nvPr/>
            </p:nvSpPr>
            <p:spPr>
              <a:xfrm>
                <a:off x="1029465" y="1624013"/>
                <a:ext cx="4598502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4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65" y="1624013"/>
                <a:ext cx="4598502" cy="840230"/>
              </a:xfrm>
              <a:prstGeom prst="rect">
                <a:avLst/>
              </a:prstGeom>
              <a:blipFill>
                <a:blip r:embed="rId5"/>
                <a:stretch>
                  <a:fillRect l="-1102" r="-275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/>
              <p:nvPr/>
            </p:nvSpPr>
            <p:spPr>
              <a:xfrm>
                <a:off x="1012491" y="2719388"/>
                <a:ext cx="5648661" cy="84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8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+ 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91" y="2719388"/>
                <a:ext cx="5648661" cy="843436"/>
              </a:xfrm>
              <a:prstGeom prst="rect">
                <a:avLst/>
              </a:prstGeom>
              <a:blipFill>
                <a:blip r:embed="rId6"/>
                <a:stretch>
                  <a:fillRect l="-897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/>
              <p:nvPr/>
            </p:nvSpPr>
            <p:spPr>
              <a:xfrm>
                <a:off x="1054043" y="3822145"/>
                <a:ext cx="7139070" cy="84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16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+ 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+ 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43" y="3822145"/>
                <a:ext cx="7139070" cy="843436"/>
              </a:xfrm>
              <a:prstGeom prst="rect">
                <a:avLst/>
              </a:prstGeom>
              <a:blipFill>
                <a:blip r:embed="rId7"/>
                <a:stretch>
                  <a:fillRect l="-533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/>
              <p:nvPr/>
            </p:nvSpPr>
            <p:spPr>
              <a:xfrm>
                <a:off x="1054043" y="4703062"/>
                <a:ext cx="423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A2AF8D-F8C5-6044-956E-E79759CE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43" y="4703062"/>
                <a:ext cx="423193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/>
              <p:nvPr/>
            </p:nvSpPr>
            <p:spPr>
              <a:xfrm>
                <a:off x="1012491" y="5514810"/>
                <a:ext cx="4702634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+ …+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𝑎𝑛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FA2AF8D-F8C5-6044-956E-E79759CE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91" y="5514810"/>
                <a:ext cx="4702634" cy="501291"/>
              </a:xfrm>
              <a:prstGeom prst="rect">
                <a:avLst/>
              </a:prstGeom>
              <a:blipFill>
                <a:blip r:embed="rId9"/>
                <a:stretch>
                  <a:fillRect l="-1078" t="-2439" b="-36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大括号 17"/>
          <p:cNvSpPr/>
          <p:nvPr/>
        </p:nvSpPr>
        <p:spPr>
          <a:xfrm rot="16200000">
            <a:off x="4382333" y="5054357"/>
            <a:ext cx="142876" cy="2066364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17008" y="6143766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/>
              <a:t>k</a:t>
            </a:r>
            <a:r>
              <a:rPr kumimoji="1" lang="zh-CN" altLang="en-US" sz="3200" b="1"/>
              <a:t>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C7A9211-A6C0-7047-B0B8-8E597192FDFF}"/>
                  </a:ext>
                </a:extLst>
              </p:cNvPr>
              <p:cNvSpPr/>
              <p:nvPr/>
            </p:nvSpPr>
            <p:spPr>
              <a:xfrm>
                <a:off x="8801966" y="4210283"/>
                <a:ext cx="1869101" cy="58477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3200" kern="10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­</a:t>
                </a:r>
                <a14:m>
                  <m:oMath xmlns:m="http://schemas.openxmlformats.org/officeDocument/2006/math">
                    <m:r>
                      <a:rPr lang="en-US" altLang="zh-CN" sz="32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32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32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32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⌈</m:t>
                        </m:r>
                        <m:r>
                          <m:rPr>
                            <m:sty m:val="p"/>
                          </m:rPr>
                          <a:rPr lang="en-US" altLang="zh-CN" sz="32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CN" sz="32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⌉</m:t>
                        </m:r>
                      </m:e>
                    </m:func>
                  </m:oMath>
                </a14:m>
                <a:endParaRPr lang="zh-CN" altLang="zh-CN" sz="3200" kern="10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C7A9211-A6C0-7047-B0B8-8E597192F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6" y="4210283"/>
                <a:ext cx="1869101" cy="584775"/>
              </a:xfrm>
              <a:prstGeom prst="rect">
                <a:avLst/>
              </a:prstGeom>
              <a:blipFill>
                <a:blip r:embed="rId10"/>
                <a:stretch>
                  <a:fillRect l="-2703" r="-4054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75B4767-CAD4-B84E-9BE7-7AD8EEEAE8EB}"/>
                  </a:ext>
                </a:extLst>
              </p:cNvPr>
              <p:cNvSpPr/>
              <p:nvPr/>
            </p:nvSpPr>
            <p:spPr>
              <a:xfrm>
                <a:off x="7475576" y="5059166"/>
                <a:ext cx="4521879" cy="660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⌈"/>
                              <m:endChr m:val=""/>
                              <m:ctrlPr>
                                <a:rPr lang="zh-CN" alt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32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begChr m:val=""/>
                                      <m:endChr m:val="⌉"/>
                                      <m:ctrlP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  <m:r>
                        <a:rPr lang="zh-CN" altLang="en-US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+⌈</m:t>
                      </m:r>
                      <m:func>
                        <m:funcPr>
                          <m:ctrlP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⌉×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32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75B4767-CAD4-B84E-9BE7-7AD8EEEAE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576" y="5059166"/>
                <a:ext cx="4521879" cy="660437"/>
              </a:xfrm>
              <a:prstGeom prst="rect">
                <a:avLst/>
              </a:prstGeom>
              <a:blipFill>
                <a:blip r:embed="rId11"/>
                <a:stretch>
                  <a:fillRect t="-115094" b="-15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5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3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E8E52-FB74-8F4A-AA20-15A87C14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上界推导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C8E9147-35B1-1F45-B5D4-7064506DA91B}"/>
                  </a:ext>
                </a:extLst>
              </p:cNvPr>
              <p:cNvSpPr/>
              <p:nvPr/>
            </p:nvSpPr>
            <p:spPr>
              <a:xfrm>
                <a:off x="3083669" y="1928913"/>
                <a:ext cx="4521879" cy="660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⌈"/>
                              <m:end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begChr m:val=""/>
                                      <m:endChr m:val="⌉"/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+⌈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⌉×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C8E9147-35B1-1F45-B5D4-7064506DA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669" y="1928913"/>
                <a:ext cx="4521879" cy="660437"/>
              </a:xfrm>
              <a:prstGeom prst="rect">
                <a:avLst/>
              </a:prstGeom>
              <a:blipFill>
                <a:blip r:embed="rId3"/>
                <a:stretch>
                  <a:fillRect t="-115094" b="-15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2BDA7C-4D99-D24B-B3F3-E4895A2B01CF}"/>
                  </a:ext>
                </a:extLst>
              </p:cNvPr>
              <p:cNvSpPr/>
              <p:nvPr/>
            </p:nvSpPr>
            <p:spPr>
              <a:xfrm>
                <a:off x="3083669" y="2738437"/>
                <a:ext cx="5260030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func>
                            </m:sup>
                          </m:sSup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2BDA7C-4D99-D24B-B3F3-E4895A2B0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669" y="2738437"/>
                <a:ext cx="5260030" cy="648191"/>
              </a:xfrm>
              <a:prstGeom prst="rect">
                <a:avLst/>
              </a:prstGeom>
              <a:blipFill>
                <a:blip r:embed="rId4"/>
                <a:stretch>
                  <a:fillRect t="-174510" r="-12048" b="-260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1A11028-525B-794A-B4E2-1C03B3B46605}"/>
                  </a:ext>
                </a:extLst>
              </p:cNvPr>
              <p:cNvSpPr/>
              <p:nvPr/>
            </p:nvSpPr>
            <p:spPr>
              <a:xfrm>
                <a:off x="4026973" y="3525076"/>
                <a:ext cx="32977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1A11028-525B-794A-B4E2-1C03B3B46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73" y="3525076"/>
                <a:ext cx="3297761" cy="584775"/>
              </a:xfrm>
              <a:prstGeom prst="rect">
                <a:avLst/>
              </a:prstGeom>
              <a:blipFill>
                <a:blip r:embed="rId5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83E47D-A8AD-BF42-AA2D-9F1EC9723790}"/>
                  </a:ext>
                </a:extLst>
              </p:cNvPr>
              <p:cNvSpPr/>
              <p:nvPr/>
            </p:nvSpPr>
            <p:spPr>
              <a:xfrm>
                <a:off x="4026973" y="4990293"/>
                <a:ext cx="221246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83E47D-A8AD-BF42-AA2D-9F1EC9723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73" y="4990293"/>
                <a:ext cx="2212465" cy="584775"/>
              </a:xfrm>
              <a:prstGeom prst="rect">
                <a:avLst/>
              </a:prstGeom>
              <a:blipFill>
                <a:blip r:embed="rId6"/>
                <a:stretch>
                  <a:fillRect t="-138298" r="-20000" b="-2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A950CF8-9B1C-BD46-9AE6-8197CCC64CBB}"/>
                  </a:ext>
                </a:extLst>
              </p:cNvPr>
              <p:cNvSpPr/>
              <p:nvPr/>
            </p:nvSpPr>
            <p:spPr>
              <a:xfrm>
                <a:off x="3109799" y="4324988"/>
                <a:ext cx="59482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A950CF8-9B1C-BD46-9AE6-8197CCC64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799" y="4324988"/>
                <a:ext cx="5948231" cy="584775"/>
              </a:xfrm>
              <a:prstGeom prst="rect">
                <a:avLst/>
              </a:prstGeom>
              <a:blipFill>
                <a:blip r:embed="rId7"/>
                <a:stretch>
                  <a:fillRect t="-138298" r="-6397" b="-2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756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12CB8-F5A8-A34F-8A09-4875E604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下界推导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7041FE-CF42-6F4B-8762-EF5A48D64E80}"/>
                  </a:ext>
                </a:extLst>
              </p:cNvPr>
              <p:cNvSpPr/>
              <p:nvPr/>
            </p:nvSpPr>
            <p:spPr>
              <a:xfrm>
                <a:off x="3083669" y="1928913"/>
                <a:ext cx="4521879" cy="660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⌈"/>
                              <m:end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begChr m:val=""/>
                                      <m:endChr m:val="⌉"/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+⌈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⌉×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7041FE-CF42-6F4B-8762-EF5A48D64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669" y="1928913"/>
                <a:ext cx="4521879" cy="660437"/>
              </a:xfrm>
              <a:prstGeom prst="rect">
                <a:avLst/>
              </a:prstGeom>
              <a:blipFill>
                <a:blip r:embed="rId3"/>
                <a:stretch>
                  <a:fillRect t="-115094" b="-15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B97CC4-C844-8F46-92C6-F8DA0A73EF7A}"/>
                  </a:ext>
                </a:extLst>
              </p:cNvPr>
              <p:cNvSpPr/>
              <p:nvPr/>
            </p:nvSpPr>
            <p:spPr>
              <a:xfrm>
                <a:off x="4069836" y="3643137"/>
                <a:ext cx="22571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B97CC4-C844-8F46-92C6-F8DA0A73E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36" y="3643137"/>
                <a:ext cx="2257156" cy="584775"/>
              </a:xfrm>
              <a:prstGeom prst="rect">
                <a:avLst/>
              </a:prstGeom>
              <a:blipFill>
                <a:blip r:embed="rId4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014ADA-312D-BD47-86CF-89A4668CB35B}"/>
                  </a:ext>
                </a:extLst>
              </p:cNvPr>
              <p:cNvSpPr/>
              <p:nvPr/>
            </p:nvSpPr>
            <p:spPr>
              <a:xfrm>
                <a:off x="4069836" y="5108354"/>
                <a:ext cx="221246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014ADA-312D-BD47-86CF-89A4668CB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36" y="5108354"/>
                <a:ext cx="2212465" cy="584775"/>
              </a:xfrm>
              <a:prstGeom prst="rect">
                <a:avLst/>
              </a:prstGeom>
              <a:blipFill>
                <a:blip r:embed="rId5"/>
                <a:stretch>
                  <a:fillRect t="-136170" r="-18750" b="-2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A099BFD-5647-6B45-837D-B98E044555E1}"/>
                  </a:ext>
                </a:extLst>
              </p:cNvPr>
              <p:cNvSpPr/>
              <p:nvPr/>
            </p:nvSpPr>
            <p:spPr>
              <a:xfrm>
                <a:off x="3147665" y="2812859"/>
                <a:ext cx="3866892" cy="60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A099BFD-5647-6B45-837D-B98E04455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65" y="2812859"/>
                <a:ext cx="3866892" cy="606769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B82B096-1D71-984A-A464-709D3BED88D3}"/>
                  </a:ext>
                </a:extLst>
              </p:cNvPr>
              <p:cNvSpPr/>
              <p:nvPr/>
            </p:nvSpPr>
            <p:spPr>
              <a:xfrm>
                <a:off x="3147665" y="4375745"/>
                <a:ext cx="46937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n</m:t>
                          </m:r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B82B096-1D71-984A-A464-709D3BED8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65" y="4375745"/>
                <a:ext cx="4693785" cy="584775"/>
              </a:xfrm>
              <a:prstGeom prst="rect">
                <a:avLst/>
              </a:prstGeom>
              <a:blipFill>
                <a:blip r:embed="rId7"/>
                <a:stretch>
                  <a:fillRect t="-138298" r="-7838" b="-2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65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9B190F-C335-B549-8935-AF63212277F7}"/>
                  </a:ext>
                </a:extLst>
              </p:cNvPr>
              <p:cNvSpPr txBox="1"/>
              <p:nvPr/>
            </p:nvSpPr>
            <p:spPr>
              <a:xfrm>
                <a:off x="3136107" y="2914650"/>
                <a:ext cx="6238374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4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6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6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6400" b="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kumimoji="1" lang="el-GR" altLang="zh-CN" sz="6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1" lang="en-US" altLang="zh-CN" sz="6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6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kumimoji="1" lang="en-US" altLang="zh-CN" sz="6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6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kumimoji="1" lang="en-US" altLang="zh-CN" sz="6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6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 sz="640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9B190F-C335-B549-8935-AF6321227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107" y="2914650"/>
                <a:ext cx="6238374" cy="984885"/>
              </a:xfrm>
              <a:prstGeom prst="rect">
                <a:avLst/>
              </a:prstGeom>
              <a:blipFill>
                <a:blip r:embed="rId3"/>
                <a:stretch>
                  <a:fillRect l="-2033" t="-5128" r="-3659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792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3FD02-A54B-C340-A2DD-DB389F19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直接推导</a:t>
            </a:r>
            <a:r>
              <a:rPr kumimoji="1" lang="en-US" altLang="zh-CN"/>
              <a:t>-</a:t>
            </a:r>
            <a:r>
              <a:rPr kumimoji="1" lang="zh-CN" altLang="en-US"/>
              <a:t>二分查找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80BA32-326D-704D-86E1-83BD0920E650}"/>
                  </a:ext>
                </a:extLst>
              </p:cNvPr>
              <p:cNvSpPr txBox="1"/>
              <p:nvPr/>
            </p:nvSpPr>
            <p:spPr>
              <a:xfrm>
                <a:off x="1519251" y="1690688"/>
                <a:ext cx="3794180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80BA32-326D-704D-86E1-83BD0920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51" y="1690688"/>
                <a:ext cx="3794180" cy="840230"/>
              </a:xfrm>
              <a:prstGeom prst="rect">
                <a:avLst/>
              </a:prstGeom>
              <a:blipFill>
                <a:blip r:embed="rId3"/>
                <a:stretch>
                  <a:fillRect l="-2013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409A96-B7A5-7041-BA1E-AAB29A50FEBC}"/>
                  </a:ext>
                </a:extLst>
              </p:cNvPr>
              <p:cNvSpPr txBox="1"/>
              <p:nvPr/>
            </p:nvSpPr>
            <p:spPr>
              <a:xfrm>
                <a:off x="7077089" y="1690688"/>
                <a:ext cx="3140795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409A96-B7A5-7041-BA1E-AAB29A50F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089" y="1690688"/>
                <a:ext cx="3140795" cy="840230"/>
              </a:xfrm>
              <a:prstGeom prst="rect">
                <a:avLst/>
              </a:prstGeom>
              <a:blipFill>
                <a:blip r:embed="rId4"/>
                <a:stretch>
                  <a:fillRect l="-1606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>
            <a:extLst>
              <a:ext uri="{FF2B5EF4-FFF2-40B4-BE49-F238E27FC236}">
                <a16:creationId xmlns:a16="http://schemas.microsoft.com/office/drawing/2014/main" id="{62163EB1-9009-D543-9334-DF782AA3919B}"/>
              </a:ext>
            </a:extLst>
          </p:cNvPr>
          <p:cNvSpPr/>
          <p:nvPr/>
        </p:nvSpPr>
        <p:spPr>
          <a:xfrm>
            <a:off x="5886450" y="1971675"/>
            <a:ext cx="571500" cy="285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3E522E-29C0-AF48-99BA-7DC061BBC07F}"/>
                  </a:ext>
                </a:extLst>
              </p:cNvPr>
              <p:cNvSpPr txBox="1"/>
              <p:nvPr/>
            </p:nvSpPr>
            <p:spPr>
              <a:xfrm>
                <a:off x="1566890" y="2839023"/>
                <a:ext cx="3368422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3E522E-29C0-AF48-99BA-7DC061BBC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90" y="2839023"/>
                <a:ext cx="3368422" cy="840230"/>
              </a:xfrm>
              <a:prstGeom prst="rect">
                <a:avLst/>
              </a:prstGeom>
              <a:blipFill>
                <a:blip r:embed="rId5"/>
                <a:stretch>
                  <a:fillRect l="-1498" r="-1498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934BC-40F8-5F4D-ADC8-ED3F38115410}"/>
                  </a:ext>
                </a:extLst>
              </p:cNvPr>
              <p:cNvSpPr txBox="1"/>
              <p:nvPr/>
            </p:nvSpPr>
            <p:spPr>
              <a:xfrm>
                <a:off x="1519251" y="3766566"/>
                <a:ext cx="3368422" cy="84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934BC-40F8-5F4D-ADC8-ED3F3811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51" y="3766566"/>
                <a:ext cx="3368422" cy="843436"/>
              </a:xfrm>
              <a:prstGeom prst="rect">
                <a:avLst/>
              </a:prstGeom>
              <a:blipFill>
                <a:blip r:embed="rId6"/>
                <a:stretch>
                  <a:fillRect l="-2264" r="-1509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F78F72-E135-FD47-A417-C2210073A94D}"/>
                  </a:ext>
                </a:extLst>
              </p:cNvPr>
              <p:cNvSpPr txBox="1"/>
              <p:nvPr/>
            </p:nvSpPr>
            <p:spPr>
              <a:xfrm>
                <a:off x="1519251" y="5425535"/>
                <a:ext cx="26282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𝑘𝑐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F78F72-E135-FD47-A417-C2210073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51" y="5425535"/>
                <a:ext cx="2628284" cy="492443"/>
              </a:xfrm>
              <a:prstGeom prst="rect">
                <a:avLst/>
              </a:prstGeom>
              <a:blipFill>
                <a:blip r:embed="rId7"/>
                <a:stretch>
                  <a:fillRect l="-2899" r="-1932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5A30D4-8BC2-3347-A6E0-44AB723B9DBA}"/>
                  </a:ext>
                </a:extLst>
              </p:cNvPr>
              <p:cNvSpPr txBox="1"/>
              <p:nvPr/>
            </p:nvSpPr>
            <p:spPr>
              <a:xfrm>
                <a:off x="1566890" y="4799139"/>
                <a:ext cx="42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5A30D4-8BC2-3347-A6E0-44AB723B9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90" y="4799139"/>
                <a:ext cx="42158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2A40743-B170-044D-866B-3BE9E949205A}"/>
                  </a:ext>
                </a:extLst>
              </p:cNvPr>
              <p:cNvSpPr/>
              <p:nvPr/>
            </p:nvSpPr>
            <p:spPr>
              <a:xfrm>
                <a:off x="7298527" y="4840760"/>
                <a:ext cx="26979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2A40743-B170-044D-866B-3BE9E9492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527" y="4840760"/>
                <a:ext cx="2697918" cy="584775"/>
              </a:xfrm>
              <a:prstGeom prst="rect">
                <a:avLst/>
              </a:prstGeom>
              <a:blipFill>
                <a:blip r:embed="rId9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F04F5D3-F709-C84F-8CD8-2ABF7BDD09A5}"/>
                  </a:ext>
                </a:extLst>
              </p:cNvPr>
              <p:cNvSpPr/>
              <p:nvPr/>
            </p:nvSpPr>
            <p:spPr>
              <a:xfrm>
                <a:off x="6370324" y="5625590"/>
                <a:ext cx="45543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F04F5D3-F709-C84F-8CD8-2ABF7BDD0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24" y="5625590"/>
                <a:ext cx="4554324" cy="584775"/>
              </a:xfrm>
              <a:prstGeom prst="rect">
                <a:avLst/>
              </a:prstGeom>
              <a:blipFill>
                <a:blip r:embed="rId10"/>
                <a:stretch>
                  <a:fillRect t="-138298" r="-9192" b="-2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742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5842C6D-368D-0048-86B2-C97660AB7144}"/>
              </a:ext>
            </a:extLst>
          </p:cNvPr>
          <p:cNvSpPr txBox="1"/>
          <p:nvPr/>
        </p:nvSpPr>
        <p:spPr>
          <a:xfrm>
            <a:off x="3900487" y="714376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本质上是树状图</a:t>
            </a:r>
            <a:endParaRPr kumimoji="1" lang="zh-CN" altLang="en-US" sz="4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CAB192-4410-164A-805C-4AD9295A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26" y="2056388"/>
            <a:ext cx="8075259" cy="37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442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402</Words>
  <Application>Microsoft Macintosh PowerPoint</Application>
  <PresentationFormat>宽屏</PresentationFormat>
  <Paragraphs>79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Times New Roman</vt:lpstr>
      <vt:lpstr>Office 主题​​</vt:lpstr>
      <vt:lpstr>递归函数复杂度分析方法</vt:lpstr>
      <vt:lpstr>PowerPoint 演示文稿</vt:lpstr>
      <vt:lpstr>递归表达式</vt:lpstr>
      <vt:lpstr>PowerPoint 演示文稿</vt:lpstr>
      <vt:lpstr>上界推导</vt:lpstr>
      <vt:lpstr>下界推导</vt:lpstr>
      <vt:lpstr>PowerPoint 演示文稿</vt:lpstr>
      <vt:lpstr>直接推导-二分查找</vt:lpstr>
      <vt:lpstr>PowerPoint 演示文稿</vt:lpstr>
      <vt:lpstr>斐波那契数列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239</cp:revision>
  <dcterms:created xsi:type="dcterms:W3CDTF">2018-08-02T23:34:41Z</dcterms:created>
  <dcterms:modified xsi:type="dcterms:W3CDTF">2018-08-26T05:52:42Z</dcterms:modified>
</cp:coreProperties>
</file>