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4" r:id="rId2"/>
    <p:sldId id="278" r:id="rId3"/>
    <p:sldId id="279" r:id="rId4"/>
    <p:sldId id="280" r:id="rId5"/>
    <p:sldId id="281" r:id="rId6"/>
    <p:sldId id="286" r:id="rId7"/>
    <p:sldId id="287" r:id="rId8"/>
    <p:sldId id="28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2018/8/26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581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98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159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58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9152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413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86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递归函数复杂度分析方法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5800" y="1988185"/>
            <a:ext cx="5664200" cy="3843655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</a:pPr>
            <a:r>
              <a:rPr kumimoji="1" lang="zh-CN" altLang="en-US" sz="4800"/>
              <a:t>树状图分析法</a:t>
            </a:r>
            <a:endParaRPr kumimoji="1" lang="en-US" altLang="zh-CN" sz="4800"/>
          </a:p>
          <a:p>
            <a:pPr>
              <a:lnSpc>
                <a:spcPct val="210000"/>
              </a:lnSpc>
            </a:pPr>
            <a:r>
              <a:rPr kumimoji="1" lang="zh-CN" altLang="en-US" sz="4800">
                <a:solidFill>
                  <a:srgbClr val="FF0000"/>
                </a:solidFill>
              </a:rPr>
              <a:t>递归表达式分析法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7447280" y="3718560"/>
            <a:ext cx="345440" cy="2113280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46720" y="3619118"/>
            <a:ext cx="22365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/>
              <a:t>推导法</a:t>
            </a:r>
            <a:endParaRPr kumimoji="1" lang="en-US" altLang="zh-CN" sz="3200"/>
          </a:p>
          <a:p>
            <a:pPr>
              <a:lnSpc>
                <a:spcPct val="150000"/>
              </a:lnSpc>
            </a:pPr>
            <a:r>
              <a:rPr kumimoji="1" lang="zh-CN" altLang="en-US" sz="3200">
                <a:solidFill>
                  <a:srgbClr val="FF0000"/>
                </a:solidFill>
              </a:rPr>
              <a:t>数学归纳法</a:t>
            </a:r>
            <a:endParaRPr kumimoji="1" lang="en-US" altLang="zh-CN" sz="32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/>
              <a:t>主定理</a:t>
            </a:r>
          </a:p>
        </p:txBody>
      </p:sp>
    </p:spTree>
    <p:extLst>
      <p:ext uri="{BB962C8B-B14F-4D97-AF65-F5344CB8AC3E}">
        <p14:creationId xmlns:p14="http://schemas.microsoft.com/office/powerpoint/2010/main" val="432990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E3A9C-72CB-E94C-A8EC-D51B4909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数学归纳法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497103-309A-C843-B225-70EE9CCAD4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267"/>
          <a:stretch/>
        </p:blipFill>
        <p:spPr>
          <a:xfrm>
            <a:off x="1643424" y="1870074"/>
            <a:ext cx="8905152" cy="350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484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数学归纳法的几种模式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187" y="1690688"/>
            <a:ext cx="5381625" cy="2222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186" y="4617775"/>
            <a:ext cx="5381625" cy="1699461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6095998" y="4086965"/>
            <a:ext cx="342900" cy="35718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573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334" y="960248"/>
            <a:ext cx="5317332" cy="28272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334" y="4721642"/>
            <a:ext cx="5317332" cy="1679158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5924550" y="3897389"/>
            <a:ext cx="342900" cy="35718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00348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BD3C9-1599-D146-9511-79E1982B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猜想</a:t>
            </a:r>
            <a:r>
              <a:rPr kumimoji="1" lang="en-US" altLang="zh-CN"/>
              <a:t>+</a:t>
            </a:r>
            <a:r>
              <a:rPr kumimoji="1" lang="zh-CN" altLang="en-US"/>
              <a:t>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4D942-48F6-C54B-B9E3-F181AE424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4538660"/>
            <a:ext cx="4633913" cy="94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sz="4800"/>
              <a:t>数学归纳法证明 </a:t>
            </a:r>
            <a:endParaRPr kumimoji="1" lang="en-US" altLang="zh-CN" sz="480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51709BA-B741-D542-A0AC-7EFBDD1AB506}"/>
              </a:ext>
            </a:extLst>
          </p:cNvPr>
          <p:cNvSpPr txBox="1">
            <a:spLocks/>
          </p:cNvSpPr>
          <p:nvPr/>
        </p:nvSpPr>
        <p:spPr>
          <a:xfrm>
            <a:off x="838200" y="1535112"/>
            <a:ext cx="8577263" cy="946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sz="4800"/>
              <a:t>猜测合并排序的时间是</a:t>
            </a:r>
            <a:r>
              <a:rPr kumimoji="1" lang="en-US" altLang="zh-CN" sz="4800"/>
              <a:t>O(nlgn)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9E6C0E5-6DD5-6246-B5EC-3C153EC41D03}"/>
                  </a:ext>
                </a:extLst>
              </p:cNvPr>
              <p:cNvSpPr/>
              <p:nvPr/>
            </p:nvSpPr>
            <p:spPr>
              <a:xfrm>
                <a:off x="900113" y="2677713"/>
                <a:ext cx="5976956" cy="1664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zh-CN" altLang="en-US" sz="3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𝑎𝑛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,  &amp;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en-US" altLang="zh-CN" sz="3200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,  &amp;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9E6C0E5-6DD5-6246-B5EC-3C153EC41D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13" y="2677713"/>
                <a:ext cx="5976956" cy="1664495"/>
              </a:xfrm>
              <a:prstGeom prst="rect">
                <a:avLst/>
              </a:prstGeom>
              <a:blipFill>
                <a:blip r:embed="rId3"/>
                <a:stretch>
                  <a:fillRect l="-24153" t="-215909" b="-30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B5BC675-643E-164F-A9FC-497E8D158877}"/>
                  </a:ext>
                </a:extLst>
              </p:cNvPr>
              <p:cNvSpPr/>
              <p:nvPr/>
            </p:nvSpPr>
            <p:spPr>
              <a:xfrm>
                <a:off x="8456944" y="1075531"/>
                <a:ext cx="332347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zh-CN" alt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3200" b="1" i="0">
                          <a:solidFill>
                            <a:srgbClr val="00B0F0"/>
                          </a:solidFill>
                          <a:latin typeface="Cambria Math" charset="0"/>
                        </a:rPr>
                        <m:t>&lt;=</m:t>
                      </m:r>
                      <m:r>
                        <a:rPr lang="zh-CN" altLang="en-US" sz="3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𝒄𝒏</m:t>
                      </m:r>
                      <m:func>
                        <m:funcPr>
                          <m:ctrlPr>
                            <a:rPr lang="zh-CN" alt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3200" b="1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𝐥𝐠</m:t>
                          </m:r>
                        </m:fName>
                        <m:e>
                          <m:r>
                            <a:rPr lang="zh-CN" alt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zh-CN" altLang="en-US" sz="3200" b="1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b="1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B5BC675-643E-164F-A9FC-497E8D158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944" y="1075531"/>
                <a:ext cx="3323474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BAB716-67EC-F146-81D7-BCE82D48AA48}"/>
                  </a:ext>
                </a:extLst>
              </p:cNvPr>
              <p:cNvSpPr txBox="1"/>
              <p:nvPr/>
            </p:nvSpPr>
            <p:spPr>
              <a:xfrm>
                <a:off x="6141619" y="4093040"/>
                <a:ext cx="563879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zh-CN" sz="3200"/>
                  <a:t>n=b</a:t>
                </a:r>
                <a:r>
                  <a:rPr kumimoji="1" lang="zh-CN" altLang="en-US" sz="3200"/>
                  <a:t>时</a:t>
                </a:r>
                <a:r>
                  <a:rPr kumimoji="1" lang="en-US" altLang="zh-CN" sz="3200"/>
                  <a:t>T(b)&lt;=cblg(b)</a:t>
                </a:r>
                <a:r>
                  <a:rPr kumimoji="1" lang="zh-CN" altLang="en-US" sz="3200"/>
                  <a:t>，猜想成立</a:t>
                </a:r>
                <a:endParaRPr kumimoji="1" lang="en-US" altLang="zh-CN" sz="320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zh-CN" altLang="en-US" sz="3200"/>
                  <a:t>假设对所有</a:t>
                </a:r>
                <a:r>
                  <a:rPr kumimoji="1" lang="en-US" altLang="zh-CN" sz="3200"/>
                  <a:t>m&lt;k</a:t>
                </a:r>
                <a14:m>
                  <m:oMath xmlns:m="http://schemas.openxmlformats.org/officeDocument/2006/math">
                    <m:r>
                      <a:rPr kumimoji="1" lang="zh-CN" altLang="en-US" sz="3200" b="0" i="0">
                        <a:latin typeface="Cambria Math" charset="0"/>
                      </a:rPr>
                      <m:t>，</m:t>
                    </m:r>
                    <m:r>
                      <a:rPr kumimoji="1" lang="en-US" altLang="zh-CN" sz="3200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kumimoji="1" lang="en-US" altLang="zh-CN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b="1" i="1">
                            <a:latin typeface="Cambria Math" charset="0"/>
                          </a:rPr>
                          <m:t>𝒎</m:t>
                        </m:r>
                      </m:e>
                    </m:d>
                    <m:r>
                      <a:rPr kumimoji="1" lang="en-US" altLang="zh-CN" sz="3200" b="1" i="1">
                        <a:latin typeface="Cambria Math" charset="0"/>
                      </a:rPr>
                      <m:t>&lt;=</m:t>
                    </m:r>
                    <m:r>
                      <a:rPr kumimoji="1" lang="en-US" altLang="zh-CN" sz="3200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kumimoji="1" lang="en-US" altLang="zh-CN" sz="3200" b="1" i="1">
                        <a:latin typeface="Cambria Math" charset="0"/>
                      </a:rPr>
                      <m:t>𝒎</m:t>
                    </m:r>
                    <m:func>
                      <m:funcPr>
                        <m:ctrlPr>
                          <a:rPr kumimoji="1" lang="en-US" altLang="zh-CN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zh-CN" sz="3200" b="1" i="0">
                            <a:latin typeface="Cambria Math" panose="02040503050406030204" pitchFamily="18" charset="0"/>
                          </a:rPr>
                          <m:t>𝐥𝐠</m:t>
                        </m:r>
                      </m:fName>
                      <m:e>
                        <m:r>
                          <a:rPr kumimoji="1" lang="en-US" altLang="zh-CN" sz="3200" b="1" i="1">
                            <a:latin typeface="Cambria Math" charset="0"/>
                          </a:rPr>
                          <m:t>𝒎</m:t>
                        </m:r>
                      </m:e>
                    </m:func>
                  </m:oMath>
                </a14:m>
                <a:endParaRPr kumimoji="1" lang="en-US" altLang="zh-CN" sz="3200" b="1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zh-CN" altLang="en-US" sz="3200"/>
                  <a:t>证明</a:t>
                </a:r>
                <a:r>
                  <a:rPr kumimoji="1" lang="en-US" altLang="zh-CN" sz="3200"/>
                  <a:t>T(k)</a:t>
                </a:r>
                <a:r>
                  <a:rPr kumimoji="1" lang="zh-CN" altLang="en-US" sz="3200"/>
                  <a:t>满足条件</a:t>
                </a:r>
                <a:endParaRPr kumimoji="1" lang="en-US" altLang="zh-CN" sz="32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BAB716-67EC-F146-81D7-BCE82D48A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619" y="4093040"/>
                <a:ext cx="5638799" cy="2554545"/>
              </a:xfrm>
              <a:prstGeom prst="rect">
                <a:avLst/>
              </a:prstGeom>
              <a:blipFill>
                <a:blip r:embed="rId5"/>
                <a:stretch>
                  <a:fillRect l="-2472" t="-3960" b="-6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>
            <a:extLst>
              <a:ext uri="{FF2B5EF4-FFF2-40B4-BE49-F238E27FC236}">
                <a16:creationId xmlns:a16="http://schemas.microsoft.com/office/drawing/2014/main" id="{59C292E2-321A-1A4A-A090-1C6C14E97D8C}"/>
              </a:ext>
            </a:extLst>
          </p:cNvPr>
          <p:cNvSpPr/>
          <p:nvPr/>
        </p:nvSpPr>
        <p:spPr>
          <a:xfrm>
            <a:off x="5715000" y="4342208"/>
            <a:ext cx="381000" cy="2058592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632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9" grpId="0"/>
      <p:bldP spid="10" grpId="0"/>
      <p:bldP spid="10" grpId="1"/>
      <p:bldP spid="10" grpId="2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E0421-6174-CC40-8BCC-CCC1CFD4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初始条件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07D96A7-EB85-194B-84AE-26B93F955AF6}"/>
                  </a:ext>
                </a:extLst>
              </p:cNvPr>
              <p:cNvSpPr/>
              <p:nvPr/>
            </p:nvSpPr>
            <p:spPr>
              <a:xfrm>
                <a:off x="1232760" y="1690688"/>
                <a:ext cx="4646528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zh-CN" altLang="en-US" sz="24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r>
                                        <a:rPr lang="zh-CN" altLang="en-US" sz="2400" b="1" i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zh-CN" altLang="en-US" sz="24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𝒂𝒏</m:t>
                              </m:r>
                              <m:r>
                                <a:rPr lang="zh-CN" altLang="en-US" sz="24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  &amp;</m:t>
                              </m:r>
                              <m:r>
                                <a:rPr lang="zh-CN" alt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4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zh-CN" altLang="en-US" sz="24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4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  &amp;</m:t>
                              </m:r>
                              <m:r>
                                <a:rPr lang="zh-CN" alt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4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4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07D96A7-EB85-194B-84AE-26B93F955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60" y="1690688"/>
                <a:ext cx="4646528" cy="1271438"/>
              </a:xfrm>
              <a:prstGeom prst="rect">
                <a:avLst/>
              </a:prstGeom>
              <a:blipFill>
                <a:blip r:embed="rId3"/>
                <a:stretch>
                  <a:fillRect l="-22343" t="-208911" b="-300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E728B4-622C-4D42-AB80-AE3811409A0F}"/>
                  </a:ext>
                </a:extLst>
              </p:cNvPr>
              <p:cNvSpPr/>
              <p:nvPr/>
            </p:nvSpPr>
            <p:spPr>
              <a:xfrm>
                <a:off x="1232760" y="3387209"/>
                <a:ext cx="209121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360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E728B4-622C-4D42-AB80-AE3811409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60" y="3387209"/>
                <a:ext cx="209121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0EE886FF-5C75-184A-9D02-6C1B0464C9BE}"/>
              </a:ext>
            </a:extLst>
          </p:cNvPr>
          <p:cNvSpPr txBox="1"/>
          <p:nvPr/>
        </p:nvSpPr>
        <p:spPr>
          <a:xfrm>
            <a:off x="4357687" y="3417986"/>
            <a:ext cx="4984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rgbClr val="FF0000"/>
                </a:solidFill>
              </a:rPr>
              <a:t>发现</a:t>
            </a:r>
            <a:r>
              <a:rPr kumimoji="1" lang="en-US" altLang="zh-Hans" sz="3200">
                <a:solidFill>
                  <a:srgbClr val="FF0000"/>
                </a:solidFill>
              </a:rPr>
              <a:t>n=1</a:t>
            </a:r>
            <a:r>
              <a:rPr kumimoji="1" lang="zh-Hans" altLang="en-US" sz="3200">
                <a:solidFill>
                  <a:srgbClr val="FF0000"/>
                </a:solidFill>
              </a:rPr>
              <a:t>不适合做初始条件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552A2A1-3139-B044-99B1-174E46B9F529}"/>
                  </a:ext>
                </a:extLst>
              </p:cNvPr>
              <p:cNvSpPr/>
              <p:nvPr/>
            </p:nvSpPr>
            <p:spPr>
              <a:xfrm>
                <a:off x="6713869" y="2034019"/>
                <a:ext cx="332347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zh-CN" alt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3200" b="1" i="0">
                          <a:solidFill>
                            <a:srgbClr val="00B0F0"/>
                          </a:solidFill>
                          <a:latin typeface="Cambria Math" charset="0"/>
                        </a:rPr>
                        <m:t>&lt;=</m:t>
                      </m:r>
                      <m:r>
                        <a:rPr lang="zh-CN" altLang="en-US" sz="3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𝒄𝒏</m:t>
                      </m:r>
                      <m:func>
                        <m:funcPr>
                          <m:ctrlPr>
                            <a:rPr lang="zh-CN" alt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3200" b="1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𝐥𝐠</m:t>
                          </m:r>
                        </m:fName>
                        <m:e>
                          <m:r>
                            <a:rPr lang="zh-CN" alt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zh-CN" altLang="en-US" sz="3200" b="1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b="1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552A2A1-3139-B044-99B1-174E46B9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69" y="2034019"/>
                <a:ext cx="3323474" cy="584775"/>
              </a:xfrm>
              <a:prstGeom prst="rect">
                <a:avLst/>
              </a:prstGeom>
              <a:blipFill>
                <a:blip r:embed="rId5"/>
                <a:stretch>
                  <a:fillRect r="-1145"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6B0538A-8A70-CC41-A4E2-95126140FA9F}"/>
                  </a:ext>
                </a:extLst>
              </p:cNvPr>
              <p:cNvSpPr/>
              <p:nvPr/>
            </p:nvSpPr>
            <p:spPr>
              <a:xfrm>
                <a:off x="1232760" y="4458623"/>
                <a:ext cx="60912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2+2</m:t>
                      </m:r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altLang="zh-CN" sz="36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600" b="0" i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zh-CN" sz="3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360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6B0538A-8A70-CC41-A4E2-95126140F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60" y="4458623"/>
                <a:ext cx="6091283" cy="646331"/>
              </a:xfrm>
              <a:prstGeom prst="rect">
                <a:avLst/>
              </a:prstGeom>
              <a:blipFill>
                <a:blip r:embed="rId6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DC4CCFD-1D7A-5040-81C2-17469A51465F}"/>
              </a:ext>
            </a:extLst>
          </p:cNvPr>
          <p:cNvSpPr txBox="1"/>
          <p:nvPr/>
        </p:nvSpPr>
        <p:spPr>
          <a:xfrm>
            <a:off x="7324043" y="4458621"/>
            <a:ext cx="208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rgbClr val="FF0000"/>
                </a:solidFill>
              </a:rPr>
              <a:t>还需要</a:t>
            </a:r>
            <a:r>
              <a:rPr kumimoji="1" lang="en-US" altLang="zh-Hans" sz="3200">
                <a:solidFill>
                  <a:srgbClr val="FF0000"/>
                </a:solidFill>
              </a:rPr>
              <a:t>a&lt;c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235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1989E-3A28-F542-B12D-18850E12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递推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E1F184D-5BA8-AC41-B461-1AE1A3A7BD4E}"/>
                  </a:ext>
                </a:extLst>
              </p:cNvPr>
              <p:cNvSpPr/>
              <p:nvPr/>
            </p:nvSpPr>
            <p:spPr>
              <a:xfrm>
                <a:off x="1232760" y="1690688"/>
                <a:ext cx="4646528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zh-CN" alt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zh-CN" altLang="en-US" sz="24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r>
                                        <a:rPr lang="zh-CN" altLang="en-US" sz="2400" b="1" i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zh-CN" altLang="en-US" sz="24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𝒂𝒏</m:t>
                              </m:r>
                              <m:r>
                                <a:rPr lang="zh-CN" altLang="en-US" sz="24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  &amp;</m:t>
                              </m:r>
                              <m:r>
                                <a:rPr lang="zh-CN" alt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4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zh-CN" altLang="en-US" sz="24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4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  &amp;</m:t>
                              </m:r>
                              <m:r>
                                <a:rPr lang="zh-CN" alt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4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400" b="1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E1F184D-5BA8-AC41-B461-1AE1A3A7B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60" y="1690688"/>
                <a:ext cx="4646528" cy="1271438"/>
              </a:xfrm>
              <a:prstGeom prst="rect">
                <a:avLst/>
              </a:prstGeom>
              <a:blipFill>
                <a:blip r:embed="rId3"/>
                <a:stretch>
                  <a:fillRect l="-22343" t="-208911" b="-300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5EE138F-ED50-5948-87EE-D48A1E373E7F}"/>
                  </a:ext>
                </a:extLst>
              </p:cNvPr>
              <p:cNvSpPr/>
              <p:nvPr/>
            </p:nvSpPr>
            <p:spPr>
              <a:xfrm>
                <a:off x="6713869" y="2034019"/>
                <a:ext cx="332347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zh-CN" alt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3200" b="1" i="0">
                          <a:solidFill>
                            <a:srgbClr val="00B0F0"/>
                          </a:solidFill>
                          <a:latin typeface="Cambria Math" charset="0"/>
                        </a:rPr>
                        <m:t>&lt;=</m:t>
                      </m:r>
                      <m:r>
                        <a:rPr lang="zh-CN" altLang="en-US" sz="3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𝒄𝒏</m:t>
                      </m:r>
                      <m:func>
                        <m:funcPr>
                          <m:ctrlPr>
                            <a:rPr lang="zh-CN" alt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3200" b="1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𝐥𝐠</m:t>
                          </m:r>
                        </m:fName>
                        <m:e>
                          <m:r>
                            <a:rPr lang="zh-CN" altLang="en-US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zh-CN" altLang="en-US" sz="3200" b="1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b="1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5EE138F-ED50-5948-87EE-D48A1E373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69" y="2034019"/>
                <a:ext cx="3323474" cy="584775"/>
              </a:xfrm>
              <a:prstGeom prst="rect">
                <a:avLst/>
              </a:prstGeom>
              <a:blipFill>
                <a:blip r:embed="rId4"/>
                <a:stretch>
                  <a:fillRect r="-1145"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481831E-315A-FA42-A076-1DD3AB51C477}"/>
              </a:ext>
            </a:extLst>
          </p:cNvPr>
          <p:cNvSpPr txBox="1"/>
          <p:nvPr/>
        </p:nvSpPr>
        <p:spPr>
          <a:xfrm>
            <a:off x="1232760" y="3301742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600"/>
              <a:t>补充条件：</a:t>
            </a:r>
            <a:r>
              <a:rPr kumimoji="1" lang="en-US" altLang="zh-CN" sz="3600"/>
              <a:t>a&lt;c</a:t>
            </a:r>
            <a:endParaRPr kumimoji="1" lang="zh-CN" altLang="en-US" sz="36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E0B3F6-59AA-EB48-9198-031450D4AC1B}"/>
              </a:ext>
            </a:extLst>
          </p:cNvPr>
          <p:cNvSpPr txBox="1"/>
          <p:nvPr/>
        </p:nvSpPr>
        <p:spPr>
          <a:xfrm>
            <a:off x="1232760" y="4287689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600"/>
              <a:t>假设对</a:t>
            </a:r>
            <a:r>
              <a:rPr kumimoji="1" lang="en-US" altLang="zh-Hans" sz="3600"/>
              <a:t>m&lt;k</a:t>
            </a:r>
            <a:r>
              <a:rPr kumimoji="1" lang="zh-Hans" altLang="en-US" sz="3600"/>
              <a:t>有：</a:t>
            </a:r>
            <a:r>
              <a:rPr kumimoji="1" lang="en-US" altLang="zh-Hans" sz="3600"/>
              <a:t>T(m)&lt;=cmlgm</a:t>
            </a:r>
            <a:endParaRPr kumimoji="1" lang="zh-CN" altLang="en-US" sz="3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A17299-86CA-1549-A128-B924DEC09B59}"/>
              </a:ext>
            </a:extLst>
          </p:cNvPr>
          <p:cNvSpPr txBox="1"/>
          <p:nvPr/>
        </p:nvSpPr>
        <p:spPr>
          <a:xfrm>
            <a:off x="1232759" y="5215795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600"/>
              <a:t>需要证明</a:t>
            </a:r>
            <a:r>
              <a:rPr kumimoji="1" lang="en-US" altLang="zh-Hans" sz="3600"/>
              <a:t>T(k)&lt;cklgk</a:t>
            </a:r>
            <a:endParaRPr kumimoji="1" lang="zh-CN" altLang="en-US" sz="3600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75B9F7C8-4A0F-2644-878F-1B87C975EF1C}"/>
              </a:ext>
            </a:extLst>
          </p:cNvPr>
          <p:cNvSpPr/>
          <p:nvPr/>
        </p:nvSpPr>
        <p:spPr>
          <a:xfrm>
            <a:off x="5850103" y="5293624"/>
            <a:ext cx="491794" cy="490671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6BD5C5D-A51E-C24A-B845-E2850C227563}"/>
                  </a:ext>
                </a:extLst>
              </p:cNvPr>
              <p:cNvSpPr/>
              <p:nvPr/>
            </p:nvSpPr>
            <p:spPr>
              <a:xfrm>
                <a:off x="6713869" y="5026703"/>
                <a:ext cx="1464247" cy="1024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3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num>
                        <m:den>
                          <m: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3200" b="1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6BD5C5D-A51E-C24A-B845-E2850C227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69" y="5026703"/>
                <a:ext cx="1464247" cy="102451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849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EB27354-482D-F24D-97F0-D7FDB474E125}"/>
                  </a:ext>
                </a:extLst>
              </p:cNvPr>
              <p:cNvSpPr/>
              <p:nvPr/>
            </p:nvSpPr>
            <p:spPr>
              <a:xfrm>
                <a:off x="1242509" y="753029"/>
                <a:ext cx="31210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𝑐𝑚</m:t>
                      </m:r>
                      <m:func>
                        <m:func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 i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func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EB27354-482D-F24D-97F0-D7FDB474E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509" y="753029"/>
                <a:ext cx="3121047" cy="584775"/>
              </a:xfrm>
              <a:prstGeom prst="rect">
                <a:avLst/>
              </a:prstGeom>
              <a:blipFill>
                <a:blip r:embed="rId2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D9047D2-23AF-EF4A-B2DA-135C85F362C9}"/>
                  </a:ext>
                </a:extLst>
              </p:cNvPr>
              <p:cNvSpPr/>
              <p:nvPr/>
            </p:nvSpPr>
            <p:spPr>
              <a:xfrm>
                <a:off x="4528178" y="531936"/>
                <a:ext cx="6816097" cy="1037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𝑎𝑘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𝑎𝑚</m:t>
                      </m:r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D9047D2-23AF-EF4A-B2DA-135C85F362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178" y="531936"/>
                <a:ext cx="6816097" cy="1037785"/>
              </a:xfrm>
              <a:prstGeom prst="rect">
                <a:avLst/>
              </a:prstGeo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AD9C9FA-88DE-D54C-BBF5-A740A02AE2E1}"/>
                  </a:ext>
                </a:extLst>
              </p:cNvPr>
              <p:cNvSpPr/>
              <p:nvPr/>
            </p:nvSpPr>
            <p:spPr>
              <a:xfrm>
                <a:off x="3923068" y="2109240"/>
                <a:ext cx="453213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𝑐𝑚</m:t>
                      </m:r>
                      <m:func>
                        <m:func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 i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𝑎𝑚</m:t>
                          </m:r>
                        </m:e>
                      </m:func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AD9C9FA-88DE-D54C-BBF5-A740A02AE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068" y="2109240"/>
                <a:ext cx="4532138" cy="584775"/>
              </a:xfrm>
              <a:prstGeom prst="rect">
                <a:avLst/>
              </a:prstGeom>
              <a:blipFill>
                <a:blip r:embed="rId4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A2120D0-A37E-1B42-82CE-838A3E2A217F}"/>
                  </a:ext>
                </a:extLst>
              </p:cNvPr>
              <p:cNvSpPr/>
              <p:nvPr/>
            </p:nvSpPr>
            <p:spPr>
              <a:xfrm>
                <a:off x="4832177" y="2817250"/>
                <a:ext cx="2789225" cy="1024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𝑐𝑘</m:t>
                      </m:r>
                      <m:func>
                        <m:func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 i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𝑎𝑘</m:t>
                          </m:r>
                        </m:e>
                      </m:func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A2120D0-A37E-1B42-82CE-838A3E2A2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77" y="2817250"/>
                <a:ext cx="2789225" cy="1024127"/>
              </a:xfrm>
              <a:prstGeom prst="rect">
                <a:avLst/>
              </a:prstGeom>
              <a:blipFill>
                <a:blip r:embed="rId5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9665445-E504-254A-94FB-12077F4F65D6}"/>
                  </a:ext>
                </a:extLst>
              </p:cNvPr>
              <p:cNvSpPr/>
              <p:nvPr/>
            </p:nvSpPr>
            <p:spPr>
              <a:xfrm>
                <a:off x="4784218" y="3964612"/>
                <a:ext cx="438203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𝑐𝑘</m:t>
                      </m:r>
                      <m:func>
                        <m:func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 i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𝑐𝑘</m:t>
                          </m:r>
                          <m:func>
                            <m:func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9665445-E504-254A-94FB-12077F4F6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218" y="3964612"/>
                <a:ext cx="4382033" cy="584775"/>
              </a:xfrm>
              <a:prstGeom prst="rect">
                <a:avLst/>
              </a:prstGeom>
              <a:blipFill>
                <a:blip r:embed="rId6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B22BFB6-D1FD-9341-899C-6ACFE40C6806}"/>
                  </a:ext>
                </a:extLst>
              </p:cNvPr>
              <p:cNvSpPr/>
              <p:nvPr/>
            </p:nvSpPr>
            <p:spPr>
              <a:xfrm>
                <a:off x="4784218" y="4796518"/>
                <a:ext cx="370498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𝑐𝑘</m:t>
                      </m:r>
                      <m:func>
                        <m:func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 i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𝑐𝑘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𝑎𝑘</m:t>
                          </m:r>
                        </m:e>
                      </m:func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B22BFB6-D1FD-9341-899C-6ACFE40C6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218" y="4796518"/>
                <a:ext cx="3704989" cy="584775"/>
              </a:xfrm>
              <a:prstGeom prst="rect">
                <a:avLst/>
              </a:prstGeom>
              <a:blipFill>
                <a:blip r:embed="rId7"/>
                <a:stretch>
                  <a:fillRect b="-19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1359D217-E4E6-A74F-8FE8-A768F066FA6C}"/>
              </a:ext>
            </a:extLst>
          </p:cNvPr>
          <p:cNvCxnSpPr/>
          <p:nvPr/>
        </p:nvCxnSpPr>
        <p:spPr>
          <a:xfrm>
            <a:off x="957263" y="1584009"/>
            <a:ext cx="1038701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703B0BA-95C8-BF47-8726-7401E2FEFAF5}"/>
              </a:ext>
            </a:extLst>
          </p:cNvPr>
          <p:cNvSpPr txBox="1"/>
          <p:nvPr/>
        </p:nvSpPr>
        <p:spPr>
          <a:xfrm>
            <a:off x="2298264" y="5628424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600"/>
              <a:t>补充条件：</a:t>
            </a:r>
            <a:r>
              <a:rPr kumimoji="1" lang="en-US" altLang="zh-CN" sz="3600"/>
              <a:t>a&lt;c</a:t>
            </a:r>
            <a:endParaRPr kumimoji="1" lang="zh-CN" alt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EA07163-3BD9-9F4B-BEAC-94494DBA318E}"/>
                  </a:ext>
                </a:extLst>
              </p:cNvPr>
              <p:cNvSpPr/>
              <p:nvPr/>
            </p:nvSpPr>
            <p:spPr>
              <a:xfrm>
                <a:off x="5893647" y="5536090"/>
                <a:ext cx="408515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CN" altLang="en-US" sz="4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4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𝑐𝑘</m:t>
                      </m:r>
                      <m:func>
                        <m:funcPr>
                          <m:ctrlPr>
                            <a:rPr lang="zh-CN" alt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4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zh-CN" alt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</m:oMath>
                  </m:oMathPara>
                </a14:m>
                <a:endParaRPr lang="zh-CN" altLang="en-US" sz="48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EA07163-3BD9-9F4B-BEAC-94494DBA3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647" y="5536090"/>
                <a:ext cx="4085157" cy="830997"/>
              </a:xfrm>
              <a:prstGeom prst="rect">
                <a:avLst/>
              </a:prstGeom>
              <a:blipFill>
                <a:blip r:embed="rId8"/>
                <a:stretch>
                  <a:fillRect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464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214</Words>
  <Application>Microsoft Macintosh PowerPoint</Application>
  <PresentationFormat>宽屏</PresentationFormat>
  <Paragraphs>45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Office 主题​​</vt:lpstr>
      <vt:lpstr>递归函数复杂度分析方法</vt:lpstr>
      <vt:lpstr>数学归纳法</vt:lpstr>
      <vt:lpstr>数学归纳法的几种模式</vt:lpstr>
      <vt:lpstr>PowerPoint 演示文稿</vt:lpstr>
      <vt:lpstr>猜想+证明</vt:lpstr>
      <vt:lpstr>初始条件</vt:lpstr>
      <vt:lpstr>递推</vt:lpstr>
      <vt:lpstr>PowerPoint 演示文稿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73</cp:revision>
  <dcterms:created xsi:type="dcterms:W3CDTF">2018-08-02T23:34:41Z</dcterms:created>
  <dcterms:modified xsi:type="dcterms:W3CDTF">2018-08-26T08:53:19Z</dcterms:modified>
</cp:coreProperties>
</file>