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8" r:id="rId4"/>
    <p:sldId id="287" r:id="rId5"/>
    <p:sldId id="279" r:id="rId6"/>
    <p:sldId id="280" r:id="rId7"/>
    <p:sldId id="281" r:id="rId8"/>
    <p:sldId id="288" r:id="rId9"/>
    <p:sldId id="290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3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3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2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FB576-5203-184C-AE85-FB2FCA45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/>
              <a:t>如何计算下列递归表达式的时间复杂度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722C-00DE-BD44-B5AF-E0A6BD8F9D24}"/>
                  </a:ext>
                </a:extLst>
              </p:cNvPr>
              <p:cNvSpPr txBox="1"/>
              <p:nvPr/>
            </p:nvSpPr>
            <p:spPr>
              <a:xfrm>
                <a:off x="3936306" y="1690688"/>
                <a:ext cx="4319388" cy="840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=2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+1000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722C-00DE-BD44-B5AF-E0A6BD8F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06" y="1690688"/>
                <a:ext cx="4319388" cy="840230"/>
              </a:xfrm>
              <a:prstGeom prst="rect">
                <a:avLst/>
              </a:prstGeom>
              <a:blipFill>
                <a:blip r:embed="rId3"/>
                <a:stretch>
                  <a:fillRect l="-1173" b="-149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8C55ED-9846-474B-ACA2-AD791ED32308}"/>
                  </a:ext>
                </a:extLst>
              </p:cNvPr>
              <p:cNvSpPr txBox="1"/>
              <p:nvPr/>
            </p:nvSpPr>
            <p:spPr>
              <a:xfrm>
                <a:off x="3841216" y="2837884"/>
                <a:ext cx="4509568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=8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+1000</m:t>
                      </m:r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8C55ED-9846-474B-ACA2-AD791ED32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16" y="2837884"/>
                <a:ext cx="4509568" cy="840230"/>
              </a:xfrm>
              <a:prstGeom prst="rect">
                <a:avLst/>
              </a:prstGeom>
              <a:blipFill>
                <a:blip r:embed="rId4"/>
                <a:stretch>
                  <a:fillRect l="-1120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FF5BBB-4CCE-A240-AF8C-39994FAD5CF2}"/>
                  </a:ext>
                </a:extLst>
              </p:cNvPr>
              <p:cNvSpPr txBox="1"/>
              <p:nvPr/>
            </p:nvSpPr>
            <p:spPr>
              <a:xfrm>
                <a:off x="3774178" y="3856481"/>
                <a:ext cx="4643643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+1000</m:t>
                      </m:r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FF5BBB-4CCE-A240-AF8C-39994FAD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78" y="3856481"/>
                <a:ext cx="4643643" cy="840230"/>
              </a:xfrm>
              <a:prstGeom prst="rect">
                <a:avLst/>
              </a:prstGeom>
              <a:blipFill>
                <a:blip r:embed="rId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7E5B5-F6D8-9543-8264-694CF8E4F77A}"/>
                  </a:ext>
                </a:extLst>
              </p:cNvPr>
              <p:cNvSpPr txBox="1"/>
              <p:nvPr/>
            </p:nvSpPr>
            <p:spPr>
              <a:xfrm>
                <a:off x="3841216" y="5006304"/>
                <a:ext cx="5400453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37E5B5-F6D8-9543-8264-694CF8E4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16" y="5006304"/>
                <a:ext cx="5400453" cy="925190"/>
              </a:xfrm>
              <a:prstGeom prst="rect">
                <a:avLst/>
              </a:prstGeom>
              <a:blipFill>
                <a:blip r:embed="rId6"/>
                <a:stretch>
                  <a:fillRect l="-703" r="-93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50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64D438-EE79-6D47-9EE9-2DF20927B0C4}"/>
                  </a:ext>
                </a:extLst>
              </p:cNvPr>
              <p:cNvSpPr/>
              <p:nvPr/>
            </p:nvSpPr>
            <p:spPr>
              <a:xfrm>
                <a:off x="3720485" y="740418"/>
                <a:ext cx="4553811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kumimoji="1" lang="en-US" altLang="zh-CN" sz="32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64D438-EE79-6D47-9EE9-2DF20927B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85" y="740418"/>
                <a:ext cx="4553811" cy="1027974"/>
              </a:xfrm>
              <a:prstGeom prst="rect">
                <a:avLst/>
              </a:prstGeom>
              <a:blipFill>
                <a:blip r:embed="rId2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A47949-FEC2-6E4D-AE18-281C37C729D9}"/>
                  </a:ext>
                </a:extLst>
              </p:cNvPr>
              <p:cNvSpPr txBox="1"/>
              <p:nvPr/>
            </p:nvSpPr>
            <p:spPr>
              <a:xfrm>
                <a:off x="4177758" y="2071636"/>
                <a:ext cx="3670492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A47949-FEC2-6E4D-AE18-281C37C7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758" y="2071636"/>
                <a:ext cx="3670492" cy="921984"/>
              </a:xfrm>
              <a:prstGeom prst="rect">
                <a:avLst/>
              </a:prstGeom>
              <a:blipFill>
                <a:blip r:embed="rId3"/>
                <a:stretch>
                  <a:fillRect l="-690" r="-1724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1DBBF2-FD0B-0B41-BB0B-1DA0245D4C81}"/>
                  </a:ext>
                </a:extLst>
              </p:cNvPr>
              <p:cNvSpPr txBox="1"/>
              <p:nvPr/>
            </p:nvSpPr>
            <p:spPr>
              <a:xfrm>
                <a:off x="3264655" y="3600108"/>
                <a:ext cx="5496698" cy="755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kumimoji="1" lang="en-US" altLang="zh-CN" sz="3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3200" b="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kumimoji="1" lang="en-US" altLang="zh-CN" sz="3200" b="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2=6.58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1DBBF2-FD0B-0B41-BB0B-1DA0245D4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55" y="3600108"/>
                <a:ext cx="5496698" cy="755720"/>
              </a:xfrm>
              <a:prstGeom prst="rect">
                <a:avLst/>
              </a:prstGeom>
              <a:blipFill>
                <a:blip r:embed="rId4"/>
                <a:stretch>
                  <a:fillRect l="-230" r="-922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0BD5DA-3628-C84A-8562-7EE5BBB0EFB9}"/>
                  </a:ext>
                </a:extLst>
              </p:cNvPr>
              <p:cNvSpPr txBox="1"/>
              <p:nvPr/>
            </p:nvSpPr>
            <p:spPr>
              <a:xfrm>
                <a:off x="5196884" y="4584456"/>
                <a:ext cx="1601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𝑐</m:t>
                      </m:r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0BD5DA-3628-C84A-8562-7EE5BBB0E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84" y="4584456"/>
                <a:ext cx="1601015" cy="492443"/>
              </a:xfrm>
              <a:prstGeom prst="rect">
                <a:avLst/>
              </a:prstGeom>
              <a:blipFill>
                <a:blip r:embed="rId5"/>
                <a:stretch>
                  <a:fillRect l="-1575" r="-157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1CB3ED-A5AA-1246-8124-930ADD28B87D}"/>
                  </a:ext>
                </a:extLst>
              </p:cNvPr>
              <p:cNvSpPr txBox="1"/>
              <p:nvPr/>
            </p:nvSpPr>
            <p:spPr>
              <a:xfrm>
                <a:off x="4546898" y="5683387"/>
                <a:ext cx="2932213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32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6.58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1CB3ED-A5AA-1246-8124-930ADD28B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98" y="5683387"/>
                <a:ext cx="2932213" cy="498085"/>
              </a:xfrm>
              <a:prstGeom prst="rect">
                <a:avLst/>
              </a:prstGeom>
              <a:blipFill>
                <a:blip r:embed="rId6"/>
                <a:stretch>
                  <a:fillRect l="-2155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10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7AFC42-9888-DE4F-B7A6-305C9430E0F7}"/>
                  </a:ext>
                </a:extLst>
              </p:cNvPr>
              <p:cNvSpPr txBox="1"/>
              <p:nvPr/>
            </p:nvSpPr>
            <p:spPr>
              <a:xfrm>
                <a:off x="2178844" y="2800350"/>
                <a:ext cx="8639866" cy="996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6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d>
                        <m:dPr>
                          <m:ctrlPr>
                            <a:rPr kumimoji="1" lang="en-US" altLang="zh-CN" sz="6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64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64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6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6400" b="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kumimoji="1" lang="el-GR" altLang="zh-CN" sz="6400" i="1">
                          <a:latin typeface="Cambria Math" charset="0"/>
                          <a:ea typeface="Cambria Math" charset="0"/>
                        </a:rPr>
                        <m:t>Θ</m:t>
                      </m:r>
                      <m:r>
                        <a:rPr kumimoji="1" lang="en-US" altLang="zh-CN" sz="6400" b="0" i="1">
                          <a:latin typeface="Cambria Math" panose="02040503050406030204" pitchFamily="18" charset="0"/>
                          <a:ea typeface="Cambria Math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6400" b="0" i="1">
                              <a:latin typeface="Cambria Math" panose="02040503050406030204" pitchFamily="18" charset="0"/>
                              <a:ea typeface="Cambria Math" charset="0"/>
                            </a:rPr>
                            <m:t>6.58</m:t>
                          </m:r>
                        </m:sup>
                      </m:sSup>
                      <m:r>
                        <a:rPr kumimoji="1" lang="en-US" altLang="zh-CN" sz="6400" b="0" i="1">
                          <a:latin typeface="Cambria Math" panose="02040503050406030204" pitchFamily="18" charset="0"/>
                          <a:ea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6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7AFC42-9888-DE4F-B7A6-305C9430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44" y="2800350"/>
                <a:ext cx="8639866" cy="996042"/>
              </a:xfrm>
              <a:prstGeom prst="rect">
                <a:avLst/>
              </a:prstGeom>
              <a:blipFill>
                <a:blip r:embed="rId2"/>
                <a:stretch>
                  <a:fillRect l="-1468" r="-2496" b="-35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45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18DC5E-7FF5-EE42-93AB-AE87116B6D7A}"/>
                  </a:ext>
                </a:extLst>
              </p:cNvPr>
              <p:cNvSpPr txBox="1"/>
              <p:nvPr/>
            </p:nvSpPr>
            <p:spPr>
              <a:xfrm>
                <a:off x="4950620" y="314326"/>
                <a:ext cx="356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18DC5E-7FF5-EE42-93AB-AE87116B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20" y="314326"/>
                <a:ext cx="356444" cy="492443"/>
              </a:xfrm>
              <a:prstGeom prst="rect">
                <a:avLst/>
              </a:prstGeom>
              <a:blipFill>
                <a:blip r:embed="rId2"/>
                <a:stretch>
                  <a:fillRect l="-10345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980DF1-DB9B-3F48-86D9-A4E7B550041B}"/>
                  </a:ext>
                </a:extLst>
              </p:cNvPr>
              <p:cNvSpPr txBox="1"/>
              <p:nvPr/>
            </p:nvSpPr>
            <p:spPr>
              <a:xfrm>
                <a:off x="6818779" y="1270099"/>
                <a:ext cx="65768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980DF1-DB9B-3F48-86D9-A4E7B550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779" y="1270099"/>
                <a:ext cx="657680" cy="693844"/>
              </a:xfrm>
              <a:prstGeom prst="rect">
                <a:avLst/>
              </a:prstGeom>
              <a:blipFill>
                <a:blip r:embed="rId3"/>
                <a:stretch>
                  <a:fillRect l="-7547" r="-188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D41008-41ED-C74B-B3E7-6FE03E9A68AA}"/>
                  </a:ext>
                </a:extLst>
              </p:cNvPr>
              <p:cNvSpPr txBox="1"/>
              <p:nvPr/>
            </p:nvSpPr>
            <p:spPr>
              <a:xfrm>
                <a:off x="2471295" y="1260573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D41008-41ED-C74B-B3E7-6FE03E9A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95" y="1260573"/>
                <a:ext cx="880113" cy="69384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2D42166-CBDB-2A4C-B41D-557443DF3DD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911352" y="806769"/>
            <a:ext cx="2217490" cy="453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9AB7C08-135D-7749-8B09-D895B9506B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28842" y="806769"/>
            <a:ext cx="2018777" cy="463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8821D4-71FD-1041-A032-4B2306D575D1}"/>
                  </a:ext>
                </a:extLst>
              </p:cNvPr>
              <p:cNvSpPr txBox="1"/>
              <p:nvPr/>
            </p:nvSpPr>
            <p:spPr>
              <a:xfrm>
                <a:off x="1707350" y="2390228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8821D4-71FD-1041-A032-4B2306D57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50" y="2390228"/>
                <a:ext cx="880113" cy="693844"/>
              </a:xfrm>
              <a:prstGeom prst="rect">
                <a:avLst/>
              </a:prstGeom>
              <a:blipFill>
                <a:blip r:embed="rId5"/>
                <a:stretch>
                  <a:fillRect l="-140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9F278E-CB90-204B-B7EC-A69979F54421}"/>
                  </a:ext>
                </a:extLst>
              </p:cNvPr>
              <p:cNvSpPr txBox="1"/>
              <p:nvPr/>
            </p:nvSpPr>
            <p:spPr>
              <a:xfrm>
                <a:off x="3297609" y="2390228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89F278E-CB90-204B-B7EC-A69979F5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09" y="2390228"/>
                <a:ext cx="880113" cy="693844"/>
              </a:xfrm>
              <a:prstGeom prst="rect">
                <a:avLst/>
              </a:prstGeom>
              <a:blipFill>
                <a:blip r:embed="rId6"/>
                <a:stretch>
                  <a:fillRect l="-28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11EF889-5B5B-DE42-A4C1-A6AC575DEBB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147407" y="1954417"/>
            <a:ext cx="763945" cy="43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3D3B34E-86C5-964F-8CD9-8BAE8742CCE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2911352" y="1954417"/>
            <a:ext cx="826314" cy="435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8B808E-6EC1-9E44-8B70-B700A9C378EF}"/>
                  </a:ext>
                </a:extLst>
              </p:cNvPr>
              <p:cNvSpPr txBox="1"/>
              <p:nvPr/>
            </p:nvSpPr>
            <p:spPr>
              <a:xfrm>
                <a:off x="1424729" y="3982195"/>
                <a:ext cx="4400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8B808E-6EC1-9E44-8B70-B700A9C3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29" y="3982195"/>
                <a:ext cx="44005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B450F160-D5D7-364F-8C3F-9AD135590CE2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 flipH="1">
            <a:off x="1644758" y="3084072"/>
            <a:ext cx="502649" cy="89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310DCD7-626A-2B46-93F8-F5DAA2D765C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147407" y="3084072"/>
            <a:ext cx="516951" cy="9158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C639ED1-0D3B-994D-93C1-5EC6B640FF12}"/>
                  </a:ext>
                </a:extLst>
              </p:cNvPr>
              <p:cNvSpPr txBox="1"/>
              <p:nvPr/>
            </p:nvSpPr>
            <p:spPr>
              <a:xfrm>
                <a:off x="5375451" y="2374782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C639ED1-0D3B-994D-93C1-5EC6B640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51" y="2374782"/>
                <a:ext cx="880113" cy="693844"/>
              </a:xfrm>
              <a:prstGeom prst="rect">
                <a:avLst/>
              </a:prstGeom>
              <a:blipFill>
                <a:blip r:embed="rId8"/>
                <a:stretch>
                  <a:fillRect l="-281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B3E489-92B2-E64F-AF61-CC3CADB84243}"/>
                  </a:ext>
                </a:extLst>
              </p:cNvPr>
              <p:cNvSpPr txBox="1"/>
              <p:nvPr/>
            </p:nvSpPr>
            <p:spPr>
              <a:xfrm>
                <a:off x="8069890" y="2374782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B3E489-92B2-E64F-AF61-CC3CADB8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90" y="2374782"/>
                <a:ext cx="880113" cy="693844"/>
              </a:xfrm>
              <a:prstGeom prst="rect">
                <a:avLst/>
              </a:prstGeom>
              <a:blipFill>
                <a:blip r:embed="rId9"/>
                <a:stretch>
                  <a:fillRect l="-281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0819A8E-8249-6745-8F90-9DE3F47B5B02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 flipH="1">
            <a:off x="5815508" y="1963943"/>
            <a:ext cx="1332111" cy="410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C08A0E6-84BD-024C-9908-7023739EE4BE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>
            <a:off x="7147619" y="1963943"/>
            <a:ext cx="1362328" cy="410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0D6E409-1EDA-6148-BFDC-A83F30CD7CD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737666" y="3084072"/>
            <a:ext cx="487583" cy="842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537B3C4-7D55-FF40-BFB9-B12A0F438C8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297609" y="3084072"/>
            <a:ext cx="440057" cy="8426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25FD3E5-E8E5-8341-8873-D54018CA8544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5815508" y="3068626"/>
            <a:ext cx="487583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777D82E7-8CE5-9843-B122-56B0619C273E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375452" y="3068626"/>
            <a:ext cx="440056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78F160E-835C-8F4C-A8B3-9177ECF03F45}"/>
                  </a:ext>
                </a:extLst>
              </p:cNvPr>
              <p:cNvSpPr txBox="1"/>
              <p:nvPr/>
            </p:nvSpPr>
            <p:spPr>
              <a:xfrm>
                <a:off x="7229226" y="3819939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78F160E-835C-8F4C-A8B3-9177ECF0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26" y="3819939"/>
                <a:ext cx="880113" cy="693844"/>
              </a:xfrm>
              <a:prstGeom prst="rect">
                <a:avLst/>
              </a:prstGeom>
              <a:blipFill>
                <a:blip r:embed="rId10"/>
                <a:stretch>
                  <a:fillRect l="-9859" r="-8451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9B64D44-754A-DA4A-B44D-38AB62A50B1F}"/>
                  </a:ext>
                </a:extLst>
              </p:cNvPr>
              <p:cNvSpPr txBox="1"/>
              <p:nvPr/>
            </p:nvSpPr>
            <p:spPr>
              <a:xfrm>
                <a:off x="8950003" y="3717063"/>
                <a:ext cx="880113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729</m:t>
                          </m:r>
                        </m:num>
                        <m:den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9B64D44-754A-DA4A-B44D-38AB62A5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03" y="3717063"/>
                <a:ext cx="880113" cy="693844"/>
              </a:xfrm>
              <a:prstGeom prst="rect">
                <a:avLst/>
              </a:prstGeom>
              <a:blipFill>
                <a:blip r:embed="rId11"/>
                <a:stretch>
                  <a:fillRect l="-11429" r="-1000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8598674-8114-2442-A675-1347539D0C43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 flipH="1">
            <a:off x="7669283" y="3068626"/>
            <a:ext cx="840664" cy="75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851ABD7F-3A24-F449-972D-F82B5B1396E8}"/>
              </a:ext>
            </a:extLst>
          </p:cNvPr>
          <p:cNvCxnSpPr>
            <a:cxnSpLocks/>
            <a:stCxn id="47" idx="2"/>
            <a:endCxn id="65" idx="0"/>
          </p:cNvCxnSpPr>
          <p:nvPr/>
        </p:nvCxnSpPr>
        <p:spPr>
          <a:xfrm>
            <a:off x="8509947" y="3068626"/>
            <a:ext cx="880113" cy="64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F8AC713-5115-B749-8219-F3081237F28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669283" y="4513783"/>
            <a:ext cx="304859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91E6BE82-BF13-7B48-B3FA-18D1723D0947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329488" y="4513783"/>
            <a:ext cx="339795" cy="9313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8B7CD48E-B0EA-0944-B42C-FCC9149A6E12}"/>
              </a:ext>
            </a:extLst>
          </p:cNvPr>
          <p:cNvCxnSpPr>
            <a:cxnSpLocks/>
            <a:stCxn id="65" idx="2"/>
            <a:endCxn id="136" idx="0"/>
          </p:cNvCxnSpPr>
          <p:nvPr/>
        </p:nvCxnSpPr>
        <p:spPr>
          <a:xfrm>
            <a:off x="9390060" y="4410907"/>
            <a:ext cx="440056" cy="15184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9C39933-46A6-9242-A4F9-7709EA40068C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9083001" y="4410907"/>
            <a:ext cx="307059" cy="10342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6FCF58-478D-E340-B46B-0902B33E0992}"/>
                  </a:ext>
                </a:extLst>
              </p:cNvPr>
              <p:cNvSpPr txBox="1"/>
              <p:nvPr/>
            </p:nvSpPr>
            <p:spPr>
              <a:xfrm>
                <a:off x="9610087" y="5929313"/>
                <a:ext cx="4400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946FCF58-478D-E340-B46B-0902B33E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87" y="5929313"/>
                <a:ext cx="44005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957C1FA9-2D4F-0445-888E-6AEC7F1961C3}"/>
              </a:ext>
            </a:extLst>
          </p:cNvPr>
          <p:cNvCxnSpPr>
            <a:cxnSpLocks/>
            <a:stCxn id="5" idx="3"/>
            <a:endCxn id="148" idx="1"/>
          </p:cNvCxnSpPr>
          <p:nvPr/>
        </p:nvCxnSpPr>
        <p:spPr>
          <a:xfrm>
            <a:off x="5307064" y="560548"/>
            <a:ext cx="5172446" cy="1869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AB953F3-3827-554A-8CCB-3D90D8254B9B}"/>
                  </a:ext>
                </a:extLst>
              </p:cNvPr>
              <p:cNvSpPr txBox="1"/>
              <p:nvPr/>
            </p:nvSpPr>
            <p:spPr>
              <a:xfrm>
                <a:off x="10479510" y="394573"/>
                <a:ext cx="40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AB953F3-3827-554A-8CCB-3D90D8254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510" y="394573"/>
                <a:ext cx="407611" cy="369332"/>
              </a:xfrm>
              <a:prstGeom prst="rect">
                <a:avLst/>
              </a:prstGeom>
              <a:blipFill>
                <a:blip r:embed="rId13"/>
                <a:stretch>
                  <a:fillRect l="-6061" r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62B1509-374E-2E45-BA02-F0192C8C5E05}"/>
                  </a:ext>
                </a:extLst>
              </p:cNvPr>
              <p:cNvSpPr txBox="1"/>
              <p:nvPr/>
            </p:nvSpPr>
            <p:spPr>
              <a:xfrm>
                <a:off x="10479114" y="1437117"/>
                <a:ext cx="40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62B1509-374E-2E45-BA02-F0192C8C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14" y="1437117"/>
                <a:ext cx="407611" cy="369332"/>
              </a:xfrm>
              <a:prstGeom prst="rect">
                <a:avLst/>
              </a:prstGeom>
              <a:blipFill>
                <a:blip r:embed="rId13"/>
                <a:stretch>
                  <a:fillRect l="-6061" r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5438527C-8941-4C41-8760-3C943ECD6C51}"/>
              </a:ext>
            </a:extLst>
          </p:cNvPr>
          <p:cNvCxnSpPr>
            <a:cxnSpLocks/>
            <a:stCxn id="7" idx="3"/>
            <a:endCxn id="150" idx="1"/>
          </p:cNvCxnSpPr>
          <p:nvPr/>
        </p:nvCxnSpPr>
        <p:spPr>
          <a:xfrm>
            <a:off x="7476459" y="1617021"/>
            <a:ext cx="3002655" cy="476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B4440F6-893D-4847-8F3B-D22EA67C9CAB}"/>
                  </a:ext>
                </a:extLst>
              </p:cNvPr>
              <p:cNvSpPr txBox="1"/>
              <p:nvPr/>
            </p:nvSpPr>
            <p:spPr>
              <a:xfrm>
                <a:off x="10427805" y="2537038"/>
                <a:ext cx="40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kumimoji="1" lang="en-US" altLang="zh-CN" sz="2400" b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B4440F6-893D-4847-8F3B-D22EA67C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805" y="2537038"/>
                <a:ext cx="407611" cy="369332"/>
              </a:xfrm>
              <a:prstGeom prst="rect">
                <a:avLst/>
              </a:prstGeom>
              <a:blipFill>
                <a:blip r:embed="rId14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43EC4FAF-6A7A-1F40-B5AC-0CB9058B4AE5}"/>
              </a:ext>
            </a:extLst>
          </p:cNvPr>
          <p:cNvCxnSpPr>
            <a:cxnSpLocks/>
            <a:stCxn id="47" idx="3"/>
            <a:endCxn id="154" idx="1"/>
          </p:cNvCxnSpPr>
          <p:nvPr/>
        </p:nvCxnSpPr>
        <p:spPr>
          <a:xfrm>
            <a:off x="8950003" y="2721704"/>
            <a:ext cx="147780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706296AC-205E-3D4A-9527-395E794EA66A}"/>
              </a:ext>
            </a:extLst>
          </p:cNvPr>
          <p:cNvCxnSpPr>
            <a:cxnSpLocks/>
            <a:stCxn id="65" idx="3"/>
            <a:endCxn id="168" idx="1"/>
          </p:cNvCxnSpPr>
          <p:nvPr/>
        </p:nvCxnSpPr>
        <p:spPr>
          <a:xfrm flipV="1">
            <a:off x="9830116" y="4053712"/>
            <a:ext cx="1005300" cy="1027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149E5C5-6025-384A-8167-19A6196E5F4B}"/>
                  </a:ext>
                </a:extLst>
              </p:cNvPr>
              <p:cNvSpPr/>
              <p:nvPr/>
            </p:nvSpPr>
            <p:spPr>
              <a:xfrm>
                <a:off x="10835416" y="3822879"/>
                <a:ext cx="908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149E5C5-6025-384A-8167-19A6196E5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416" y="3822879"/>
                <a:ext cx="90858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8581BCCF-7108-1741-BCD3-CD5FCBC9CB28}"/>
              </a:ext>
            </a:extLst>
          </p:cNvPr>
          <p:cNvCxnSpPr>
            <a:cxnSpLocks/>
          </p:cNvCxnSpPr>
          <p:nvPr/>
        </p:nvCxnSpPr>
        <p:spPr>
          <a:xfrm>
            <a:off x="9830116" y="6081553"/>
            <a:ext cx="1266486" cy="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76705525-FDD3-6A43-A4BD-5E01163C6CD0}"/>
                  </a:ext>
                </a:extLst>
              </p:cNvPr>
              <p:cNvSpPr/>
              <p:nvPr/>
            </p:nvSpPr>
            <p:spPr>
              <a:xfrm>
                <a:off x="11096602" y="5822144"/>
                <a:ext cx="9085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76705525-FDD3-6A43-A4BD-5E01163C6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602" y="5822144"/>
                <a:ext cx="90858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356297DA-F4C3-A547-9601-D87FFADBBA49}"/>
              </a:ext>
            </a:extLst>
          </p:cNvPr>
          <p:cNvCxnSpPr/>
          <p:nvPr/>
        </p:nvCxnSpPr>
        <p:spPr>
          <a:xfrm>
            <a:off x="1214438" y="548636"/>
            <a:ext cx="0" cy="3705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C7A6BCFE-CF63-A547-8C71-C65A8037B2D3}"/>
                  </a:ext>
                </a:extLst>
              </p:cNvPr>
              <p:cNvSpPr txBox="1"/>
              <p:nvPr/>
            </p:nvSpPr>
            <p:spPr>
              <a:xfrm>
                <a:off x="756140" y="2135825"/>
                <a:ext cx="9943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C7A6BCFE-CF63-A547-8C71-C65A8037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0" y="2135825"/>
                <a:ext cx="994375" cy="369332"/>
              </a:xfrm>
              <a:prstGeom prst="rect">
                <a:avLst/>
              </a:prstGeom>
              <a:blipFill>
                <a:blip r:embed="rId17"/>
                <a:stretch>
                  <a:fillRect l="-11538" r="-1282" b="-34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3646DD2-2947-7348-B053-5F2320265778}"/>
              </a:ext>
            </a:extLst>
          </p:cNvPr>
          <p:cNvCxnSpPr>
            <a:cxnSpLocks/>
          </p:cNvCxnSpPr>
          <p:nvPr/>
        </p:nvCxnSpPr>
        <p:spPr>
          <a:xfrm>
            <a:off x="540484" y="522129"/>
            <a:ext cx="2698" cy="5761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FF8F8B3-8B4B-654D-A243-DE509EB390AB}"/>
                  </a:ext>
                </a:extLst>
              </p:cNvPr>
              <p:cNvSpPr txBox="1"/>
              <p:nvPr/>
            </p:nvSpPr>
            <p:spPr>
              <a:xfrm>
                <a:off x="154122" y="3305782"/>
                <a:ext cx="746615" cy="5666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FF8F8B3-8B4B-654D-A243-DE509EB3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2" y="3305782"/>
                <a:ext cx="746615" cy="566630"/>
              </a:xfrm>
              <a:prstGeom prst="rect">
                <a:avLst/>
              </a:prstGeom>
              <a:blipFill>
                <a:blip r:embed="rId18"/>
                <a:stretch>
                  <a:fillRect l="-20339" r="-28814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541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11E6DB-FE5F-D04F-BA95-0FE95FD07FF9}"/>
              </a:ext>
            </a:extLst>
          </p:cNvPr>
          <p:cNvSpPr txBox="1"/>
          <p:nvPr/>
        </p:nvSpPr>
        <p:spPr>
          <a:xfrm>
            <a:off x="1094874" y="87830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树状分析法</a:t>
            </a:r>
            <a:endParaRPr kumimoji="1" lang="zh-CN" altLang="en-U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DC8E94-940A-CE49-B64A-850F3220AA7E}"/>
              </a:ext>
            </a:extLst>
          </p:cNvPr>
          <p:cNvSpPr txBox="1"/>
          <p:nvPr/>
        </p:nvSpPr>
        <p:spPr>
          <a:xfrm>
            <a:off x="1094874" y="218573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推导</a:t>
            </a:r>
            <a:endParaRPr kumimoji="1" lang="zh-CN" altLang="en-US" sz="480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D004885-C04F-5242-AA4A-9AB45C94CED0}"/>
              </a:ext>
            </a:extLst>
          </p:cNvPr>
          <p:cNvSpPr/>
          <p:nvPr/>
        </p:nvSpPr>
        <p:spPr>
          <a:xfrm>
            <a:off x="4735930" y="997869"/>
            <a:ext cx="378995" cy="1876926"/>
          </a:xfrm>
          <a:prstGeom prst="rightBrac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494CE4-FF5A-EF4F-BEF3-86CE4E956FC7}"/>
              </a:ext>
            </a:extLst>
          </p:cNvPr>
          <p:cNvSpPr txBox="1"/>
          <p:nvPr/>
        </p:nvSpPr>
        <p:spPr>
          <a:xfrm>
            <a:off x="5493549" y="161316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>
                <a:solidFill>
                  <a:srgbClr val="00B050"/>
                </a:solidFill>
              </a:rPr>
              <a:t>可行，但是</a:t>
            </a:r>
            <a:r>
              <a:rPr kumimoji="1" lang="en-US" altLang="zh-Hans" sz="3600">
                <a:solidFill>
                  <a:srgbClr val="00B050"/>
                </a:solidFill>
              </a:rPr>
              <a:t>……</a:t>
            </a:r>
            <a:endParaRPr kumimoji="1" lang="zh-CN" altLang="en-US" sz="360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454E8C-3362-6F4B-A725-25C8E67BD99A}"/>
              </a:ext>
            </a:extLst>
          </p:cNvPr>
          <p:cNvSpPr txBox="1"/>
          <p:nvPr/>
        </p:nvSpPr>
        <p:spPr>
          <a:xfrm>
            <a:off x="9101138" y="1594192"/>
            <a:ext cx="5950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200"/>
              <a:t>慢</a:t>
            </a:r>
            <a:endParaRPr kumimoji="1" lang="zh-CN" altLang="en-US" sz="3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086D1-A34C-4B4E-A86E-B19726720E34}"/>
              </a:ext>
            </a:extLst>
          </p:cNvPr>
          <p:cNvSpPr txBox="1"/>
          <p:nvPr/>
        </p:nvSpPr>
        <p:spPr>
          <a:xfrm>
            <a:off x="1156429" y="372903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猜想</a:t>
            </a:r>
            <a:endParaRPr kumimoji="1" lang="zh-CN" altLang="en-US" sz="4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240FFC-2E2B-644B-B60B-67AB0C09BD60}"/>
              </a:ext>
            </a:extLst>
          </p:cNvPr>
          <p:cNvSpPr txBox="1"/>
          <p:nvPr/>
        </p:nvSpPr>
        <p:spPr>
          <a:xfrm>
            <a:off x="1156429" y="485684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数学归纳法</a:t>
            </a:r>
            <a:endParaRPr kumimoji="1" lang="zh-CN" altLang="en-US" sz="480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9A683A2E-AE3D-6348-9F0A-720062E80F1C}"/>
              </a:ext>
            </a:extLst>
          </p:cNvPr>
          <p:cNvSpPr/>
          <p:nvPr/>
        </p:nvSpPr>
        <p:spPr>
          <a:xfrm>
            <a:off x="4925427" y="3729038"/>
            <a:ext cx="378995" cy="1876926"/>
          </a:xfrm>
          <a:prstGeom prst="rightBrace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475D38-B393-1F48-A684-ACF08C33AC02}"/>
              </a:ext>
            </a:extLst>
          </p:cNvPr>
          <p:cNvSpPr txBox="1"/>
          <p:nvPr/>
        </p:nvSpPr>
        <p:spPr>
          <a:xfrm>
            <a:off x="5493549" y="42368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>
                <a:solidFill>
                  <a:srgbClr val="00B050"/>
                </a:solidFill>
              </a:rPr>
              <a:t>略微不准，而且</a:t>
            </a:r>
            <a:r>
              <a:rPr kumimoji="1" lang="en-US" altLang="zh-Hans" sz="3600">
                <a:solidFill>
                  <a:srgbClr val="00B050"/>
                </a:solidFill>
              </a:rPr>
              <a:t>……</a:t>
            </a:r>
            <a:endParaRPr kumimoji="1" lang="zh-CN" altLang="en-US" sz="3600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E3AC68-9B5D-4C4A-8B00-4636D5895229}"/>
              </a:ext>
            </a:extLst>
          </p:cNvPr>
          <p:cNvSpPr txBox="1"/>
          <p:nvPr/>
        </p:nvSpPr>
        <p:spPr>
          <a:xfrm>
            <a:off x="9833199" y="4236869"/>
            <a:ext cx="223651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200"/>
              <a:t>太需要经验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18456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F5E05-4559-D343-ADD6-2D1DBD70BA71}"/>
                  </a:ext>
                </a:extLst>
              </p:cNvPr>
              <p:cNvSpPr txBox="1"/>
              <p:nvPr/>
            </p:nvSpPr>
            <p:spPr>
              <a:xfrm>
                <a:off x="766011" y="185432"/>
                <a:ext cx="8927059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Hans" altLang="en-US" sz="3600" b="1"/>
                  <a:t>主定理：</a:t>
                </a:r>
                <a14:m>
                  <m:oMath xmlns:m="http://schemas.openxmlformats.org/officeDocument/2006/math">
                    <m:r>
                      <a:rPr kumimoji="1" lang="zh-Hans" altLang="en-US" sz="3600" i="1">
                        <a:latin typeface="Cambria Math" panose="02040503050406030204" pitchFamily="18" charset="0"/>
                      </a:rPr>
                      <m:t>对</m:t>
                    </m:r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zh-Han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sz="3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kumimoji="1" lang="en-US" altLang="zh-Han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Hans" sz="3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Hans" sz="3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Hans" sz="36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Hans" sz="3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Hans" altLang="en-US" sz="3600"/>
                  <a:t>形式的递归</a:t>
                </a:r>
                <a:endParaRPr kumimoji="1" lang="en-US" altLang="zh-Hans" sz="3600" b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F5E05-4559-D343-ADD6-2D1DBD70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1" y="185432"/>
                <a:ext cx="8927059" cy="829138"/>
              </a:xfrm>
              <a:prstGeom prst="rect">
                <a:avLst/>
              </a:prstGeom>
              <a:blipFill>
                <a:blip r:embed="rId3"/>
                <a:stretch>
                  <a:fillRect l="-3129" t="-4545" r="-213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6FCE80-C1F9-DE46-ACAD-1DC733A15970}"/>
                  </a:ext>
                </a:extLst>
              </p:cNvPr>
              <p:cNvSpPr txBox="1"/>
              <p:nvPr/>
            </p:nvSpPr>
            <p:spPr>
              <a:xfrm>
                <a:off x="766011" y="1014570"/>
                <a:ext cx="368889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4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4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4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4800" b="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4800" b="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4800" b="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4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zh-CN" altLang="en-US" sz="4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6FCE80-C1F9-DE46-ACAD-1DC733A15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1" y="1014570"/>
                <a:ext cx="3688895" cy="738664"/>
              </a:xfrm>
              <a:prstGeom prst="rect">
                <a:avLst/>
              </a:prstGeom>
              <a:blipFill>
                <a:blip r:embed="rId4"/>
                <a:stretch>
                  <a:fillRect l="-1375" r="-687" b="-35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937584-CADE-B149-BABF-FB71730F3A09}"/>
                  </a:ext>
                </a:extLst>
              </p:cNvPr>
              <p:cNvSpPr txBox="1"/>
              <p:nvPr/>
            </p:nvSpPr>
            <p:spPr>
              <a:xfrm>
                <a:off x="766011" y="2028521"/>
                <a:ext cx="92553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kumimoji="1" lang="zh-Hans" altLang="en-US" sz="3200"/>
                  <a:t>如果</a:t>
                </a:r>
                <a14:m>
                  <m:oMath xmlns:m="http://schemas.openxmlformats.org/officeDocument/2006/math"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Han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Han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Han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且</m:t>
                    </m:r>
                    <m:r>
                      <m:rPr>
                        <m:sty m:val="p"/>
                      </m:rPr>
                      <a:rPr kumimoji="1" lang="en-US" altLang="zh-Hans" sz="3200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则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kumimoji="1" lang="el-GR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sup>
                    </m:sSup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937584-CADE-B149-BABF-FB71730F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1" y="2028521"/>
                <a:ext cx="9255354" cy="584775"/>
              </a:xfrm>
              <a:prstGeom prst="rect">
                <a:avLst/>
              </a:prstGeom>
              <a:blipFill>
                <a:blip r:embed="rId5"/>
                <a:stretch>
                  <a:fillRect l="-1509" t="-17021" r="-412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C57AB1-F97E-8F48-9C39-6CB64BD7EE7A}"/>
                  </a:ext>
                </a:extLst>
              </p:cNvPr>
              <p:cNvSpPr txBox="1"/>
              <p:nvPr/>
            </p:nvSpPr>
            <p:spPr>
              <a:xfrm>
                <a:off x="766011" y="3536432"/>
                <a:ext cx="99339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kumimoji="1" lang="zh-Hans" altLang="en-US" sz="3200"/>
                  <a:t>如果</a:t>
                </a:r>
                <a14:m>
                  <m:oMath xmlns:m="http://schemas.openxmlformats.org/officeDocument/2006/math"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Han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1" lang="en-US" altLang="zh-Han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Han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Han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kumimoji="1" lang="en-US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Hans" sz="3200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Han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kumimoji="1" lang="el-GR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sup>
                    </m:sSup>
                    <m:func>
                      <m:func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Hans" sz="32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C57AB1-F97E-8F48-9C39-6CB64BD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1" y="3536432"/>
                <a:ext cx="9933938" cy="584775"/>
              </a:xfrm>
              <a:prstGeom prst="rect">
                <a:avLst/>
              </a:prstGeom>
              <a:blipFill>
                <a:blip r:embed="rId6"/>
                <a:stretch>
                  <a:fillRect l="-1405" t="-14583" b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B42AC8-BE56-5841-A2B6-FEB6610C14FE}"/>
                  </a:ext>
                </a:extLst>
              </p:cNvPr>
              <p:cNvSpPr txBox="1"/>
              <p:nvPr/>
            </p:nvSpPr>
            <p:spPr>
              <a:xfrm>
                <a:off x="766011" y="4786014"/>
                <a:ext cx="9288505" cy="1428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Ø"/>
                </a:pPr>
                <a:r>
                  <a:rPr kumimoji="1" lang="zh-Hans" altLang="en-US" sz="3200"/>
                  <a:t>如果</a:t>
                </a:r>
                <a14:m>
                  <m:oMath xmlns:m="http://schemas.openxmlformats.org/officeDocument/2006/math"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Han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Han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Han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Han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Han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Han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Han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kumimoji="1" lang="en-US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Hans" sz="3200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存在常数</m:t>
                    </m:r>
                    <m:r>
                      <m:rPr>
                        <m:sty m:val="p"/>
                      </m:rPr>
                      <a:rPr kumimoji="1" lang="en-US" altLang="zh-Hans" sz="3200" i="1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kumimoji="1" lang="zh-Hans" altLang="en-US" sz="3200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kumimoji="1" lang="en-US" altLang="zh-Hans" sz="3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𝑚𝑓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1" lang="el-GR" altLang="zh-Han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B42AC8-BE56-5841-A2B6-FEB6610C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1" y="4786014"/>
                <a:ext cx="9288505" cy="1428211"/>
              </a:xfrm>
              <a:prstGeom prst="rect">
                <a:avLst/>
              </a:prstGeom>
              <a:blipFill>
                <a:blip r:embed="rId7"/>
                <a:stretch>
                  <a:fillRect l="-1503" t="-7080" b="-6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8D7B17-FE0F-E046-99B8-9615000DB1E2}"/>
                  </a:ext>
                </a:extLst>
              </p:cNvPr>
              <p:cNvSpPr txBox="1"/>
              <p:nvPr/>
            </p:nvSpPr>
            <p:spPr>
              <a:xfrm>
                <a:off x="1257684" y="4121207"/>
                <a:ext cx="8272008" cy="741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1"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8D7B17-FE0F-E046-99B8-9615000D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84" y="4121207"/>
                <a:ext cx="8272008" cy="741229"/>
              </a:xfrm>
              <a:prstGeom prst="rect">
                <a:avLst/>
              </a:prstGeom>
              <a:blipFill>
                <a:blip r:embed="rId8"/>
                <a:stretch>
                  <a:fillRect l="-307" r="-460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45A220-BD20-EB46-841B-91851C966534}"/>
                  </a:ext>
                </a:extLst>
              </p:cNvPr>
              <p:cNvSpPr txBox="1"/>
              <p:nvPr/>
            </p:nvSpPr>
            <p:spPr>
              <a:xfrm>
                <a:off x="1257684" y="2591670"/>
                <a:ext cx="8018414" cy="73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kumimoji="1"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45A220-BD20-EB46-841B-91851C966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84" y="2591670"/>
                <a:ext cx="8018414" cy="735138"/>
              </a:xfrm>
              <a:prstGeom prst="rect">
                <a:avLst/>
              </a:prstGeom>
              <a:blipFill>
                <a:blip r:embed="rId9"/>
                <a:stretch>
                  <a:fillRect l="-316" r="-316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73D97C-C0F4-DE42-ACE8-50A751027EBB}"/>
                  </a:ext>
                </a:extLst>
              </p:cNvPr>
              <p:cNvSpPr txBox="1"/>
              <p:nvPr/>
            </p:nvSpPr>
            <p:spPr>
              <a:xfrm>
                <a:off x="9871701" y="2682240"/>
                <a:ext cx="1301446" cy="55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Han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73D97C-C0F4-DE42-ACE8-50A75102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1" y="2682240"/>
                <a:ext cx="1301446" cy="553998"/>
              </a:xfrm>
              <a:prstGeom prst="rect">
                <a:avLst/>
              </a:prstGeom>
              <a:blipFill>
                <a:blip r:embed="rId10"/>
                <a:stretch>
                  <a:fillRect l="-5714" r="-857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A752DD-CA44-0D43-A5E2-E0000FCFBE2E}"/>
                  </a:ext>
                </a:extLst>
              </p:cNvPr>
              <p:cNvSpPr txBox="1"/>
              <p:nvPr/>
            </p:nvSpPr>
            <p:spPr>
              <a:xfrm>
                <a:off x="9885898" y="4220077"/>
                <a:ext cx="1888145" cy="55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Han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6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A752DD-CA44-0D43-A5E2-E0000FCFB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98" y="4220077"/>
                <a:ext cx="1888145" cy="553998"/>
              </a:xfrm>
              <a:prstGeom prst="rect">
                <a:avLst/>
              </a:prstGeom>
              <a:blipFill>
                <a:blip r:embed="rId11"/>
                <a:stretch>
                  <a:fillRect l="-3311" r="-596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8DA5A4-AB64-C743-BE05-C642DD35F0EC}"/>
                  </a:ext>
                </a:extLst>
              </p:cNvPr>
              <p:cNvSpPr txBox="1"/>
              <p:nvPr/>
            </p:nvSpPr>
            <p:spPr>
              <a:xfrm>
                <a:off x="1498593" y="5958532"/>
                <a:ext cx="833183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1"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8DA5A4-AB64-C743-BE05-C642DD35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93" y="5958532"/>
                <a:ext cx="8331832" cy="806631"/>
              </a:xfrm>
              <a:prstGeom prst="rect">
                <a:avLst/>
              </a:prstGeom>
              <a:blipFill>
                <a:blip r:embed="rId12"/>
                <a:stretch>
                  <a:fillRect l="-304" r="-304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0350AD0-3EF4-1241-A2FB-699C1B31670D}"/>
                  </a:ext>
                </a:extLst>
              </p:cNvPr>
              <p:cNvSpPr txBox="1"/>
              <p:nvPr/>
            </p:nvSpPr>
            <p:spPr>
              <a:xfrm>
                <a:off x="10687335" y="5681533"/>
                <a:ext cx="1086708" cy="55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Han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0350AD0-3EF4-1241-A2FB-699C1B31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335" y="5681533"/>
                <a:ext cx="1086708" cy="553998"/>
              </a:xfrm>
              <a:prstGeom prst="rect">
                <a:avLst/>
              </a:prstGeom>
              <a:blipFill>
                <a:blip r:embed="rId13"/>
                <a:stretch>
                  <a:fillRect l="-8046" r="-11494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32FFD7-3491-4A42-9B34-CCD2479DC975}"/>
                  </a:ext>
                </a:extLst>
              </p:cNvPr>
              <p:cNvSpPr txBox="1"/>
              <p:nvPr/>
            </p:nvSpPr>
            <p:spPr>
              <a:xfrm>
                <a:off x="8190836" y="5608076"/>
                <a:ext cx="1993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C0000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kumimoji="1"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endParaRPr kumimoji="1" lang="zh-CN" altLang="en-US" sz="24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32FFD7-3491-4A42-9B34-CCD2479DC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36" y="5608076"/>
                <a:ext cx="1993559" cy="369332"/>
              </a:xfrm>
              <a:prstGeom prst="rect">
                <a:avLst/>
              </a:prstGeom>
              <a:blipFill>
                <a:blip r:embed="rId14"/>
                <a:stretch>
                  <a:fillRect l="-8861" t="-26667" r="-3797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3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2" grpId="0"/>
      <p:bldP spid="13" grpId="0"/>
      <p:bldP spid="14" grpId="0"/>
      <p:bldP spid="17" grpId="0"/>
      <p:bldP spid="19" grpId="0" animBg="1"/>
      <p:bldP spid="20" grpId="0" animBg="1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BEA5D77-F9D8-A94E-9440-131F27CCC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018084"/>
                  </p:ext>
                </p:extLst>
              </p:nvPr>
            </p:nvGraphicFramePr>
            <p:xfrm>
              <a:off x="1373981" y="3591453"/>
              <a:ext cx="9244013" cy="2316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12652">
                      <a:extLst>
                        <a:ext uri="{9D8B030D-6E8A-4147-A177-3AD203B41FA5}">
                          <a16:colId xmlns:a16="http://schemas.microsoft.com/office/drawing/2014/main" val="2295198894"/>
                        </a:ext>
                      </a:extLst>
                    </a:gridCol>
                    <a:gridCol w="2549320">
                      <a:extLst>
                        <a:ext uri="{9D8B030D-6E8A-4147-A177-3AD203B41FA5}">
                          <a16:colId xmlns:a16="http://schemas.microsoft.com/office/drawing/2014/main" val="3487205864"/>
                        </a:ext>
                      </a:extLst>
                    </a:gridCol>
                    <a:gridCol w="4082041">
                      <a:extLst>
                        <a:ext uri="{9D8B030D-6E8A-4147-A177-3AD203B41FA5}">
                          <a16:colId xmlns:a16="http://schemas.microsoft.com/office/drawing/2014/main" val="35042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Hans" altLang="en-US" sz="3200" b="1">
                              <a:solidFill>
                                <a:srgbClr val="0070C0"/>
                              </a:solidFill>
                            </a:rPr>
                            <a:t>判断条件</a:t>
                          </a:r>
                          <a:r>
                            <a:rPr lang="en-US" altLang="zh-Hans" sz="3200" b="1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zh-CN" altLang="en-US" sz="3200" b="1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Hans" altLang="en-US" sz="3200" b="1">
                              <a:solidFill>
                                <a:srgbClr val="0070C0"/>
                              </a:solidFill>
                            </a:rPr>
                            <a:t>判断条件</a:t>
                          </a:r>
                          <a:r>
                            <a:rPr lang="en-US" altLang="zh-Hans" sz="3200" b="1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zh-CN" altLang="en-US" sz="3200" b="1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Hans" altLang="en-US" sz="3200" b="1">
                              <a:solidFill>
                                <a:srgbClr val="0070C0"/>
                              </a:solidFill>
                            </a:rPr>
                            <a:t>结果</a:t>
                          </a:r>
                          <a:endParaRPr lang="zh-CN" altLang="en-US" sz="3200" b="1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1360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ans" sz="3200"/>
                            <a:t>-</a:t>
                          </a:r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l-GR" altLang="zh-Han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zh-Hans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Hans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kumimoji="1" lang="en-US" altLang="zh-Hans" sz="3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Hans" sz="3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Hans" sz="3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𝑐𝑟𝑖𝑡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270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/>
                            <a:t>-</a:t>
                          </a:r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l-GR" altLang="zh-Han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zh-Hans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Hans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kumimoji="1" lang="en-US" altLang="zh-Hans" sz="3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Hans" sz="3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Hans" sz="32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𝑐𝑟𝑖𝑡</m:t>
                                        </m:r>
                                      </m:sub>
                                    </m:sSub>
                                  </m:sup>
                                </m:sSup>
                                <m:func>
                                  <m:funcPr>
                                    <m:ctrlPr>
                                      <a:rPr kumimoji="1" lang="en-US" altLang="zh-Hans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Hans" sz="3200" b="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kumimoji="1" lang="en-US" altLang="zh-Hans" sz="32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2909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Hans" altLang="en-US" sz="1600" b="1" i="1">
                                    <a:latin typeface="Cambria Math" panose="02040503050406030204" pitchFamily="18" charset="0"/>
                                  </a:rPr>
                                  <m:t>存在</m:t>
                                </m:r>
                                <m:r>
                                  <a:rPr kumimoji="1" lang="en-US" altLang="zh-Hans" sz="16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kumimoji="1" lang="en-US" altLang="zh-Hans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Hans" sz="16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kumimoji="1" lang="en-US" altLang="zh-Han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Han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kumimoji="1" lang="en-US" altLang="zh-Hans" sz="16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kumimoji="1" lang="en-US" altLang="zh-Han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Hans" sz="16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Hans" sz="16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den>
                                    </m:f>
                                    <m:r>
                                      <a:rPr kumimoji="1" lang="en-US" altLang="zh-Hans" sz="16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kumimoji="1" lang="en-US" altLang="zh-Hans" sz="1600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zh-Hans" sz="1600" b="1" i="1">
                                    <a:latin typeface="Cambria Math" panose="02040503050406030204" pitchFamily="18" charset="0"/>
                                  </a:rPr>
                                  <m:t>𝒎𝒇</m:t>
                                </m:r>
                                <m:d>
                                  <m:dPr>
                                    <m:ctrlPr>
                                      <a:rPr kumimoji="1" lang="en-US" altLang="zh-Han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Hans" sz="16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l-GR" altLang="zh-Han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Han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5541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BEA5D77-F9D8-A94E-9440-131F27CCC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018084"/>
                  </p:ext>
                </p:extLst>
              </p:nvPr>
            </p:nvGraphicFramePr>
            <p:xfrm>
              <a:off x="1373981" y="3591453"/>
              <a:ext cx="9244013" cy="2316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12652">
                      <a:extLst>
                        <a:ext uri="{9D8B030D-6E8A-4147-A177-3AD203B41FA5}">
                          <a16:colId xmlns:a16="http://schemas.microsoft.com/office/drawing/2014/main" val="2295198894"/>
                        </a:ext>
                      </a:extLst>
                    </a:gridCol>
                    <a:gridCol w="2549320">
                      <a:extLst>
                        <a:ext uri="{9D8B030D-6E8A-4147-A177-3AD203B41FA5}">
                          <a16:colId xmlns:a16="http://schemas.microsoft.com/office/drawing/2014/main" val="3487205864"/>
                        </a:ext>
                      </a:extLst>
                    </a:gridCol>
                    <a:gridCol w="4082041">
                      <a:extLst>
                        <a:ext uri="{9D8B030D-6E8A-4147-A177-3AD203B41FA5}">
                          <a16:colId xmlns:a16="http://schemas.microsoft.com/office/drawing/2014/main" val="350422925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Hans" altLang="en-US" sz="3200" b="1">
                              <a:solidFill>
                                <a:srgbClr val="0070C0"/>
                              </a:solidFill>
                            </a:rPr>
                            <a:t>判断条件</a:t>
                          </a:r>
                          <a:r>
                            <a:rPr lang="en-US" altLang="zh-Hans" sz="3200" b="1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zh-CN" altLang="en-US" sz="3200" b="1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Hans" altLang="en-US" sz="3200" b="1">
                              <a:solidFill>
                                <a:srgbClr val="0070C0"/>
                              </a:solidFill>
                            </a:rPr>
                            <a:t>判断条件</a:t>
                          </a:r>
                          <a:r>
                            <a:rPr lang="en-US" altLang="zh-Hans" sz="3200" b="1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zh-CN" altLang="en-US" sz="3200" b="1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Hans" altLang="en-US" sz="3200" b="1">
                              <a:solidFill>
                                <a:srgbClr val="0070C0"/>
                              </a:solidFill>
                            </a:rPr>
                            <a:t>结果</a:t>
                          </a:r>
                          <a:endParaRPr lang="zh-CN" altLang="en-US" sz="3200" b="1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1360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17391" r="-253883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Hans" sz="3200"/>
                            <a:t>-</a:t>
                          </a:r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708" t="-117391" b="-2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700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17391" r="-253883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/>
                            <a:t>-</a:t>
                          </a:r>
                          <a:endParaRPr lang="zh-CN" altLang="en-US" sz="32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708" t="-217391" b="-1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90985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317391" r="-253883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85" t="-317391" r="-16019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708" t="-317391" b="-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41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4E09960-A17C-3B40-815C-198B4767F52A}"/>
              </a:ext>
            </a:extLst>
          </p:cNvPr>
          <p:cNvSpPr txBox="1"/>
          <p:nvPr/>
        </p:nvSpPr>
        <p:spPr>
          <a:xfrm>
            <a:off x="4841825" y="656920"/>
            <a:ext cx="230832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Hans" altLang="en-US" sz="3600">
                <a:solidFill>
                  <a:srgbClr val="00B050"/>
                </a:solidFill>
              </a:rPr>
              <a:t>确定</a:t>
            </a:r>
            <a:r>
              <a:rPr kumimoji="1" lang="en-US" altLang="zh-Hans" sz="3600">
                <a:solidFill>
                  <a:srgbClr val="00B050"/>
                </a:solidFill>
              </a:rPr>
              <a:t>a,b</a:t>
            </a:r>
            <a:r>
              <a:rPr kumimoji="1" lang="zh-Hans" altLang="en-US" sz="3600">
                <a:solidFill>
                  <a:srgbClr val="00B050"/>
                </a:solidFill>
              </a:rPr>
              <a:t>和</a:t>
            </a:r>
            <a:r>
              <a:rPr kumimoji="1" lang="en-US" altLang="zh-Hans" sz="3600">
                <a:solidFill>
                  <a:srgbClr val="00B05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57A0E7-DB6C-D34F-84D7-861D3522193D}"/>
                  </a:ext>
                </a:extLst>
              </p:cNvPr>
              <p:cNvSpPr txBox="1"/>
              <p:nvPr/>
            </p:nvSpPr>
            <p:spPr>
              <a:xfrm>
                <a:off x="4357558" y="2154964"/>
                <a:ext cx="32768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Hans" alt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计算</m:t>
                          </m:r>
                          <m:r>
                            <a:rPr kumimoji="1" lang="en-US" altLang="zh-CN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57A0E7-DB6C-D34F-84D7-861D3522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58" y="2154964"/>
                <a:ext cx="3276858" cy="492443"/>
              </a:xfrm>
              <a:prstGeom prst="rect">
                <a:avLst/>
              </a:prstGeom>
              <a:blipFill>
                <a:blip r:embed="rId3"/>
                <a:stretch>
                  <a:fillRect l="-3475" t="-7692" r="-386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>
            <a:extLst>
              <a:ext uri="{FF2B5EF4-FFF2-40B4-BE49-F238E27FC236}">
                <a16:creationId xmlns:a16="http://schemas.microsoft.com/office/drawing/2014/main" id="{4B185625-772C-9C46-B19C-C00C98166DFB}"/>
              </a:ext>
            </a:extLst>
          </p:cNvPr>
          <p:cNvSpPr/>
          <p:nvPr/>
        </p:nvSpPr>
        <p:spPr>
          <a:xfrm>
            <a:off x="5824537" y="1518636"/>
            <a:ext cx="342900" cy="414337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5FC9C753-8484-B447-8061-43F25C7BF4BE}"/>
              </a:ext>
            </a:extLst>
          </p:cNvPr>
          <p:cNvSpPr/>
          <p:nvPr/>
        </p:nvSpPr>
        <p:spPr>
          <a:xfrm>
            <a:off x="5824537" y="2877019"/>
            <a:ext cx="342900" cy="414337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2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36306" y="1470728"/>
                <a:ext cx="4319388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=2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+1000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06" y="1470728"/>
                <a:ext cx="4319388" cy="840230"/>
              </a:xfrm>
              <a:prstGeom prst="rect">
                <a:avLst/>
              </a:prstGeom>
              <a:blipFill>
                <a:blip r:embed="rId2"/>
                <a:stretch>
                  <a:fillRect l="-1173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67097" y="2796291"/>
                <a:ext cx="34578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𝑎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097" y="2796291"/>
                <a:ext cx="3457806" cy="492443"/>
              </a:xfrm>
              <a:prstGeom prst="rect">
                <a:avLst/>
              </a:prstGeom>
              <a:blipFill>
                <a:blip r:embed="rId3"/>
                <a:stretch>
                  <a:fillRect r="-73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20222" y="3816677"/>
                <a:ext cx="49882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crit</m:t>
                                  </m:r>
                                </m:sub>
                              </m:sSub>
                              <m:r>
                                <a:rPr kumimoji="1" lang="en-US" altLang="zh-CN" sz="3200" b="0" i="0">
                                  <a:latin typeface="Cambria Math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2=1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22" y="3816677"/>
                <a:ext cx="4988225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96294" y="4784604"/>
                <a:ext cx="15994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94" y="4784604"/>
                <a:ext cx="1599412" cy="492443"/>
              </a:xfrm>
              <a:prstGeom prst="rect">
                <a:avLst/>
              </a:prstGeom>
              <a:blipFill>
                <a:blip r:embed="rId5"/>
                <a:stretch>
                  <a:fillRect l="-1575" r="-787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19892" y="5660199"/>
                <a:ext cx="5988884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b="0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kumimoji="1" lang="en-US" altLang="zh-CN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200" b="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d>
                      <m:dPr>
                        <m:ctrlPr>
                          <a:rPr kumimoji="1" lang="en-US" altLang="zh-CN" sz="3200" b="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32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zh-CN" sz="3200" b="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1" lang="en-US" altLang="zh-CN" sz="3200" b="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3200" b="0" i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1" lang="en-US" altLang="zh-CN" sz="3200" b="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kumimoji="1" lang="en-US" altLang="zh-CN" sz="32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kumimoji="1" lang="en-US" altLang="zh-CN" sz="32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3200" b="0" i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lg</m:t>
                            </m:r>
                          </m:fName>
                          <m:e>
                            <m:r>
                              <a:rPr kumimoji="1" lang="en-US" altLang="zh-CN" sz="32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O</m:t>
                    </m:r>
                    <m: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sz="3200" b="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𝑛𝑙𝑔𝑛</m:t>
                    </m:r>
                    <m: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/>
                  <a:t> 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92" y="5660199"/>
                <a:ext cx="5988884" cy="555858"/>
              </a:xfrm>
              <a:prstGeom prst="rect">
                <a:avLst/>
              </a:prstGeom>
              <a:blipFill>
                <a:blip r:embed="rId6"/>
                <a:stretch>
                  <a:fillRect l="-2331" t="-227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2417734-8E40-A64E-BD33-F4E6666B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例</a:t>
            </a:r>
            <a:r>
              <a:rPr lang="en-US" altLang="zh-Hans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5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例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41216" y="1478315"/>
                <a:ext cx="4509568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=8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+1000</m:t>
                      </m:r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16" y="1478315"/>
                <a:ext cx="4509568" cy="840230"/>
              </a:xfrm>
              <a:prstGeom prst="rect">
                <a:avLst/>
              </a:prstGeom>
              <a:blipFill>
                <a:blip r:embed="rId2"/>
                <a:stretch>
                  <a:fillRect l="-1120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07973" y="2783261"/>
                <a:ext cx="33744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𝑎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=8,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973" y="2783261"/>
                <a:ext cx="3374450" cy="492443"/>
              </a:xfrm>
              <a:prstGeom prst="rect">
                <a:avLst/>
              </a:prstGeom>
              <a:blipFill>
                <a:blip r:embed="rId3"/>
                <a:stretch>
                  <a:fillRect l="-375" r="-187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01007" y="3684270"/>
                <a:ext cx="49357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crit</m:t>
                                  </m:r>
                                </m:sub>
                              </m:sSub>
                              <m:r>
                                <a:rPr kumimoji="1" lang="en-US" altLang="zh-CN" sz="3200" b="0" i="0">
                                  <a:latin typeface="Cambria Math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zh-CN" sz="3200" b="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8=3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07" y="3684270"/>
                <a:ext cx="4935786" cy="584775"/>
              </a:xfrm>
              <a:prstGeom prst="rect">
                <a:avLst/>
              </a:prstGeom>
              <a:blipFill>
                <a:blip r:embed="rId4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94690" y="4705686"/>
                <a:ext cx="1601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𝑐</m:t>
                      </m:r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90" y="4705686"/>
                <a:ext cx="1601015" cy="492443"/>
              </a:xfrm>
              <a:prstGeom prst="rect">
                <a:avLst/>
              </a:prstGeom>
              <a:blipFill>
                <a:blip r:embed="rId5"/>
                <a:stretch>
                  <a:fillRect l="-1575" r="-787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885555" y="5634771"/>
                <a:ext cx="4766690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b="0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kumimoji="1" lang="en-US" altLang="zh-CN" sz="3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3200" b="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d>
                      <m:dPr>
                        <m:ctrlPr>
                          <a:rPr kumimoji="1" lang="en-US" altLang="zh-CN" sz="3200" b="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32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zh-CN" sz="3200" b="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1" lang="en-US" altLang="zh-CN" sz="3200" b="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3200" b="0" i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1" lang="en-US" altLang="zh-CN" sz="3200" b="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kumimoji="1" lang="en-US" altLang="zh-CN" sz="32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O</m:t>
                    </m:r>
                    <m: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3200" b="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32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</m:e>
                      <m:sup>
                        <m:r>
                          <a:rPr kumimoji="1" lang="en-US" altLang="zh-CN" sz="32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3200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/>
                  <a:t> 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555" y="5634771"/>
                <a:ext cx="4766690" cy="555858"/>
              </a:xfrm>
              <a:prstGeom prst="rect">
                <a:avLst/>
              </a:prstGeom>
              <a:blipFill>
                <a:blip r:embed="rId7"/>
                <a:stretch>
                  <a:fillRect l="-2660" t="-4651" r="-1596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14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例</a:t>
            </a:r>
            <a:r>
              <a:rPr kumimoji="1" lang="en-US" altLang="zh-Hans"/>
              <a:t>3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41216" y="1478315"/>
                <a:ext cx="4643643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+1000</m:t>
                      </m:r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16" y="1478315"/>
                <a:ext cx="4643643" cy="840230"/>
              </a:xfrm>
              <a:prstGeom prst="rect">
                <a:avLst/>
              </a:prstGeom>
              <a:blipFill>
                <a:blip r:embed="rId2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08775" y="2713247"/>
                <a:ext cx="33744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𝑎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=4,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75" y="2713247"/>
                <a:ext cx="3374450" cy="492443"/>
              </a:xfrm>
              <a:prstGeom prst="rect">
                <a:avLst/>
              </a:prstGeom>
              <a:blipFill>
                <a:blip r:embed="rId3"/>
                <a:stretch>
                  <a:fillRect l="-375" r="-187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01007" y="3600392"/>
                <a:ext cx="49357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crit</m:t>
                                  </m:r>
                                </m:sub>
                              </m:sSub>
                              <m:r>
                                <a:rPr kumimoji="1" lang="en-US" altLang="zh-CN" sz="3200" b="0" i="0">
                                  <a:latin typeface="Cambria Math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 b="0" i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zh-CN" sz="3200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07" y="3600392"/>
                <a:ext cx="4935786" cy="584775"/>
              </a:xfrm>
              <a:prstGeom prst="rect">
                <a:avLst/>
              </a:prstGeom>
              <a:blipFill>
                <a:blip r:embed="rId4"/>
                <a:stretch>
                  <a:fillRect r="-5385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94554" y="4487537"/>
                <a:ext cx="5536965" cy="1116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𝑐</m:t>
                      </m:r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,2000</m:t>
                      </m:r>
                      <m:d>
                        <m:d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32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32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1" lang="en-US" altLang="zh-CN" sz="32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3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&lt;1000</m:t>
                      </m:r>
                      <m:sSup>
                        <m:sSup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54" y="4487537"/>
                <a:ext cx="5536965" cy="1116459"/>
              </a:xfrm>
              <a:prstGeom prst="rect">
                <a:avLst/>
              </a:prstGeom>
              <a:blipFill>
                <a:blip r:embed="rId5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006375" y="5869132"/>
                <a:ext cx="25250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32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75" y="5869132"/>
                <a:ext cx="2525050" cy="492443"/>
              </a:xfrm>
              <a:prstGeom prst="rect">
                <a:avLst/>
              </a:prstGeom>
              <a:blipFill>
                <a:blip r:embed="rId6"/>
                <a:stretch>
                  <a:fillRect l="-25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87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6E3B-238C-FD47-BDC6-C9B8F809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例</a:t>
            </a:r>
            <a:r>
              <a:rPr kumimoji="1" lang="en-US" altLang="zh-Hans"/>
              <a:t>4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5E36DE-4E23-EA40-9533-F1395D4A48EB}"/>
                  </a:ext>
                </a:extLst>
              </p:cNvPr>
              <p:cNvSpPr txBox="1"/>
              <p:nvPr/>
            </p:nvSpPr>
            <p:spPr>
              <a:xfrm>
                <a:off x="3395773" y="1690688"/>
                <a:ext cx="5400453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Hans" sz="32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3200" b="0" i="1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5E36DE-4E23-EA40-9533-F1395D4A4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73" y="1690688"/>
                <a:ext cx="5400453" cy="925190"/>
              </a:xfrm>
              <a:prstGeom prst="rect">
                <a:avLst/>
              </a:prstGeom>
              <a:blipFill>
                <a:blip r:embed="rId2"/>
                <a:stretch>
                  <a:fillRect l="-703" r="-703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5E8D75-6605-F342-856F-9030CC5939F7}"/>
                  </a:ext>
                </a:extLst>
              </p:cNvPr>
              <p:cNvSpPr txBox="1"/>
              <p:nvPr/>
            </p:nvSpPr>
            <p:spPr>
              <a:xfrm>
                <a:off x="1609834" y="3900487"/>
                <a:ext cx="4612608" cy="85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1" lang="en-US" altLang="zh-Han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5E8D75-6605-F342-856F-9030CC59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34" y="3900487"/>
                <a:ext cx="4612608" cy="850426"/>
              </a:xfrm>
              <a:prstGeom prst="rect">
                <a:avLst/>
              </a:prstGeom>
              <a:blipFill>
                <a:blip r:embed="rId3"/>
                <a:stretch>
                  <a:fillRect l="-1099" r="-1099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8975FB-38B6-9D4B-9E36-278391BF5076}"/>
                  </a:ext>
                </a:extLst>
              </p:cNvPr>
              <p:cNvSpPr txBox="1"/>
              <p:nvPr/>
            </p:nvSpPr>
            <p:spPr>
              <a:xfrm>
                <a:off x="1609834" y="4871716"/>
                <a:ext cx="4636654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kumimoji="1" lang="en-US" altLang="zh-CN" sz="3200" b="1" i="1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1" lang="en-US" altLang="zh-Han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8975FB-38B6-9D4B-9E36-278391BF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34" y="4871716"/>
                <a:ext cx="4636654" cy="935641"/>
              </a:xfrm>
              <a:prstGeom prst="rect">
                <a:avLst/>
              </a:prstGeom>
              <a:blipFill>
                <a:blip r:embed="rId4"/>
                <a:stretch>
                  <a:fillRect l="-1093" t="-1370" r="-1093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>
            <a:extLst>
              <a:ext uri="{FF2B5EF4-FFF2-40B4-BE49-F238E27FC236}">
                <a16:creationId xmlns:a16="http://schemas.microsoft.com/office/drawing/2014/main" id="{B9216F96-814D-A647-ABA3-25BFE3B3B586}"/>
              </a:ext>
            </a:extLst>
          </p:cNvPr>
          <p:cNvSpPr/>
          <p:nvPr/>
        </p:nvSpPr>
        <p:spPr>
          <a:xfrm>
            <a:off x="6288880" y="4114478"/>
            <a:ext cx="442913" cy="1514475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A21CA7-9A5E-AB4A-9A0D-6CA8822EB8AB}"/>
                  </a:ext>
                </a:extLst>
              </p:cNvPr>
              <p:cNvSpPr txBox="1"/>
              <p:nvPr/>
            </p:nvSpPr>
            <p:spPr>
              <a:xfrm>
                <a:off x="6994822" y="4594716"/>
                <a:ext cx="4454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6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A21CA7-9A5E-AB4A-9A0D-6CA8822E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822" y="4594716"/>
                <a:ext cx="4454040" cy="553998"/>
              </a:xfrm>
              <a:prstGeom prst="rect">
                <a:avLst/>
              </a:prstGeom>
              <a:blipFill>
                <a:blip r:embed="rId5"/>
                <a:stretch>
                  <a:fillRect l="-1425" r="-2849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790AF4E-9BA5-EC44-AE81-4A0ECAEB34C2}"/>
              </a:ext>
            </a:extLst>
          </p:cNvPr>
          <p:cNvSpPr/>
          <p:nvPr/>
        </p:nvSpPr>
        <p:spPr>
          <a:xfrm>
            <a:off x="1057913" y="3791421"/>
            <a:ext cx="10461934" cy="23288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1E7956AC-150A-FC43-BFF0-E145FE08E4DE}"/>
              </a:ext>
            </a:extLst>
          </p:cNvPr>
          <p:cNvSpPr/>
          <p:nvPr/>
        </p:nvSpPr>
        <p:spPr>
          <a:xfrm>
            <a:off x="5891972" y="2918181"/>
            <a:ext cx="408054" cy="55721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2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11ECEF-C7AD-CB4A-B38B-EE77641D55F7}"/>
                  </a:ext>
                </a:extLst>
              </p:cNvPr>
              <p:cNvSpPr/>
              <p:nvPr/>
            </p:nvSpPr>
            <p:spPr>
              <a:xfrm>
                <a:off x="3720485" y="740418"/>
                <a:ext cx="4516621" cy="93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Han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zh-Han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kumimoji="1" lang="en-US" altLang="zh-CN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11ECEF-C7AD-CB4A-B38B-EE77641D5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85" y="740418"/>
                <a:ext cx="4516621" cy="935769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7207F2-6566-B545-BFA9-1BB25CE8A23F}"/>
                  </a:ext>
                </a:extLst>
              </p:cNvPr>
              <p:cNvSpPr txBox="1"/>
              <p:nvPr/>
            </p:nvSpPr>
            <p:spPr>
              <a:xfrm>
                <a:off x="4177758" y="2071636"/>
                <a:ext cx="36020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7207F2-6566-B545-BFA9-1BB25CE8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758" y="2071636"/>
                <a:ext cx="3602076" cy="492443"/>
              </a:xfrm>
              <a:prstGeom prst="rect">
                <a:avLst/>
              </a:prstGeom>
              <a:blipFill>
                <a:blip r:embed="rId3"/>
                <a:stretch>
                  <a:fillRect l="-702" r="-175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1D5182-6549-B643-967B-A98BBB03ED38}"/>
                  </a:ext>
                </a:extLst>
              </p:cNvPr>
              <p:cNvSpPr txBox="1"/>
              <p:nvPr/>
            </p:nvSpPr>
            <p:spPr>
              <a:xfrm>
                <a:off x="4214337" y="3196407"/>
                <a:ext cx="35289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32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=0.3</m:t>
                          </m:r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1D5182-6549-B643-967B-A98BBB03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337" y="3196407"/>
                <a:ext cx="3528915" cy="492443"/>
              </a:xfrm>
              <a:prstGeom prst="rect">
                <a:avLst/>
              </a:prstGeom>
              <a:blipFill>
                <a:blip r:embed="rId4"/>
                <a:stretch>
                  <a:fillRect l="-717" r="-1434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5A7EA8-4BE5-5944-ACD1-5B1B56CFF48C}"/>
                  </a:ext>
                </a:extLst>
              </p:cNvPr>
              <p:cNvSpPr txBox="1"/>
              <p:nvPr/>
            </p:nvSpPr>
            <p:spPr>
              <a:xfrm>
                <a:off x="3720485" y="4162736"/>
                <a:ext cx="4126771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𝑐</m:t>
                      </m:r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kumimoji="1"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d>
                        <m:dPr>
                          <m:ctrlPr>
                            <a:rPr kumimoji="1"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3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&lt;10</m:t>
                      </m:r>
                      <m:r>
                        <m:rPr>
                          <m:sty m:val="p"/>
                        </m:rPr>
                        <a:rPr kumimoji="1" lang="en-US" altLang="zh-CN" sz="32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kumimoji="1" lang="zh-CN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5A7EA8-4BE5-5944-ACD1-5B1B56CF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85" y="4162736"/>
                <a:ext cx="4126771" cy="843436"/>
              </a:xfrm>
              <a:prstGeom prst="rect">
                <a:avLst/>
              </a:prstGeom>
              <a:blipFill>
                <a:blip r:embed="rId5"/>
                <a:stretch>
                  <a:fillRect l="-307" r="-1534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5BE252-8B35-4F40-9C6F-E7D1E6E50666}"/>
                  </a:ext>
                </a:extLst>
              </p:cNvPr>
              <p:cNvSpPr txBox="1"/>
              <p:nvPr/>
            </p:nvSpPr>
            <p:spPr>
              <a:xfrm>
                <a:off x="4623135" y="5473716"/>
                <a:ext cx="23214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3200" b="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32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d>
                        <m:d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Han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5BE252-8B35-4F40-9C6F-E7D1E6E5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35" y="5473716"/>
                <a:ext cx="2321469" cy="492443"/>
              </a:xfrm>
              <a:prstGeom prst="rect">
                <a:avLst/>
              </a:prstGeom>
              <a:blipFill>
                <a:blip r:embed="rId6"/>
                <a:stretch>
                  <a:fillRect l="-271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7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557</Words>
  <Application>Microsoft Macintosh PowerPoint</Application>
  <PresentationFormat>宽屏</PresentationFormat>
  <Paragraphs>95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Wingdings</vt:lpstr>
      <vt:lpstr>Office 主题​​</vt:lpstr>
      <vt:lpstr>如何计算下列递归表达式的时间复杂度</vt:lpstr>
      <vt:lpstr>PowerPoint 演示文稿</vt:lpstr>
      <vt:lpstr>PowerPoint 演示文稿</vt:lpstr>
      <vt:lpstr>PowerPoint 演示文稿</vt:lpstr>
      <vt:lpstr>例1</vt:lpstr>
      <vt:lpstr>例2</vt:lpstr>
      <vt:lpstr>例3</vt:lpstr>
      <vt:lpstr>例4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117</cp:revision>
  <dcterms:created xsi:type="dcterms:W3CDTF">2018-08-02T23:34:41Z</dcterms:created>
  <dcterms:modified xsi:type="dcterms:W3CDTF">2018-08-30T14:08:11Z</dcterms:modified>
</cp:coreProperties>
</file>