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7" r:id="rId2"/>
    <p:sldId id="286" r:id="rId3"/>
    <p:sldId id="278" r:id="rId4"/>
    <p:sldId id="285" r:id="rId5"/>
    <p:sldId id="279" r:id="rId6"/>
    <p:sldId id="280" r:id="rId7"/>
    <p:sldId id="283" r:id="rId8"/>
    <p:sldId id="28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FFE9"/>
    <a:srgbClr val="D1ECC5"/>
    <a:srgbClr val="ECE3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58"/>
    <p:restoredTop sz="94624"/>
  </p:normalViewPr>
  <p:slideViewPr>
    <p:cSldViewPr snapToGrid="0" snapToObjects="1">
      <p:cViewPr varScale="1">
        <p:scale>
          <a:sx n="106" d="100"/>
          <a:sy n="106" d="100"/>
        </p:scale>
        <p:origin x="6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39B18-C257-FA48-ABA3-ABAC8A183719}" type="datetimeFigureOut">
              <a:t>2018/8/30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EBEA2-AB0B-E34F-B19D-18CE63ED5F3A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3209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9550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3587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5013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3406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301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71528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6315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2969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4A2FE3-0077-094F-8357-81778F977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7200">
                <a:latin typeface="Lantinghei SC Demibold" panose="02000000000000000000" pitchFamily="2" charset="-122"/>
                <a:ea typeface="Lantinghei SC Demibold" panose="02000000000000000000" pitchFamily="2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697AEA-E1E2-4B44-A328-0A4810E2D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4DC207-C6AA-8444-82A2-097E07199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2018/8/30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736E35-B99F-594B-87A4-2BD641BC7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7266F3FD-5660-0E42-9AD2-BC9FC4AC5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0160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34AB6-5124-4D4C-95B0-E246B2D65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C7DB9273-3993-224B-8FC1-490112F9D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9B7862-FFF4-A44D-8763-DF3B32D07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2018/8/30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A0ADBE-7D55-F34C-B844-B08181282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F8C30A2C-3CA1-724E-92A2-A33CC0E95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1890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90C9F6-90DE-014D-93C1-2F25521039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2AFEBD03-3BFA-EF41-AF74-1E9A4DE6D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495CF2-2FBE-FF44-A163-70369C173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2018/8/30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4621C0-8783-144C-AE83-0AE413245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76550869-2D64-A646-BA21-123EC7EDF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9581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C1E712-1288-6645-988F-CF2603AB3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800">
                <a:latin typeface="HanziPen SC" panose="03000300000000000000" pitchFamily="66" charset="-122"/>
                <a:ea typeface="HanziPen SC" panose="03000300000000000000" pitchFamily="66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C1413F-9460-F848-AE5F-78FB9BE6C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 sz="3600">
                <a:latin typeface="+mj-ea"/>
                <a:ea typeface="+mj-ea"/>
              </a:defRPr>
            </a:lvl1pPr>
            <a:lvl2pPr>
              <a:lnSpc>
                <a:spcPct val="120000"/>
              </a:lnSpc>
              <a:defRPr sz="3200">
                <a:latin typeface="+mj-ea"/>
                <a:ea typeface="+mj-ea"/>
              </a:defRPr>
            </a:lvl2pPr>
            <a:lvl3pPr>
              <a:lnSpc>
                <a:spcPct val="120000"/>
              </a:lnSpc>
              <a:defRPr>
                <a:latin typeface="+mj-ea"/>
                <a:ea typeface="+mj-ea"/>
              </a:defRPr>
            </a:lvl3pPr>
            <a:lvl4pPr>
              <a:lnSpc>
                <a:spcPct val="120000"/>
              </a:lnSpc>
              <a:defRPr>
                <a:latin typeface="+mj-ea"/>
                <a:ea typeface="+mj-ea"/>
              </a:defRPr>
            </a:lvl4pPr>
            <a:lvl5pPr>
              <a:lnSpc>
                <a:spcPct val="120000"/>
              </a:lnSpc>
              <a:defRPr>
                <a:latin typeface="+mj-ea"/>
                <a:ea typeface="+mj-ea"/>
              </a:defRPr>
            </a:lvl5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9F74BD-0EE6-EB43-BE08-10D54F0F9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2018/8/30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41DBC9-D60E-FA40-AEE4-ECD1F07CB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9D67C357-27D1-A046-9DFC-59E38C152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4308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E20070-1A08-6843-AEE5-76BCA3AF4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DEFD6C-601A-C342-92E1-35F6553F8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75298B-8B39-DA4A-90E0-7E7C7BAA3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2018/8/30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BDDFCA-4694-5149-96A2-E4EA2E24B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495A857D-BEFF-F546-9BA6-F91B5A27B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6587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570841-D620-A948-938A-881621B42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5551AA-E6D0-1E45-B82B-63190B1D05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3D6613-6C3C-204D-A768-575C1A2D8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997EC4-5047-CA4E-B344-23304D14C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2018/8/30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DC64B6-11C5-344B-8FCE-8697C0071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D44C57CA-6A1E-8447-B7C6-07D32A855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6097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3FFF1A-A9A8-8643-8116-692BB5594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2C0638-5082-1C4C-B95A-F1BD6A1E0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CC9DA4-E5B5-FF4A-AA2B-66A2BD29F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46F0D2C-95E5-8641-944C-09E60CF90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AF2BBE-18D3-8F4F-99B9-E69D7FD82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4A60A9-43A8-2B46-B532-A1E43C8EE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2018/8/30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981716-FBC3-E54A-91F0-346D1D7E7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F4B39A55-52CA-3748-B60A-9C47F1DB2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5489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D616CA-7113-534D-AE31-454931221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C3309A-66A8-8E4B-BAB4-7E1B5A793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2018/8/30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C1A338-9092-7D4C-9FCC-9814026C3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08CE6A39-F983-5349-B5A9-B925989E4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969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7B856C-6EC1-C943-AAE2-92B6FC37F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2018/8/30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2089DD1-9D81-BD41-860D-18DD8F3DF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3468E54D-8084-C540-8E6B-BD1E993CE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504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9A616-7C7E-914E-B983-885DC4C76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92BAE5-BBFF-1C40-AF20-F672B7900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B2A8A5-E6D0-7A4F-9090-9A6BF0037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4FDF3D-990C-E94F-AA14-05A228A9C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2018/8/30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CB8453-8DBB-ED4C-A6BE-C133E4404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36078E23-CBDD-BA47-B2B9-0FBC0DD67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495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1FA41-383B-1C43-BE07-523249839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62C71C-B850-D745-9885-4FA77011E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3A0AE8-DE3B-A24D-B0E1-753371EB8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887F65-9C0A-0D40-B0B9-3EB194E37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2018/8/30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2DC831-7081-354E-99D1-1C7BC8540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DC220477-3B06-E541-95C1-337633DCF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68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4A894D3-84C7-2445-906D-D82B43B5D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BD7D99-60EB-2546-8B65-5626E29AB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7B21E1-B857-3B42-AC74-102095405C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D7515-6EDA-6841-AD4B-0060AA8B1492}" type="datetimeFigureOut">
              <a:t>2018/8/30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D84786-F49F-F54C-BAFF-6B20B63B62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8E088CF3-0A88-ED41-B98F-E94EC85AD9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1583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tiff"/><Relationship Id="rId4" Type="http://schemas.openxmlformats.org/officeDocument/2006/relationships/image" Target="../media/image11.tif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F6DA9-40AE-9C48-9305-4674C47BE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排序算法介绍</a:t>
            </a:r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7520AFF-8BFC-E046-A995-A4BE4396B7F3}"/>
              </a:ext>
            </a:extLst>
          </p:cNvPr>
          <p:cNvSpPr txBox="1"/>
          <p:nvPr/>
        </p:nvSpPr>
        <p:spPr>
          <a:xfrm>
            <a:off x="457277" y="1639767"/>
            <a:ext cx="112774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4800"/>
              <a:t>将</a:t>
            </a:r>
            <a:r>
              <a:rPr kumimoji="1" lang="zh-Hans" altLang="en-US" sz="4800" b="1"/>
              <a:t>无序</a:t>
            </a:r>
            <a:r>
              <a:rPr kumimoji="1" lang="zh-Hans" altLang="en-US" sz="4800"/>
              <a:t>状态的一列数据转化成为</a:t>
            </a:r>
            <a:r>
              <a:rPr kumimoji="1" lang="zh-Hans" altLang="en-US" sz="4800" b="1"/>
              <a:t>有序</a:t>
            </a:r>
            <a:r>
              <a:rPr kumimoji="1" lang="zh-Hans" altLang="en-US" sz="4800"/>
              <a:t>状态</a:t>
            </a:r>
            <a:endParaRPr kumimoji="1" lang="zh-CN" altLang="en-US" sz="480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6583DF7-14DE-8849-B3DF-A5922EB654B2}"/>
              </a:ext>
            </a:extLst>
          </p:cNvPr>
          <p:cNvSpPr txBox="1"/>
          <p:nvPr/>
        </p:nvSpPr>
        <p:spPr>
          <a:xfrm>
            <a:off x="1564105" y="3104147"/>
            <a:ext cx="87751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3200" b="1"/>
              <a:t>数字顺序</a:t>
            </a:r>
            <a:r>
              <a:rPr kumimoji="1" lang="zh-Hans" altLang="en-US" sz="3200"/>
              <a:t>： </a:t>
            </a:r>
            <a:r>
              <a:rPr kumimoji="1" lang="en-US" altLang="zh-Hans" sz="3200">
                <a:solidFill>
                  <a:srgbClr val="00B0F0"/>
                </a:solidFill>
              </a:rPr>
              <a:t>5</a:t>
            </a:r>
            <a:r>
              <a:rPr kumimoji="1" lang="zh-Hans" altLang="en-US" sz="3200">
                <a:solidFill>
                  <a:srgbClr val="00B0F0"/>
                </a:solidFill>
              </a:rPr>
              <a:t>，</a:t>
            </a:r>
            <a:r>
              <a:rPr kumimoji="1" lang="en-US" altLang="zh-Hans" sz="3200">
                <a:solidFill>
                  <a:srgbClr val="00B0F0"/>
                </a:solidFill>
              </a:rPr>
              <a:t>8</a:t>
            </a:r>
            <a:r>
              <a:rPr kumimoji="1" lang="zh-Hans" altLang="en-US" sz="3200">
                <a:solidFill>
                  <a:srgbClr val="00B0F0"/>
                </a:solidFill>
              </a:rPr>
              <a:t>，</a:t>
            </a:r>
            <a:r>
              <a:rPr kumimoji="1" lang="en-US" altLang="zh-Hans" sz="3200">
                <a:solidFill>
                  <a:srgbClr val="00B0F0"/>
                </a:solidFill>
              </a:rPr>
              <a:t>20</a:t>
            </a:r>
            <a:r>
              <a:rPr kumimoji="1" lang="zh-Hans" altLang="en-US" sz="3200">
                <a:solidFill>
                  <a:srgbClr val="00B0F0"/>
                </a:solidFill>
              </a:rPr>
              <a:t>，</a:t>
            </a:r>
            <a:r>
              <a:rPr kumimoji="1" lang="en-US" altLang="zh-Hans" sz="3200">
                <a:solidFill>
                  <a:srgbClr val="00B0F0"/>
                </a:solidFill>
              </a:rPr>
              <a:t>25</a:t>
            </a:r>
            <a:r>
              <a:rPr kumimoji="1" lang="zh-Hans" altLang="en-US" sz="3200">
                <a:solidFill>
                  <a:srgbClr val="00B0F0"/>
                </a:solidFill>
              </a:rPr>
              <a:t>，</a:t>
            </a:r>
            <a:r>
              <a:rPr kumimoji="1" lang="en-US" altLang="zh-Hans" sz="3200">
                <a:solidFill>
                  <a:srgbClr val="00B0F0"/>
                </a:solidFill>
              </a:rPr>
              <a:t>30</a:t>
            </a:r>
            <a:r>
              <a:rPr kumimoji="1" lang="zh-Hans" altLang="en-US" sz="3200">
                <a:solidFill>
                  <a:srgbClr val="00B0F0"/>
                </a:solidFill>
              </a:rPr>
              <a:t>，</a:t>
            </a:r>
            <a:r>
              <a:rPr kumimoji="1" lang="en-US" altLang="zh-Hans" sz="3200">
                <a:solidFill>
                  <a:srgbClr val="00B0F0"/>
                </a:solidFill>
              </a:rPr>
              <a:t>33</a:t>
            </a:r>
            <a:r>
              <a:rPr kumimoji="1" lang="zh-Hans" altLang="en-US" sz="3200">
                <a:solidFill>
                  <a:srgbClr val="00B0F0"/>
                </a:solidFill>
              </a:rPr>
              <a:t>，</a:t>
            </a:r>
            <a:r>
              <a:rPr kumimoji="1" lang="en-US" altLang="zh-Hans" sz="3200">
                <a:solidFill>
                  <a:srgbClr val="00B0F0"/>
                </a:solidFill>
              </a:rPr>
              <a:t>68</a:t>
            </a:r>
            <a:r>
              <a:rPr kumimoji="1" lang="zh-Hans" altLang="en-US" sz="3200">
                <a:solidFill>
                  <a:srgbClr val="00B0F0"/>
                </a:solidFill>
              </a:rPr>
              <a:t>，</a:t>
            </a:r>
            <a:r>
              <a:rPr kumimoji="1" lang="en-US" altLang="zh-Hans" sz="3200">
                <a:solidFill>
                  <a:srgbClr val="00B0F0"/>
                </a:solidFill>
              </a:rPr>
              <a:t>……</a:t>
            </a:r>
            <a:endParaRPr kumimoji="1" lang="zh-CN" altLang="en-US" sz="3200">
              <a:solidFill>
                <a:srgbClr val="00B0F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9F9D81E-3041-C441-864C-6809EC71FEFE}"/>
              </a:ext>
            </a:extLst>
          </p:cNvPr>
          <p:cNvSpPr txBox="1"/>
          <p:nvPr/>
        </p:nvSpPr>
        <p:spPr>
          <a:xfrm>
            <a:off x="1564104" y="3788452"/>
            <a:ext cx="75905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3200" b="1"/>
              <a:t>字典顺序</a:t>
            </a:r>
            <a:r>
              <a:rPr kumimoji="1" lang="zh-Hans" altLang="en-US" sz="3200"/>
              <a:t>： </a:t>
            </a:r>
            <a:r>
              <a:rPr kumimoji="1" lang="en-US" altLang="zh-Hans" sz="3200">
                <a:solidFill>
                  <a:srgbClr val="00B0F0"/>
                </a:solidFill>
              </a:rPr>
              <a:t>apple</a:t>
            </a:r>
            <a:r>
              <a:rPr kumimoji="1" lang="zh-Hans" altLang="en-US" sz="3200">
                <a:solidFill>
                  <a:srgbClr val="00B0F0"/>
                </a:solidFill>
              </a:rPr>
              <a:t>，</a:t>
            </a:r>
            <a:r>
              <a:rPr kumimoji="1" lang="en-US" altLang="zh-Hans" sz="3200">
                <a:solidFill>
                  <a:srgbClr val="00B0F0"/>
                </a:solidFill>
              </a:rPr>
              <a:t>boat</a:t>
            </a:r>
            <a:r>
              <a:rPr kumimoji="1" lang="zh-Hans" altLang="en-US" sz="3200">
                <a:solidFill>
                  <a:srgbClr val="00B0F0"/>
                </a:solidFill>
              </a:rPr>
              <a:t>，</a:t>
            </a:r>
            <a:r>
              <a:rPr kumimoji="1" lang="en-US" altLang="zh-Hans" sz="3200">
                <a:solidFill>
                  <a:srgbClr val="00B0F0"/>
                </a:solidFill>
              </a:rPr>
              <a:t>boy</a:t>
            </a:r>
            <a:r>
              <a:rPr kumimoji="1" lang="zh-Hans" altLang="en-US" sz="3200">
                <a:solidFill>
                  <a:srgbClr val="00B0F0"/>
                </a:solidFill>
              </a:rPr>
              <a:t>，</a:t>
            </a:r>
            <a:r>
              <a:rPr kumimoji="1" lang="en-US" altLang="zh-Hans" sz="3200">
                <a:solidFill>
                  <a:srgbClr val="00B0F0"/>
                </a:solidFill>
              </a:rPr>
              <a:t>cow……</a:t>
            </a:r>
            <a:endParaRPr kumimoji="1" lang="zh-CN" altLang="en-US" sz="3200">
              <a:solidFill>
                <a:srgbClr val="00B0F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AD2E82B-2BAE-3A4F-BF39-A2A06631A987}"/>
              </a:ext>
            </a:extLst>
          </p:cNvPr>
          <p:cNvSpPr txBox="1"/>
          <p:nvPr/>
        </p:nvSpPr>
        <p:spPr>
          <a:xfrm>
            <a:off x="1564104" y="4517606"/>
            <a:ext cx="80954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3200" b="1"/>
              <a:t>拼音顺序</a:t>
            </a:r>
            <a:r>
              <a:rPr kumimoji="1" lang="zh-Hans" altLang="en-US" sz="3200"/>
              <a:t>： </a:t>
            </a:r>
            <a:r>
              <a:rPr kumimoji="1" lang="zh-Hans" altLang="en-US" sz="3200">
                <a:solidFill>
                  <a:srgbClr val="00B0F0"/>
                </a:solidFill>
              </a:rPr>
              <a:t>长白山，大连，大同，深圳</a:t>
            </a:r>
            <a:r>
              <a:rPr kumimoji="1" lang="en-US" altLang="zh-Hans" sz="3200">
                <a:solidFill>
                  <a:srgbClr val="00B0F0"/>
                </a:solidFill>
              </a:rPr>
              <a:t>……</a:t>
            </a:r>
            <a:endParaRPr kumimoji="1" lang="zh-CN" altLang="en-US" sz="3200">
              <a:solidFill>
                <a:srgbClr val="00B0F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C5140FF-38D1-6C4F-96FB-6BDD32866CE3}"/>
              </a:ext>
            </a:extLst>
          </p:cNvPr>
          <p:cNvSpPr txBox="1"/>
          <p:nvPr/>
        </p:nvSpPr>
        <p:spPr>
          <a:xfrm>
            <a:off x="1564104" y="5102381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sz="3200" b="1"/>
              <a:t>……</a:t>
            </a:r>
            <a:endParaRPr kumimoji="1"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13446065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A95DBE-38F2-5E4A-837E-03611BA78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意义</a:t>
            </a:r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6F7A564-648B-6342-9D35-D086D73C9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870" y="1690688"/>
            <a:ext cx="5293561" cy="394279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BA3AAB8-B997-A84D-A7C5-376C9B62240D}"/>
              </a:ext>
            </a:extLst>
          </p:cNvPr>
          <p:cNvSpPr txBox="1"/>
          <p:nvPr/>
        </p:nvSpPr>
        <p:spPr>
          <a:xfrm>
            <a:off x="7589635" y="2743200"/>
            <a:ext cx="26981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Hans" altLang="en-US" sz="3200"/>
              <a:t>数据的展示</a:t>
            </a:r>
            <a:endParaRPr kumimoji="1" lang="en-US" altLang="zh-Hans" sz="3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Hans" altLang="en-US" sz="3200"/>
              <a:t>数据分析</a:t>
            </a:r>
            <a:endParaRPr kumimoji="1" lang="en-US" altLang="zh-Hans" sz="3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Hans" sz="3200"/>
              <a:t>……</a:t>
            </a:r>
            <a:endParaRPr kumimoji="1" lang="zh-CN" altLang="en-US" sz="320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F368713-327E-464B-9548-23AB61F4D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4032" y="2609504"/>
            <a:ext cx="5648877" cy="370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64304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2A7123-E0B9-0C45-BD69-5B07D5F98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按复杂度分类</a:t>
            </a:r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85039D2-5C84-C947-A32D-D693CB20ABDD}"/>
                  </a:ext>
                </a:extLst>
              </p:cNvPr>
              <p:cNvSpPr txBox="1"/>
              <p:nvPr/>
            </p:nvSpPr>
            <p:spPr>
              <a:xfrm>
                <a:off x="2384102" y="2387790"/>
                <a:ext cx="117378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kumimoji="1" lang="en-US" altLang="zh-CN" sz="32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kumimoji="1" lang="en-US" altLang="zh-CN" sz="32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32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kumimoji="1" lang="en-US" altLang="zh-CN" sz="32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32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320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85039D2-5C84-C947-A32D-D693CB20A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102" y="2387790"/>
                <a:ext cx="1173783" cy="492443"/>
              </a:xfrm>
              <a:prstGeom prst="rect">
                <a:avLst/>
              </a:prstGeom>
              <a:blipFill>
                <a:blip r:embed="rId3"/>
                <a:stretch>
                  <a:fillRect l="-6452" r="-10753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左大括号 5">
            <a:extLst>
              <a:ext uri="{FF2B5EF4-FFF2-40B4-BE49-F238E27FC236}">
                <a16:creationId xmlns:a16="http://schemas.microsoft.com/office/drawing/2014/main" id="{4B59B14B-E1DB-3D44-BCA0-863DA8E9DF72}"/>
              </a:ext>
            </a:extLst>
          </p:cNvPr>
          <p:cNvSpPr/>
          <p:nvPr/>
        </p:nvSpPr>
        <p:spPr>
          <a:xfrm>
            <a:off x="3717602" y="1662834"/>
            <a:ext cx="330200" cy="1942353"/>
          </a:xfrm>
          <a:prstGeom prst="leftBrac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7030A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ABA825E-0A99-274A-AA70-0CF659585699}"/>
              </a:ext>
            </a:extLst>
          </p:cNvPr>
          <p:cNvSpPr txBox="1"/>
          <p:nvPr/>
        </p:nvSpPr>
        <p:spPr>
          <a:xfrm>
            <a:off x="4207519" y="167712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400"/>
              <a:t>插入排序</a:t>
            </a:r>
            <a:endParaRPr kumimoji="1" lang="zh-CN" altLang="en-US" sz="240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B66D1F2-ECD5-734E-ACBF-2AEB839B77B0}"/>
              </a:ext>
            </a:extLst>
          </p:cNvPr>
          <p:cNvSpPr txBox="1"/>
          <p:nvPr/>
        </p:nvSpPr>
        <p:spPr>
          <a:xfrm>
            <a:off x="4200202" y="235942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400"/>
              <a:t>比较排序</a:t>
            </a:r>
            <a:endParaRPr kumimoji="1" lang="zh-CN" altLang="en-US" sz="240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5889A29-7EB2-FE40-BCF4-C9F8B588134C}"/>
              </a:ext>
            </a:extLst>
          </p:cNvPr>
          <p:cNvSpPr txBox="1"/>
          <p:nvPr/>
        </p:nvSpPr>
        <p:spPr>
          <a:xfrm>
            <a:off x="4200202" y="304173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400"/>
              <a:t>冒泡排序</a:t>
            </a:r>
            <a:endParaRPr kumimoji="1" lang="zh-CN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64B1C33-C48E-6448-9260-472679AC80BE}"/>
                  </a:ext>
                </a:extLst>
              </p:cNvPr>
              <p:cNvSpPr txBox="1"/>
              <p:nvPr/>
            </p:nvSpPr>
            <p:spPr>
              <a:xfrm>
                <a:off x="1965002" y="4990968"/>
                <a:ext cx="167565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kumimoji="1" lang="en-US" altLang="zh-CN" sz="3200" b="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3200" b="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kumimoji="1" lang="en-US" altLang="zh-CN" sz="3200" b="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3200" b="0" i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lg</m:t>
                          </m:r>
                        </m:fName>
                        <m:e>
                          <m:r>
                            <a:rPr kumimoji="1" lang="en-US" altLang="zh-CN" sz="3200" b="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kumimoji="1" lang="en-US" altLang="zh-CN" sz="3200" b="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320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64B1C33-C48E-6448-9260-472679AC8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5002" y="4990968"/>
                <a:ext cx="1675652" cy="492443"/>
              </a:xfrm>
              <a:prstGeom prst="rect">
                <a:avLst/>
              </a:prstGeom>
              <a:blipFill>
                <a:blip r:embed="rId4"/>
                <a:stretch>
                  <a:fillRect l="-4511" r="-6767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左大括号 10">
            <a:extLst>
              <a:ext uri="{FF2B5EF4-FFF2-40B4-BE49-F238E27FC236}">
                <a16:creationId xmlns:a16="http://schemas.microsoft.com/office/drawing/2014/main" id="{7031F6C3-FCF1-284C-9A3B-14E0AF5C9643}"/>
              </a:ext>
            </a:extLst>
          </p:cNvPr>
          <p:cNvSpPr/>
          <p:nvPr/>
        </p:nvSpPr>
        <p:spPr>
          <a:xfrm>
            <a:off x="3710285" y="4325153"/>
            <a:ext cx="330200" cy="1942353"/>
          </a:xfrm>
          <a:prstGeom prst="leftBrac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FACB14A-7687-EF4F-9924-713D7F953262}"/>
              </a:ext>
            </a:extLst>
          </p:cNvPr>
          <p:cNvSpPr txBox="1"/>
          <p:nvPr/>
        </p:nvSpPr>
        <p:spPr>
          <a:xfrm>
            <a:off x="4200202" y="4339441"/>
            <a:ext cx="1415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ans" altLang="en-US" sz="2400"/>
              <a:t>合并排序</a:t>
            </a:r>
            <a:endParaRPr kumimoji="1" lang="zh-CN" altLang="en-US" sz="240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1BCC1BD-780A-1C4A-A0CF-574CE333759A}"/>
              </a:ext>
            </a:extLst>
          </p:cNvPr>
          <p:cNvSpPr txBox="1"/>
          <p:nvPr/>
        </p:nvSpPr>
        <p:spPr>
          <a:xfrm>
            <a:off x="4192885" y="502174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400"/>
              <a:t>快速排序</a:t>
            </a:r>
            <a:endParaRPr kumimoji="1" lang="zh-CN" altLang="en-US" sz="240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F098E7F-A4ED-AE44-BC39-9FD3D55FB9AA}"/>
              </a:ext>
            </a:extLst>
          </p:cNvPr>
          <p:cNvSpPr txBox="1"/>
          <p:nvPr/>
        </p:nvSpPr>
        <p:spPr>
          <a:xfrm>
            <a:off x="4192885" y="570405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400"/>
              <a:t>分块排序</a:t>
            </a:r>
            <a:endParaRPr kumimoji="1" lang="zh-CN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4C3B173-897C-8C44-9873-EF61F3B10D40}"/>
                  </a:ext>
                </a:extLst>
              </p:cNvPr>
              <p:cNvSpPr txBox="1"/>
              <p:nvPr/>
            </p:nvSpPr>
            <p:spPr>
              <a:xfrm>
                <a:off x="6740892" y="3246625"/>
                <a:ext cx="98360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kumimoji="1" lang="en-US" altLang="zh-CN" sz="3200" b="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3200" b="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sz="3200" b="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320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4C3B173-897C-8C44-9873-EF61F3B10D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0892" y="3246625"/>
                <a:ext cx="983603" cy="492443"/>
              </a:xfrm>
              <a:prstGeom prst="rect">
                <a:avLst/>
              </a:prstGeom>
              <a:blipFill>
                <a:blip r:embed="rId5"/>
                <a:stretch>
                  <a:fillRect l="-7692" r="-12821" b="-358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左大括号 15">
            <a:extLst>
              <a:ext uri="{FF2B5EF4-FFF2-40B4-BE49-F238E27FC236}">
                <a16:creationId xmlns:a16="http://schemas.microsoft.com/office/drawing/2014/main" id="{012E2141-382D-4949-B9BF-9C4F0B48892B}"/>
              </a:ext>
            </a:extLst>
          </p:cNvPr>
          <p:cNvSpPr/>
          <p:nvPr/>
        </p:nvSpPr>
        <p:spPr>
          <a:xfrm>
            <a:off x="7962900" y="3027445"/>
            <a:ext cx="291268" cy="1596756"/>
          </a:xfrm>
          <a:prstGeom prst="lef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53D8EBA-1CB6-3845-A8E4-DD43125CA1A0}"/>
              </a:ext>
            </a:extLst>
          </p:cNvPr>
          <p:cNvSpPr txBox="1"/>
          <p:nvPr/>
        </p:nvSpPr>
        <p:spPr>
          <a:xfrm>
            <a:off x="8423076" y="327105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400"/>
              <a:t>桶排序</a:t>
            </a:r>
            <a:endParaRPr kumimoji="1" lang="zh-CN" altLang="en-US" sz="240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2D97308-2F71-8F46-9A7C-21B1290A8CE2}"/>
              </a:ext>
            </a:extLst>
          </p:cNvPr>
          <p:cNvSpPr txBox="1"/>
          <p:nvPr/>
        </p:nvSpPr>
        <p:spPr>
          <a:xfrm>
            <a:off x="8423076" y="393134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400"/>
              <a:t>基数排序</a:t>
            </a:r>
            <a:endParaRPr kumimoji="1" lang="zh-CN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DBA50159-A712-114A-8523-A026560DCF0E}"/>
                  </a:ext>
                </a:extLst>
              </p:cNvPr>
              <p:cNvSpPr txBox="1"/>
              <p:nvPr/>
            </p:nvSpPr>
            <p:spPr>
              <a:xfrm>
                <a:off x="6740891" y="3900567"/>
                <a:ext cx="121469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kumimoji="1" lang="en-US" altLang="zh-CN" sz="3200" b="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3200" b="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𝑛𝑘</m:t>
                      </m:r>
                      <m:r>
                        <a:rPr kumimoji="1" lang="en-US" altLang="zh-CN" sz="3200" b="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320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DBA50159-A712-114A-8523-A026560DCF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0891" y="3900567"/>
                <a:ext cx="1214692" cy="492443"/>
              </a:xfrm>
              <a:prstGeom prst="rect">
                <a:avLst/>
              </a:prstGeom>
              <a:blipFill>
                <a:blip r:embed="rId6"/>
                <a:stretch>
                  <a:fillRect l="-6250" r="-10417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49968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/>
      <p:bldP spid="9" grpId="0"/>
      <p:bldP spid="10" grpId="0"/>
      <p:bldP spid="11" grpId="0" animBg="1"/>
      <p:bldP spid="12" grpId="0"/>
      <p:bldP spid="13" grpId="0"/>
      <p:bldP spid="14" grpId="0"/>
      <p:bldP spid="15" grpId="0"/>
      <p:bldP spid="16" grpId="0" animBg="1"/>
      <p:bldP spid="17" grpId="0"/>
      <p:bldP spid="18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F3FD42-EB2A-B743-9511-DE8E3C4BC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基于比较</a:t>
            </a:r>
            <a:r>
              <a:rPr kumimoji="1" lang="en-US" altLang="zh-Hans"/>
              <a:t>/</a:t>
            </a:r>
            <a:r>
              <a:rPr kumimoji="1" lang="zh-Hans" altLang="en-US"/>
              <a:t>基于其他</a:t>
            </a:r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79B8EB4-3391-C24D-B243-3C9633992695}"/>
                  </a:ext>
                </a:extLst>
              </p:cNvPr>
              <p:cNvSpPr txBox="1"/>
              <p:nvPr/>
            </p:nvSpPr>
            <p:spPr>
              <a:xfrm>
                <a:off x="1599510" y="3766061"/>
                <a:ext cx="175528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Hans" altLang="en-US" sz="3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基于比较</m:t>
                      </m:r>
                    </m:oMath>
                  </m:oMathPara>
                </a14:m>
                <a:endParaRPr kumimoji="1" lang="zh-CN" altLang="en-US" sz="320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79B8EB4-3391-C24D-B243-3C9633992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510" y="3766061"/>
                <a:ext cx="1755288" cy="492443"/>
              </a:xfrm>
              <a:prstGeom prst="rect">
                <a:avLst/>
              </a:prstGeom>
              <a:blipFill>
                <a:blip r:embed="rId3"/>
                <a:stretch>
                  <a:fillRect l="-7194" t="-10256" r="-7194" b="-256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左大括号 4">
            <a:extLst>
              <a:ext uri="{FF2B5EF4-FFF2-40B4-BE49-F238E27FC236}">
                <a16:creationId xmlns:a16="http://schemas.microsoft.com/office/drawing/2014/main" id="{028AF0A5-08B8-4943-89B5-BC8ACC80ABB7}"/>
              </a:ext>
            </a:extLst>
          </p:cNvPr>
          <p:cNvSpPr/>
          <p:nvPr/>
        </p:nvSpPr>
        <p:spPr>
          <a:xfrm>
            <a:off x="3508052" y="2081934"/>
            <a:ext cx="263848" cy="3975966"/>
          </a:xfrm>
          <a:prstGeom prst="leftBrac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7030A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1E04643-E657-C94B-9D91-06D5A0973BA3}"/>
              </a:ext>
            </a:extLst>
          </p:cNvPr>
          <p:cNvSpPr txBox="1"/>
          <p:nvPr/>
        </p:nvSpPr>
        <p:spPr>
          <a:xfrm>
            <a:off x="3997969" y="209622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400"/>
              <a:t>插入排序</a:t>
            </a:r>
            <a:endParaRPr kumimoji="1" lang="zh-CN" altLang="en-US" sz="24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31D4B9D-A14F-5C4D-9ADB-402CAF9FD6EC}"/>
              </a:ext>
            </a:extLst>
          </p:cNvPr>
          <p:cNvSpPr txBox="1"/>
          <p:nvPr/>
        </p:nvSpPr>
        <p:spPr>
          <a:xfrm>
            <a:off x="3990652" y="277852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400"/>
              <a:t>比较排序</a:t>
            </a:r>
            <a:endParaRPr kumimoji="1" lang="zh-CN" altLang="en-US" sz="240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95F16B2-6A86-164E-B804-32FFADD33EBC}"/>
              </a:ext>
            </a:extLst>
          </p:cNvPr>
          <p:cNvSpPr txBox="1"/>
          <p:nvPr/>
        </p:nvSpPr>
        <p:spPr>
          <a:xfrm>
            <a:off x="3990652" y="346083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400"/>
              <a:t>冒泡排序</a:t>
            </a:r>
            <a:endParaRPr kumimoji="1" lang="zh-CN" altLang="en-US" sz="240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9DD702C-33CC-3E4F-917A-C67907CCB8FC}"/>
              </a:ext>
            </a:extLst>
          </p:cNvPr>
          <p:cNvSpPr txBox="1"/>
          <p:nvPr/>
        </p:nvSpPr>
        <p:spPr>
          <a:xfrm>
            <a:off x="3997969" y="416936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400"/>
              <a:t>合并排序</a:t>
            </a:r>
            <a:endParaRPr kumimoji="1" lang="zh-CN" altLang="en-US" sz="240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53E84B3-9A3F-AC49-B95A-4F5AB6D40DD8}"/>
              </a:ext>
            </a:extLst>
          </p:cNvPr>
          <p:cNvSpPr txBox="1"/>
          <p:nvPr/>
        </p:nvSpPr>
        <p:spPr>
          <a:xfrm>
            <a:off x="3997969" y="485166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400"/>
              <a:t>快速排序</a:t>
            </a:r>
            <a:endParaRPr kumimoji="1" lang="zh-CN" altLang="en-US" sz="240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66D18CD-009D-D04A-8C50-BC5E98A5C62B}"/>
              </a:ext>
            </a:extLst>
          </p:cNvPr>
          <p:cNvSpPr txBox="1"/>
          <p:nvPr/>
        </p:nvSpPr>
        <p:spPr>
          <a:xfrm>
            <a:off x="3997969" y="553397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400"/>
              <a:t>分块排序</a:t>
            </a:r>
            <a:endParaRPr kumimoji="1" lang="zh-CN" altLang="en-US" sz="2400"/>
          </a:p>
        </p:txBody>
      </p:sp>
      <p:sp>
        <p:nvSpPr>
          <p:cNvPr id="21" name="左大括号 20">
            <a:extLst>
              <a:ext uri="{FF2B5EF4-FFF2-40B4-BE49-F238E27FC236}">
                <a16:creationId xmlns:a16="http://schemas.microsoft.com/office/drawing/2014/main" id="{049A29A8-6BF5-F148-9414-FEF394EDF2AE}"/>
              </a:ext>
            </a:extLst>
          </p:cNvPr>
          <p:cNvSpPr/>
          <p:nvPr/>
        </p:nvSpPr>
        <p:spPr>
          <a:xfrm>
            <a:off x="7962900" y="3027445"/>
            <a:ext cx="291268" cy="1596756"/>
          </a:xfrm>
          <a:prstGeom prst="lef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4E900C5-3AA3-404F-BB1D-1EE4639B3B7A}"/>
              </a:ext>
            </a:extLst>
          </p:cNvPr>
          <p:cNvSpPr txBox="1"/>
          <p:nvPr/>
        </p:nvSpPr>
        <p:spPr>
          <a:xfrm>
            <a:off x="8423076" y="327105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400"/>
              <a:t>桶排序</a:t>
            </a:r>
            <a:endParaRPr kumimoji="1" lang="zh-CN" altLang="en-US" sz="240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8055247-362D-BD46-ADD2-30219961FA9D}"/>
              </a:ext>
            </a:extLst>
          </p:cNvPr>
          <p:cNvSpPr txBox="1"/>
          <p:nvPr/>
        </p:nvSpPr>
        <p:spPr>
          <a:xfrm>
            <a:off x="8423076" y="393134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400"/>
              <a:t>基数排序</a:t>
            </a:r>
            <a:endParaRPr kumimoji="1" lang="zh-CN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AE65DC8-311A-D145-BB3F-D8D6EA392C9F}"/>
                  </a:ext>
                </a:extLst>
              </p:cNvPr>
              <p:cNvSpPr txBox="1"/>
              <p:nvPr/>
            </p:nvSpPr>
            <p:spPr>
              <a:xfrm>
                <a:off x="6721841" y="3577473"/>
                <a:ext cx="93455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Hans" altLang="en-US" sz="32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其他</m:t>
                      </m:r>
                    </m:oMath>
                  </m:oMathPara>
                </a14:m>
                <a:endParaRPr kumimoji="1" lang="zh-CN" altLang="en-US" sz="320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AE65DC8-311A-D145-BB3F-D8D6EA392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1841" y="3577473"/>
                <a:ext cx="934551" cy="492443"/>
              </a:xfrm>
              <a:prstGeom prst="rect">
                <a:avLst/>
              </a:prstGeom>
              <a:blipFill>
                <a:blip r:embed="rId4"/>
                <a:stretch>
                  <a:fillRect l="-12000" t="-5128" r="-12000" b="-256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262849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2A7123-E0B9-0C45-BD69-5B07D5F98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Hans" altLang="en-US"/>
              <a:t>原地</a:t>
            </a:r>
            <a:r>
              <a:rPr kumimoji="1" lang="en-US" altLang="zh-Hans"/>
              <a:t>/</a:t>
            </a:r>
            <a:r>
              <a:rPr kumimoji="1" lang="zh-Hans" altLang="en-US"/>
              <a:t>非原地</a:t>
            </a:r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DE4FBBA-5BB1-FA41-AC7C-2B3BDCB5AE61}"/>
                  </a:ext>
                </a:extLst>
              </p:cNvPr>
              <p:cNvSpPr txBox="1"/>
              <p:nvPr/>
            </p:nvSpPr>
            <p:spPr>
              <a:xfrm>
                <a:off x="2080826" y="3573396"/>
                <a:ext cx="93455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Hans" altLang="en-US" sz="3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原地</m:t>
                      </m:r>
                    </m:oMath>
                  </m:oMathPara>
                </a14:m>
                <a:endParaRPr kumimoji="1" lang="zh-CN" altLang="en-US" sz="320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DE4FBBA-5BB1-FA41-AC7C-2B3BDCB5A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826" y="3573396"/>
                <a:ext cx="934551" cy="492443"/>
              </a:xfrm>
              <a:prstGeom prst="rect">
                <a:avLst/>
              </a:prstGeom>
              <a:blipFill>
                <a:blip r:embed="rId3"/>
                <a:stretch>
                  <a:fillRect l="-12162" t="-5000" r="-1351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左大括号 3">
            <a:extLst>
              <a:ext uri="{FF2B5EF4-FFF2-40B4-BE49-F238E27FC236}">
                <a16:creationId xmlns:a16="http://schemas.microsoft.com/office/drawing/2014/main" id="{D2D36EF1-C999-2C48-A9D9-DAE20CC527BD}"/>
              </a:ext>
            </a:extLst>
          </p:cNvPr>
          <p:cNvSpPr/>
          <p:nvPr/>
        </p:nvSpPr>
        <p:spPr>
          <a:xfrm>
            <a:off x="3241352" y="2558184"/>
            <a:ext cx="482600" cy="2522868"/>
          </a:xfrm>
          <a:prstGeom prst="leftBrac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7030A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4BA9ADC-9C26-F741-83CA-15185176C919}"/>
              </a:ext>
            </a:extLst>
          </p:cNvPr>
          <p:cNvSpPr txBox="1"/>
          <p:nvPr/>
        </p:nvSpPr>
        <p:spPr>
          <a:xfrm>
            <a:off x="3731269" y="257247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400"/>
              <a:t>插入排序</a:t>
            </a:r>
            <a:endParaRPr kumimoji="1" lang="zh-CN" altLang="en-US" sz="24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7D24334-C8AA-CF44-9EF3-C983A27F5F2E}"/>
              </a:ext>
            </a:extLst>
          </p:cNvPr>
          <p:cNvSpPr txBox="1"/>
          <p:nvPr/>
        </p:nvSpPr>
        <p:spPr>
          <a:xfrm>
            <a:off x="3723952" y="325477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400"/>
              <a:t>比较排序</a:t>
            </a:r>
            <a:endParaRPr kumimoji="1" lang="zh-CN" altLang="en-US" sz="24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91C1E49-30A1-2645-A7C4-A76A070BCA91}"/>
              </a:ext>
            </a:extLst>
          </p:cNvPr>
          <p:cNvSpPr txBox="1"/>
          <p:nvPr/>
        </p:nvSpPr>
        <p:spPr>
          <a:xfrm>
            <a:off x="3723952" y="39370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400"/>
              <a:t>冒泡排序</a:t>
            </a:r>
            <a:endParaRPr kumimoji="1" lang="zh-CN" altLang="en-US" sz="240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A4810E2-528B-7041-A903-0E38FEF9946B}"/>
              </a:ext>
            </a:extLst>
          </p:cNvPr>
          <p:cNvSpPr txBox="1"/>
          <p:nvPr/>
        </p:nvSpPr>
        <p:spPr>
          <a:xfrm>
            <a:off x="3731269" y="461938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400"/>
              <a:t>快速排序</a:t>
            </a:r>
            <a:endParaRPr kumimoji="1" lang="zh-CN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F30296F-8C93-3A4E-8CBE-BBE3B04C01EB}"/>
                  </a:ext>
                </a:extLst>
              </p:cNvPr>
              <p:cNvSpPr txBox="1"/>
              <p:nvPr/>
            </p:nvSpPr>
            <p:spPr>
              <a:xfrm>
                <a:off x="6576626" y="3444639"/>
                <a:ext cx="134491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Hans" altLang="en-US" sz="32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非原地</m:t>
                      </m:r>
                    </m:oMath>
                  </m:oMathPara>
                </a14:m>
                <a:endParaRPr kumimoji="1" lang="zh-CN" altLang="en-US" sz="320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F30296F-8C93-3A4E-8CBE-BBE3B04C0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6626" y="3444639"/>
                <a:ext cx="1344919" cy="492443"/>
              </a:xfrm>
              <a:prstGeom prst="rect">
                <a:avLst/>
              </a:prstGeom>
              <a:blipFill>
                <a:blip r:embed="rId4"/>
                <a:stretch>
                  <a:fillRect l="-9346" t="-5000" r="-8411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左大括号 11">
            <a:extLst>
              <a:ext uri="{FF2B5EF4-FFF2-40B4-BE49-F238E27FC236}">
                <a16:creationId xmlns:a16="http://schemas.microsoft.com/office/drawing/2014/main" id="{AEC9E69A-6F20-334C-8F72-B5911B6B02BF}"/>
              </a:ext>
            </a:extLst>
          </p:cNvPr>
          <p:cNvSpPr/>
          <p:nvPr/>
        </p:nvSpPr>
        <p:spPr>
          <a:xfrm>
            <a:off x="8066067" y="2497623"/>
            <a:ext cx="482600" cy="2522868"/>
          </a:xfrm>
          <a:prstGeom prst="lef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7030A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7626F2B-4287-5840-8EE6-E9CB2D4B4D15}"/>
              </a:ext>
            </a:extLst>
          </p:cNvPr>
          <p:cNvSpPr txBox="1"/>
          <p:nvPr/>
        </p:nvSpPr>
        <p:spPr>
          <a:xfrm>
            <a:off x="8693189" y="259923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400"/>
              <a:t>合并排序</a:t>
            </a:r>
            <a:endParaRPr kumimoji="1" lang="zh-CN" altLang="en-US" sz="240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9F80CD2-70C3-3748-AB52-301119D99A08}"/>
              </a:ext>
            </a:extLst>
          </p:cNvPr>
          <p:cNvSpPr txBox="1"/>
          <p:nvPr/>
        </p:nvSpPr>
        <p:spPr>
          <a:xfrm>
            <a:off x="8685872" y="328154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400"/>
              <a:t>桶排序</a:t>
            </a:r>
            <a:endParaRPr kumimoji="1" lang="zh-CN" altLang="en-US" sz="240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073011B-55A0-0E41-8559-802CFD04043C}"/>
              </a:ext>
            </a:extLst>
          </p:cNvPr>
          <p:cNvSpPr txBox="1"/>
          <p:nvPr/>
        </p:nvSpPr>
        <p:spPr>
          <a:xfrm>
            <a:off x="8693189" y="39370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400"/>
              <a:t>分块排序</a:t>
            </a:r>
            <a:endParaRPr kumimoji="1" lang="zh-CN" altLang="en-US" sz="240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AD40668-628F-F04B-BB85-127C071CA2AA}"/>
              </a:ext>
            </a:extLst>
          </p:cNvPr>
          <p:cNvSpPr txBox="1"/>
          <p:nvPr/>
        </p:nvSpPr>
        <p:spPr>
          <a:xfrm>
            <a:off x="8693189" y="452891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400"/>
              <a:t>基数排序</a:t>
            </a:r>
            <a:endParaRPr kumimoji="1"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61568284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2A7123-E0B9-0C45-BD69-5B07D5F98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稳定</a:t>
            </a:r>
            <a:r>
              <a:rPr kumimoji="1" lang="en-US" altLang="zh-Hans"/>
              <a:t>/</a:t>
            </a:r>
            <a:r>
              <a:rPr kumimoji="1" lang="zh-Hans" altLang="en-US"/>
              <a:t>不稳定</a:t>
            </a:r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883FC87-348F-BC45-8A62-B3535C631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0" y="2191748"/>
            <a:ext cx="7486650" cy="358411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FAFA623-C8BF-C545-B89B-3AD8F255D7AA}"/>
              </a:ext>
            </a:extLst>
          </p:cNvPr>
          <p:cNvSpPr txBox="1"/>
          <p:nvPr/>
        </p:nvSpPr>
        <p:spPr>
          <a:xfrm>
            <a:off x="8763000" y="1998645"/>
            <a:ext cx="31623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ans" altLang="en-US" sz="3600"/>
              <a:t>即便第一页的最后一本书和下一本书权重相同，用户点下一页的时候，这本书不会再次出现</a:t>
            </a:r>
            <a:endParaRPr kumimoji="1" lang="zh-CN" altLang="en-US" sz="3600"/>
          </a:p>
        </p:txBody>
      </p:sp>
    </p:spTree>
    <p:extLst>
      <p:ext uri="{BB962C8B-B14F-4D97-AF65-F5344CB8AC3E}">
        <p14:creationId xmlns:p14="http://schemas.microsoft.com/office/powerpoint/2010/main" val="8086089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B96391-1C9B-7945-AF9F-66A29F31F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内部</a:t>
            </a:r>
            <a:r>
              <a:rPr kumimoji="1" lang="en-US" altLang="zh-Hans"/>
              <a:t>/</a:t>
            </a:r>
            <a:r>
              <a:rPr kumimoji="1" lang="zh-Hans" altLang="en-US"/>
              <a:t>外部</a:t>
            </a:r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EF7D932-FE80-E548-8BB7-732231B76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8" y="2476500"/>
            <a:ext cx="3153103" cy="1905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7CC5889-8D6E-974A-AE75-0C9CBC9F03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6093" y="2628900"/>
            <a:ext cx="2278380" cy="17526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CC8289C-3F92-0D45-A803-C2BC925EA0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5865" y="2914650"/>
            <a:ext cx="2806935" cy="1466850"/>
          </a:xfrm>
          <a:prstGeom prst="rect">
            <a:avLst/>
          </a:prstGeom>
        </p:spPr>
      </p:pic>
      <p:sp>
        <p:nvSpPr>
          <p:cNvPr id="7" name="右箭头 6">
            <a:extLst>
              <a:ext uri="{FF2B5EF4-FFF2-40B4-BE49-F238E27FC236}">
                <a16:creationId xmlns:a16="http://schemas.microsoft.com/office/drawing/2014/main" id="{D1CAD0EF-A30B-6C4A-AAEA-2E27E22BC18E}"/>
              </a:ext>
            </a:extLst>
          </p:cNvPr>
          <p:cNvSpPr/>
          <p:nvPr/>
        </p:nvSpPr>
        <p:spPr>
          <a:xfrm>
            <a:off x="1219199" y="4814887"/>
            <a:ext cx="9753602" cy="70485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445371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E1BE4-9485-234F-A9A4-AC3FCC9AE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关联的其他问题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94E6E8-170B-7942-BBF6-A8C734AC7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Hans" altLang="en-US"/>
              <a:t>基于比较排序算法的理论最快速度</a:t>
            </a:r>
            <a:endParaRPr kumimoji="1" lang="en-US" altLang="zh-Hans"/>
          </a:p>
          <a:p>
            <a:r>
              <a:rPr kumimoji="1" lang="zh-Hans" altLang="en-US"/>
              <a:t>计算反序数量</a:t>
            </a:r>
            <a:endParaRPr kumimoji="1" lang="en-US" altLang="zh-Hans"/>
          </a:p>
          <a:p>
            <a:r>
              <a:rPr kumimoji="1" lang="zh-Hans" altLang="en-US"/>
              <a:t>部分排序问题</a:t>
            </a:r>
            <a:endParaRPr kumimoji="1" lang="en-US" altLang="zh-Hans"/>
          </a:p>
          <a:p>
            <a:r>
              <a:rPr kumimoji="1" lang="zh-Hans" altLang="en-US"/>
              <a:t>外部排序问题</a:t>
            </a:r>
            <a:endParaRPr kumimoji="1" lang="en-US" altLang="zh-Hans"/>
          </a:p>
          <a:p>
            <a:endParaRPr kumimoji="1" lang="en-US" altLang="zh-Hans"/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83754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主题​​">
  <a:themeElements>
    <a:clrScheme name="视点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3141</TotalTime>
  <Words>214</Words>
  <Application>Microsoft Macintosh PowerPoint</Application>
  <PresentationFormat>宽屏</PresentationFormat>
  <Paragraphs>61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等线</vt:lpstr>
      <vt:lpstr>黑体</vt:lpstr>
      <vt:lpstr>微软雅黑</vt:lpstr>
      <vt:lpstr>HanziPen SC</vt:lpstr>
      <vt:lpstr>Lantinghei SC Demibold</vt:lpstr>
      <vt:lpstr>Arial</vt:lpstr>
      <vt:lpstr>Arial Black</vt:lpstr>
      <vt:lpstr>Cambria Math</vt:lpstr>
      <vt:lpstr>Office 主题​​</vt:lpstr>
      <vt:lpstr>排序算法介绍</vt:lpstr>
      <vt:lpstr>意义</vt:lpstr>
      <vt:lpstr>按复杂度分类</vt:lpstr>
      <vt:lpstr>基于比较/基于其他</vt:lpstr>
      <vt:lpstr>原地/非原地</vt:lpstr>
      <vt:lpstr>稳定/不稳定</vt:lpstr>
      <vt:lpstr>内部/外部</vt:lpstr>
      <vt:lpstr>关联的其他问题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什么是算法？</dc:title>
  <dc:creator>Microsoft Office 用户</dc:creator>
  <cp:lastModifiedBy>Microsoft Office 用户</cp:lastModifiedBy>
  <cp:revision>66</cp:revision>
  <dcterms:created xsi:type="dcterms:W3CDTF">2018-08-02T23:34:41Z</dcterms:created>
  <dcterms:modified xsi:type="dcterms:W3CDTF">2018-08-30T16:22:11Z</dcterms:modified>
</cp:coreProperties>
</file>