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77" r:id="rId3"/>
    <p:sldId id="278" r:id="rId4"/>
    <p:sldId id="280" r:id="rId5"/>
    <p:sldId id="281" r:id="rId6"/>
    <p:sldId id="282" r:id="rId7"/>
    <p:sldId id="291" r:id="rId8"/>
    <p:sldId id="283" r:id="rId9"/>
    <p:sldId id="284" r:id="rId10"/>
    <p:sldId id="285" r:id="rId11"/>
    <p:sldId id="286" r:id="rId12"/>
    <p:sldId id="288" r:id="rId13"/>
    <p:sldId id="292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/>
    <p:restoredTop sz="94624"/>
  </p:normalViewPr>
  <p:slideViewPr>
    <p:cSldViewPr snapToGrid="0" snapToObjects="1">
      <p:cViewPr varScale="1">
        <p:scale>
          <a:sx n="81" d="100"/>
          <a:sy n="81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71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91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05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890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7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23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7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73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7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56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4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47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3B2E6-011C-584E-9126-7E18755E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合并排序的优化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626AF-9FCE-4C4D-88B7-BE4F44EF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提出假设</a:t>
            </a:r>
            <a:endParaRPr kumimoji="1" lang="en-US" altLang="zh-Hans"/>
          </a:p>
          <a:p>
            <a:r>
              <a:rPr kumimoji="1" lang="zh-Hans" altLang="en-US"/>
              <a:t>验证  </a:t>
            </a:r>
            <a:r>
              <a:rPr kumimoji="1" lang="en-US" altLang="zh-Hans">
                <a:solidFill>
                  <a:srgbClr val="7030A0"/>
                </a:solidFill>
              </a:rPr>
              <a:t>10W</a:t>
            </a:r>
            <a:r>
              <a:rPr kumimoji="1" lang="zh-Hans" altLang="en-US">
                <a:solidFill>
                  <a:srgbClr val="7030A0"/>
                </a:solidFill>
              </a:rPr>
              <a:t>数据*</a:t>
            </a:r>
            <a:r>
              <a:rPr kumimoji="1" lang="en-US" altLang="zh-Hans">
                <a:solidFill>
                  <a:srgbClr val="7030A0"/>
                </a:solidFill>
              </a:rPr>
              <a:t>100</a:t>
            </a:r>
            <a:r>
              <a:rPr kumimoji="1" lang="zh-Hans" altLang="en-US">
                <a:solidFill>
                  <a:srgbClr val="7030A0"/>
                </a:solidFill>
              </a:rPr>
              <a:t>次执行，取平均值</a:t>
            </a:r>
            <a:endParaRPr kumimoji="1" lang="en-US" altLang="zh-Hans">
              <a:solidFill>
                <a:srgbClr val="7030A0"/>
              </a:solidFill>
            </a:endParaRPr>
          </a:p>
          <a:p>
            <a:r>
              <a:rPr kumimoji="1" lang="zh-Hans" altLang="en-US"/>
              <a:t>思考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162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旋转操作（抽象）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2093" cy="439675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rotate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(A, amount,start, end)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A     : </a:t>
            </a:r>
            <a:r>
              <a:rPr kumimoji="1" lang="zh-CN" altLang="en-US">
                <a:latin typeface="Courier New" charset="0"/>
                <a:ea typeface="Courier New" charset="0"/>
                <a:cs typeface="Courier New" charset="0"/>
              </a:rPr>
              <a:t>数组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B.    :amount: </a:t>
            </a:r>
            <a:r>
              <a:rPr kumimoji="1" lang="zh-CN" altLang="en-US">
                <a:latin typeface="Courier New" charset="0"/>
                <a:ea typeface="Courier New" charset="0"/>
                <a:cs typeface="Courier New" charset="0"/>
              </a:rPr>
              <a:t>旋转次数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start : </a:t>
            </a:r>
            <a:r>
              <a:rPr kumimoji="1" lang="zh-CN" altLang="en-US">
                <a:latin typeface="Courier New" charset="0"/>
                <a:ea typeface="Courier New" charset="0"/>
                <a:cs typeface="Courier New" charset="0"/>
              </a:rPr>
              <a:t>旋转区间开始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end   : </a:t>
            </a:r>
            <a:r>
              <a:rPr kumimoji="1" lang="zh-CN" altLang="en-US">
                <a:latin typeface="Courier New" charset="0"/>
                <a:ea typeface="Courier New" charset="0"/>
                <a:cs typeface="Courier New" charset="0"/>
              </a:rPr>
              <a:t>旋转区间结束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>
                <a:latin typeface="Courier New" charset="0"/>
                <a:ea typeface="Courier New" charset="0"/>
                <a:cs typeface="Courier New" charset="0"/>
              </a:rPr>
              <a:t>返回：无</a:t>
            </a:r>
            <a:endParaRPr kumimoji="1" lang="en-US" altLang="zh-CN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60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旋转可以用</a:t>
            </a:r>
            <a:r>
              <a:rPr kumimoji="1" lang="en-US" altLang="zh-CN"/>
              <a:t>3</a:t>
            </a:r>
            <a:r>
              <a:rPr kumimoji="1" lang="zh-CN" altLang="en-US"/>
              <a:t>次反转作实现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8214" y="2386361"/>
            <a:ext cx="5439310" cy="2212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3200"/>
              <a:t>将整个数组反转</a:t>
            </a:r>
            <a:endParaRPr kumimoji="1" lang="en-US" altLang="zh-CN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3200"/>
              <a:t>将</a:t>
            </a:r>
            <a:r>
              <a:rPr kumimoji="1" lang="en-US" altLang="zh-CN" sz="3200"/>
              <a:t>[start, start+amount)</a:t>
            </a:r>
            <a:r>
              <a:rPr kumimoji="1" lang="zh-CN" altLang="en-US" sz="3200"/>
              <a:t>反转</a:t>
            </a:r>
            <a:endParaRPr kumimoji="1" lang="en-US" altLang="zh-CN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3200"/>
              <a:t>将</a:t>
            </a:r>
            <a:r>
              <a:rPr kumimoji="1" lang="en-US" altLang="zh-CN" sz="3200"/>
              <a:t>[start+amount, end)</a:t>
            </a:r>
            <a:r>
              <a:rPr kumimoji="1" lang="zh-CN" altLang="en-US" sz="3200"/>
              <a:t>反转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24" y="2118731"/>
            <a:ext cx="5207000" cy="63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524" y="3231442"/>
            <a:ext cx="5207000" cy="622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524" y="4286007"/>
            <a:ext cx="5207000" cy="622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524" y="5294756"/>
            <a:ext cx="5207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907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另一个思考方向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7250" y="2475571"/>
            <a:ext cx="959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使用插入排序对每</a:t>
            </a:r>
            <a:r>
              <a:rPr kumimoji="1" lang="en-US" altLang="zh-CN" sz="3200"/>
              <a:t>16-31</a:t>
            </a:r>
            <a:r>
              <a:rPr kumimoji="1" lang="zh-CN" altLang="en-US" sz="3200"/>
              <a:t>个元素的底层分块进行排序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86540" y="4523677"/>
            <a:ext cx="821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使用合并有序数组的方法对这些块逐层排序</a:t>
            </a:r>
          </a:p>
        </p:txBody>
      </p:sp>
      <p:sp>
        <p:nvSpPr>
          <p:cNvPr id="6" name="下箭头 5"/>
          <p:cNvSpPr/>
          <p:nvPr/>
        </p:nvSpPr>
        <p:spPr>
          <a:xfrm>
            <a:off x="5828369" y="3550692"/>
            <a:ext cx="535258" cy="58907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696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831BD-2FED-D842-8E0E-139D3E99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总结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A81C-0AEC-D943-8DC8-D8FAE1FF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常数时间优化编译器通常已经做到极致</a:t>
            </a:r>
            <a:endParaRPr kumimoji="1" lang="en-US" altLang="zh-Hans"/>
          </a:p>
          <a:p>
            <a:r>
              <a:rPr kumimoji="1" lang="zh-Hans" altLang="en-US"/>
              <a:t>关键还是算法层面的优化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4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更多思路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当数组大小为</a:t>
            </a:r>
            <a:r>
              <a:rPr kumimoji="1" lang="en-US" altLang="zh-CN"/>
              <a:t>2</a:t>
            </a:r>
            <a:r>
              <a:rPr kumimoji="1" lang="zh-CN" altLang="en-US"/>
              <a:t>的时候进行交换</a:t>
            </a:r>
            <a:endParaRPr kumimoji="1" lang="en-US" altLang="zh-CN"/>
          </a:p>
          <a:p>
            <a:r>
              <a:rPr kumimoji="1" lang="zh-CN" altLang="en-US"/>
              <a:t>当数组大小为</a:t>
            </a:r>
            <a:r>
              <a:rPr kumimoji="1" lang="en-US" altLang="zh-CN"/>
              <a:t>4</a:t>
            </a:r>
            <a:r>
              <a:rPr kumimoji="1" lang="zh-CN" altLang="en-US"/>
              <a:t>的时候使用</a:t>
            </a:r>
            <a:r>
              <a:rPr kumimoji="1" lang="en-US" altLang="zh-CN"/>
              <a:t>insertion_sort</a:t>
            </a:r>
          </a:p>
          <a:p>
            <a:r>
              <a:rPr kumimoji="1" lang="zh-CN" altLang="en-US"/>
              <a:t>当数组大小为</a:t>
            </a:r>
            <a:r>
              <a:rPr kumimoji="1" lang="en-US" altLang="zh-CN"/>
              <a:t>8</a:t>
            </a:r>
            <a:r>
              <a:rPr kumimoji="1" lang="zh-CN" altLang="en-US"/>
              <a:t>的时候使用</a:t>
            </a:r>
            <a:r>
              <a:rPr kumimoji="1" lang="en-US" altLang="zh-CN"/>
              <a:t>insertion_sort</a:t>
            </a:r>
          </a:p>
          <a:p>
            <a:r>
              <a:rPr kumimoji="1" lang="zh-CN" altLang="en-US"/>
              <a:t>当数组大小为</a:t>
            </a:r>
            <a:r>
              <a:rPr kumimoji="1" lang="en-US" altLang="zh-CN"/>
              <a:t>xxx</a:t>
            </a:r>
            <a:r>
              <a:rPr kumimoji="1" lang="zh-CN" altLang="en-US"/>
              <a:t>的时候使用冒泡排序</a:t>
            </a:r>
          </a:p>
        </p:txBody>
      </p:sp>
    </p:spTree>
    <p:extLst>
      <p:ext uri="{BB962C8B-B14F-4D97-AF65-F5344CB8AC3E}">
        <p14:creationId xmlns:p14="http://schemas.microsoft.com/office/powerpoint/2010/main" val="1320906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去掉递归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79" y="1924967"/>
            <a:ext cx="8638842" cy="45095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2178" y="440651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</a:rPr>
              <a:t>递归</a:t>
            </a:r>
            <a:r>
              <a:rPr kumimoji="1" lang="en-US" altLang="zh-CN" sz="3200">
                <a:solidFill>
                  <a:schemeClr val="bg1"/>
                </a:solidFill>
              </a:rPr>
              <a:t>-&gt;loop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7326547" y="4195525"/>
            <a:ext cx="242886" cy="100676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</a:t>
            </a:r>
            <a:r>
              <a:rPr kumimoji="1" lang="en-US" altLang="zh-CN"/>
              <a:t>-&gt;Loop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55943" y="2674277"/>
                <a:ext cx="6095515" cy="944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"/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4800" i="1">
                                      <a:latin typeface="Cambria Math" panose="02040503050406030204" pitchFamily="18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4800" i="0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endChr m:val="⌋"/>
                                      <m:ctrlPr>
                                        <a:rPr lang="zh-CN" altLang="en-US" sz="4800" i="1">
                                          <a:latin typeface="Cambria Math" panose="02040503050406030204" pitchFamily="18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480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480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43" y="2674277"/>
                <a:ext cx="6095515" cy="944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360449" y="2730958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>
                <a:solidFill>
                  <a:srgbClr val="00B0F0"/>
                </a:solidFill>
              </a:rPr>
              <a:t>循环</a:t>
            </a:r>
            <a:r>
              <a:rPr kumimoji="1" lang="en-US" altLang="zh-CN" sz="4800">
                <a:solidFill>
                  <a:srgbClr val="00B0F0"/>
                </a:solidFill>
              </a:rPr>
              <a:t>i: </a:t>
            </a:r>
            <a:endParaRPr kumimoji="1" lang="zh-CN" altLang="en-US" sz="480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0449" y="175628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FF0000"/>
                </a:solidFill>
              </a:rPr>
              <a:t>对长度为</a:t>
            </a:r>
            <a:r>
              <a:rPr kumimoji="1" lang="en-US" altLang="zh-CN" sz="3200">
                <a:solidFill>
                  <a:srgbClr val="FF0000"/>
                </a:solidFill>
              </a:rPr>
              <a:t>N</a:t>
            </a:r>
            <a:r>
              <a:rPr kumimoji="1" lang="zh-CN" altLang="en-US" sz="3200">
                <a:solidFill>
                  <a:srgbClr val="FF0000"/>
                </a:solidFill>
              </a:rPr>
              <a:t>的数组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49" y="4045884"/>
            <a:ext cx="9889273" cy="5563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449" y="4774987"/>
            <a:ext cx="9870651" cy="5552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449" y="5503042"/>
            <a:ext cx="9889273" cy="55634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66143" y="4017452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i=1</a:t>
            </a:r>
            <a:endParaRPr kumimoji="1" lang="zh-CN" alt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466143" y="4760246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i=2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8540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N=20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68914"/>
            <a:ext cx="11074400" cy="622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917128"/>
            <a:ext cx="11074400" cy="62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3965342"/>
            <a:ext cx="11074400" cy="622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5013556"/>
            <a:ext cx="11074400" cy="622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023825"/>
            <a:ext cx="11074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2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6658"/>
            <a:ext cx="10515600" cy="140797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虽然用循环替代的递归，但是</a:t>
            </a:r>
            <a:r>
              <a:rPr kumimoji="1" lang="zh-Hans" altLang="en-US"/>
              <a:t>不均匀</a:t>
            </a:r>
            <a:endParaRPr kumimoji="1" lang="en-US" altLang="zh-Hans"/>
          </a:p>
          <a:p>
            <a:r>
              <a:rPr kumimoji="1" lang="zh-Hans" altLang="en-US"/>
              <a:t>也许循环替代递归的优化并不是一个节省时间的好想法</a:t>
            </a:r>
            <a:r>
              <a:rPr kumimoji="1" lang="zh-CN" altLang="en-US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29" y="3422236"/>
            <a:ext cx="5396871" cy="25054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0F2C62-1CA7-424C-AB5C-80FEA0D3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3563967"/>
            <a:ext cx="4825961" cy="22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3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更好的思路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27355" y="1690688"/>
                <a:ext cx="6095515" cy="944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4800" i="0">
                          <a:latin typeface="Cambria Math" charset="0"/>
                          <a:ea typeface="Courier New" charset="0"/>
                          <a:cs typeface="Courier New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"/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4800" i="1">
                                      <a:latin typeface="Cambria Math" panose="02040503050406030204" pitchFamily="18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4800" i="0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endChr m:val="⌋"/>
                                      <m:ctrlPr>
                                        <a:rPr lang="zh-CN" altLang="en-US" sz="4800" i="1">
                                          <a:latin typeface="Cambria Math" panose="02040503050406030204" pitchFamily="18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480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480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55" y="1690688"/>
                <a:ext cx="6095515" cy="944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31861" y="174736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>
                <a:solidFill>
                  <a:srgbClr val="00B0F0"/>
                </a:solidFill>
              </a:rPr>
              <a:t>循环</a:t>
            </a:r>
            <a:r>
              <a:rPr kumimoji="1" lang="en-US" altLang="zh-CN" sz="4800">
                <a:solidFill>
                  <a:srgbClr val="00B0F0"/>
                </a:solidFill>
              </a:rPr>
              <a:t>i: </a:t>
            </a:r>
            <a:endParaRPr kumimoji="1" lang="zh-CN" altLang="en-US" sz="4800">
              <a:solidFill>
                <a:srgbClr val="00B0F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61" y="3016251"/>
            <a:ext cx="9315450" cy="501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31861" y="3898906"/>
                <a:ext cx="8212177" cy="129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200"/>
                  <a:t>例如</a:t>
                </a:r>
                <a:r>
                  <a:rPr kumimoji="1" lang="en-US" altLang="zh-CN" sz="3200"/>
                  <a:t>N=10,i=1,</a:t>
                </a:r>
                <a14:m>
                  <m:oMath xmlns:m="http://schemas.openxmlformats.org/officeDocument/2006/math">
                    <m:r>
                      <a:rPr kumimoji="1" lang="en-US" altLang="zh-CN" sz="3200" b="0" i="1">
                        <a:latin typeface="Cambria Math" charset="0"/>
                      </a:rPr>
                      <m:t>𝑠𝑐𝑎𝑙𝑒</m:t>
                    </m:r>
                    <m:r>
                      <a:rPr kumimoji="1" lang="en-US" altLang="zh-CN" sz="32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charset="0"/>
                          </a:rPr>
                          <m:t>10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func>
                            <m:r>
                              <a:rPr lang="en-US" altLang="zh-CN" sz="3200" i="1">
                                <a:latin typeface="Cambria Math" charset="0"/>
                              </a:rPr>
                              <m:t>⌋</m:t>
                            </m:r>
                          </m:sup>
                        </m:sSup>
                      </m:den>
                    </m:f>
                    <m:r>
                      <a:rPr lang="en-US" altLang="zh-CN" sz="32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>
                            <a:latin typeface="Cambria Math" charset="0"/>
                          </a:rPr>
                          <m:t>10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>
                        <a:latin typeface="Cambria Math" charset="0"/>
                      </a:rPr>
                      <m:t>=1.25</m:t>
                    </m:r>
                  </m:oMath>
                </a14:m>
                <a:endParaRPr lang="zh-CN" altLang="zh-CN" sz="3200"/>
              </a:p>
              <a:p>
                <a:endParaRPr lang="zh-CN" altLang="zh-CN" sz="32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61" y="3898906"/>
                <a:ext cx="8212177" cy="1293752"/>
              </a:xfrm>
              <a:prstGeom prst="rect">
                <a:avLst/>
              </a:prstGeom>
              <a:blipFill>
                <a:blip r:embed="rId5"/>
                <a:stretch>
                  <a:fillRect l="-1852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861" y="5040564"/>
            <a:ext cx="10101263" cy="5332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537" y="5928242"/>
            <a:ext cx="10101263" cy="5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30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8CF2-3513-D640-B0AA-0758E26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C0611-5CC8-7F49-8819-A2A25C0F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为了减少递归，增加了计算（未必划算）</a:t>
            </a:r>
            <a:endParaRPr kumimoji="1" lang="en-US" altLang="zh-Hans"/>
          </a:p>
          <a:p>
            <a:r>
              <a:rPr kumimoji="1" lang="zh-Hans" altLang="en-US"/>
              <a:t>合理的拆分很重要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1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503" y="391944"/>
            <a:ext cx="10515600" cy="1325563"/>
          </a:xfrm>
        </p:spPr>
        <p:txBody>
          <a:bodyPr/>
          <a:lstStyle/>
          <a:p>
            <a:r>
              <a:rPr kumimoji="1" lang="zh-CN" altLang="en-US"/>
              <a:t>另一个思路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0137" y="3443287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mege(A, p, q, r)</a:t>
            </a:r>
            <a:endParaRPr kumimoji="1" lang="zh-CN" altLang="en-US" sz="32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5234602" y="2306924"/>
            <a:ext cx="528638" cy="28575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09497" y="2535347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交换</a:t>
            </a:r>
            <a:r>
              <a:rPr kumimoji="1" lang="en-US" altLang="zh-CN" sz="3200"/>
              <a:t>[p,q) [q,r)</a:t>
            </a:r>
            <a:r>
              <a:rPr kumimoji="1" lang="zh-CN" altLang="en-US" sz="3200"/>
              <a:t>的元素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9497" y="40280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合并两个有序数组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897705" y="2619708"/>
                <a:ext cx="1969322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𝒓</m:t>
                          </m:r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3200" b="1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705" y="2619708"/>
                <a:ext cx="1969322" cy="536494"/>
              </a:xfrm>
              <a:prstGeom prst="rect">
                <a:avLst/>
              </a:prstGeom>
              <a:blipFill rotWithShape="0"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18303" y="3156202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</a:rPr>
              <a:t>对</a:t>
            </a:r>
            <a:r>
              <a:rPr kumimoji="1" lang="en-US" altLang="zh-CN" sz="2800">
                <a:solidFill>
                  <a:srgbClr val="FF0000"/>
                </a:solidFill>
              </a:rPr>
              <a:t>[p,r)</a:t>
            </a:r>
            <a:r>
              <a:rPr kumimoji="1" lang="zh-CN" altLang="en-US" sz="2800">
                <a:solidFill>
                  <a:srgbClr val="FF0000"/>
                </a:solidFill>
              </a:rPr>
              <a:t>的子数组进行</a:t>
            </a:r>
            <a:r>
              <a:rPr kumimoji="1" lang="en-US" altLang="zh-CN" sz="2800">
                <a:solidFill>
                  <a:srgbClr val="FF0000"/>
                </a:solidFill>
              </a:rPr>
              <a:t>r-q</a:t>
            </a:r>
            <a:r>
              <a:rPr kumimoji="1" lang="zh-CN" altLang="en-US" sz="2800">
                <a:solidFill>
                  <a:srgbClr val="FF0000"/>
                </a:solidFill>
              </a:rPr>
              <a:t>次旋转操作</a:t>
            </a:r>
          </a:p>
        </p:txBody>
      </p:sp>
    </p:spTree>
    <p:extLst>
      <p:ext uri="{BB962C8B-B14F-4D97-AF65-F5344CB8AC3E}">
        <p14:creationId xmlns:p14="http://schemas.microsoft.com/office/powerpoint/2010/main" val="2050343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旋转操作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690688"/>
            <a:ext cx="6223000" cy="736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2694298"/>
            <a:ext cx="6223000" cy="73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0" y="3647728"/>
            <a:ext cx="6223000" cy="73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4630740"/>
            <a:ext cx="6235700" cy="74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150" y="5584170"/>
            <a:ext cx="6223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40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369</Words>
  <Application>Microsoft Macintosh PowerPoint</Application>
  <PresentationFormat>宽屏</PresentationFormat>
  <Paragraphs>66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 New</vt:lpstr>
      <vt:lpstr>Office 主题​​</vt:lpstr>
      <vt:lpstr>合并排序的优化</vt:lpstr>
      <vt:lpstr>去掉递归</vt:lpstr>
      <vt:lpstr>递归-&gt;Loop</vt:lpstr>
      <vt:lpstr>N=20</vt:lpstr>
      <vt:lpstr>思考？</vt:lpstr>
      <vt:lpstr>更好的思路</vt:lpstr>
      <vt:lpstr>思考</vt:lpstr>
      <vt:lpstr>另一个思路</vt:lpstr>
      <vt:lpstr>旋转操作</vt:lpstr>
      <vt:lpstr>旋转操作（抽象）</vt:lpstr>
      <vt:lpstr>旋转可以用3次反转作实现</vt:lpstr>
      <vt:lpstr>另一个思考方向</vt:lpstr>
      <vt:lpstr>总结</vt:lpstr>
      <vt:lpstr>更多思路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119</cp:revision>
  <dcterms:created xsi:type="dcterms:W3CDTF">2018-08-02T23:34:41Z</dcterms:created>
  <dcterms:modified xsi:type="dcterms:W3CDTF">2018-09-02T04:58:24Z</dcterms:modified>
</cp:coreProperties>
</file>