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95" r:id="rId3"/>
    <p:sldId id="280" r:id="rId4"/>
    <p:sldId id="282" r:id="rId5"/>
    <p:sldId id="284" r:id="rId6"/>
    <p:sldId id="288" r:id="rId7"/>
    <p:sldId id="285" r:id="rId8"/>
    <p:sldId id="286" r:id="rId9"/>
    <p:sldId id="287" r:id="rId10"/>
    <p:sldId id="289" r:id="rId11"/>
    <p:sldId id="290" r:id="rId12"/>
    <p:sldId id="291" r:id="rId13"/>
    <p:sldId id="281" r:id="rId14"/>
    <p:sldId id="292" r:id="rId15"/>
    <p:sldId id="278" r:id="rId16"/>
    <p:sldId id="294" r:id="rId17"/>
    <p:sldId id="29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25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68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830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96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178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40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23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370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90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3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77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96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53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84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快速排序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1027" y="198638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/>
              <a:t>类似合并排序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14963" y="1762125"/>
            <a:ext cx="6157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>
                <a:solidFill>
                  <a:srgbClr val="0070C0"/>
                </a:solidFill>
              </a:rPr>
              <a:t>相同点</a:t>
            </a:r>
            <a:r>
              <a:rPr kumimoji="1" lang="en-US" altLang="zh-CN" sz="3600" b="1">
                <a:solidFill>
                  <a:srgbClr val="0070C0"/>
                </a:solidFill>
              </a:rPr>
              <a:t>(</a:t>
            </a:r>
            <a:r>
              <a:rPr kumimoji="1" lang="zh-CN" altLang="en-US" sz="3600" b="1">
                <a:solidFill>
                  <a:srgbClr val="0070C0"/>
                </a:solidFill>
              </a:rPr>
              <a:t>分治策略）</a:t>
            </a:r>
            <a:endParaRPr kumimoji="1" lang="en-US" altLang="zh-CN" sz="3600" b="1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r>
              <a:rPr kumimoji="1" lang="zh-CN" altLang="en-US" sz="3600"/>
              <a:t>都会先拆解问题</a:t>
            </a:r>
            <a:endParaRPr kumimoji="1" lang="en-US" altLang="zh-CN" sz="3600"/>
          </a:p>
          <a:p>
            <a:pPr marL="742950" indent="-742950">
              <a:buAutoNum type="arabicPeriod"/>
            </a:pPr>
            <a:r>
              <a:rPr kumimoji="1" lang="zh-CN" altLang="en-US" sz="3600"/>
              <a:t>然后分别处理</a:t>
            </a:r>
            <a:endParaRPr kumimoji="1" lang="en-US" altLang="zh-CN" sz="3600"/>
          </a:p>
          <a:p>
            <a:pPr marL="742950" indent="-742950">
              <a:buAutoNum type="arabicPeriod"/>
            </a:pPr>
            <a:r>
              <a:rPr kumimoji="1" lang="zh-CN" altLang="en-US" sz="3600"/>
              <a:t>平均执行时间</a:t>
            </a:r>
            <a:r>
              <a:rPr kumimoji="1" lang="en-US" altLang="zh-CN" sz="3600"/>
              <a:t>O(nlgn)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3113087"/>
            <a:ext cx="3556000" cy="2717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14963" y="4279998"/>
            <a:ext cx="6157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>
                <a:solidFill>
                  <a:srgbClr val="C00000"/>
                </a:solidFill>
              </a:rPr>
              <a:t>不同点</a:t>
            </a:r>
          </a:p>
          <a:p>
            <a:pPr marL="742950" indent="-742950">
              <a:buAutoNum type="arabicPeriod"/>
            </a:pPr>
            <a:r>
              <a:rPr kumimoji="1" lang="zh-CN" altLang="en-US" sz="3600"/>
              <a:t>快速排序空间</a:t>
            </a:r>
            <a:r>
              <a:rPr kumimoji="1" lang="zh-Hans" altLang="en-US" sz="3600"/>
              <a:t>复杂度</a:t>
            </a:r>
            <a:r>
              <a:rPr kumimoji="1" lang="en-US" altLang="zh-CN" sz="3600"/>
              <a:t>O(1)</a:t>
            </a:r>
          </a:p>
          <a:p>
            <a:pPr marL="742950" indent="-742950">
              <a:buAutoNum type="arabicPeriod"/>
            </a:pPr>
            <a:r>
              <a:rPr kumimoji="1" lang="zh-CN" altLang="en-US" sz="3600"/>
              <a:t>快速排序常数时间更少</a:t>
            </a:r>
            <a:endParaRPr kumimoji="1" lang="en-US" altLang="zh-CN" sz="3600"/>
          </a:p>
          <a:p>
            <a:pPr marL="742950" indent="-742950">
              <a:buAutoNum type="arabicPeriod"/>
            </a:pPr>
            <a:r>
              <a:rPr kumimoji="1" lang="zh-CN" altLang="en-US" sz="3600"/>
              <a:t>合并排序更适合并发环境</a:t>
            </a:r>
            <a:endParaRPr kumimoji="1"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过程图示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66732F-7504-7649-815E-7B0936CCC04E}"/>
              </a:ext>
            </a:extLst>
          </p:cNvPr>
          <p:cNvSpPr txBox="1"/>
          <p:nvPr/>
        </p:nvSpPr>
        <p:spPr>
          <a:xfrm>
            <a:off x="7898388" y="482208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未处理：</a:t>
            </a:r>
            <a:r>
              <a:rPr kumimoji="1" lang="en-US" altLang="zh-Hans" sz="3200"/>
              <a:t>[3, 3]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A6C5C-C697-2949-94D8-E4FEE8629C91}"/>
              </a:ext>
            </a:extLst>
          </p:cNvPr>
          <p:cNvSpPr txBox="1"/>
          <p:nvPr/>
        </p:nvSpPr>
        <p:spPr>
          <a:xfrm>
            <a:off x="7898388" y="3343912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&lt;=</a:t>
            </a:r>
            <a:r>
              <a:rPr kumimoji="1" lang="zh-CN" altLang="en-US" sz="3200"/>
              <a:t>中心点</a:t>
            </a:r>
            <a:r>
              <a:rPr kumimoji="1" lang="zh-Hans" altLang="en-US" sz="3200"/>
              <a:t>：</a:t>
            </a:r>
            <a:r>
              <a:rPr kumimoji="1" lang="en-US" altLang="zh-Hans" sz="3200"/>
              <a:t>[0, 0)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96388-F816-6042-BC1D-A79B0CC48E6F}"/>
              </a:ext>
            </a:extLst>
          </p:cNvPr>
          <p:cNvSpPr txBox="1"/>
          <p:nvPr/>
        </p:nvSpPr>
        <p:spPr>
          <a:xfrm>
            <a:off x="7920790" y="4062249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大于中心点：</a:t>
            </a:r>
            <a:r>
              <a:rPr kumimoji="1" lang="en-US" altLang="zh-Hans" sz="3200"/>
              <a:t>[4, 6)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8CB9D-173D-FD49-A0BD-09BED60CDF02}"/>
              </a:ext>
            </a:extLst>
          </p:cNvPr>
          <p:cNvSpPr txBox="1"/>
          <p:nvPr/>
        </p:nvSpPr>
        <p:spPr>
          <a:xfrm>
            <a:off x="7920790" y="25840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i=3,j=4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9653F-1BBE-A540-988A-F1F931BF73F2}"/>
              </a:ext>
            </a:extLst>
          </p:cNvPr>
          <p:cNvSpPr txBox="1"/>
          <p:nvPr/>
        </p:nvSpPr>
        <p:spPr>
          <a:xfrm>
            <a:off x="735005" y="540685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A[i]</a:t>
            </a:r>
            <a:r>
              <a:rPr kumimoji="1" lang="en-US" altLang="zh-Hans" sz="4800"/>
              <a:t>&lt;=</a:t>
            </a:r>
            <a:r>
              <a:rPr kumimoji="1" lang="zh-Hans" altLang="en-US" sz="4800"/>
              <a:t>中心</a:t>
            </a:r>
            <a:endParaRPr kumimoji="1" lang="zh-CN" altLang="en-US" sz="480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5553F575-8759-0A45-9472-914B8683AAAC}"/>
              </a:ext>
            </a:extLst>
          </p:cNvPr>
          <p:cNvSpPr/>
          <p:nvPr/>
        </p:nvSpPr>
        <p:spPr>
          <a:xfrm>
            <a:off x="4410744" y="5683524"/>
            <a:ext cx="613611" cy="277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CBE26-89A6-D74C-BFF6-9499C1D18B27}"/>
              </a:ext>
            </a:extLst>
          </p:cNvPr>
          <p:cNvSpPr txBox="1"/>
          <p:nvPr/>
        </p:nvSpPr>
        <p:spPr>
          <a:xfrm>
            <a:off x="5448274" y="5337283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" pitchFamily="2" charset="0"/>
              </a:rPr>
              <a:t>i++</a:t>
            </a:r>
            <a:endParaRPr kumimoji="1" lang="zh-CN" altLang="en-US" sz="4800">
              <a:latin typeface="Courier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95377B-85B7-5B42-9E6C-267ACE57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8638"/>
            <a:ext cx="6483350" cy="12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过程图示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66732F-7504-7649-815E-7B0936CCC04E}"/>
              </a:ext>
            </a:extLst>
          </p:cNvPr>
          <p:cNvSpPr txBox="1"/>
          <p:nvPr/>
        </p:nvSpPr>
        <p:spPr>
          <a:xfrm>
            <a:off x="7898388" y="482208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未处理：</a:t>
            </a:r>
            <a:r>
              <a:rPr kumimoji="1" lang="en-US" altLang="zh-Hans" sz="3200"/>
              <a:t>[4, 3]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A6C5C-C697-2949-94D8-E4FEE8629C91}"/>
              </a:ext>
            </a:extLst>
          </p:cNvPr>
          <p:cNvSpPr txBox="1"/>
          <p:nvPr/>
        </p:nvSpPr>
        <p:spPr>
          <a:xfrm>
            <a:off x="7898388" y="3343912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&lt;=</a:t>
            </a:r>
            <a:r>
              <a:rPr kumimoji="1" lang="zh-CN" altLang="en-US" sz="3200"/>
              <a:t>中心点</a:t>
            </a:r>
            <a:r>
              <a:rPr kumimoji="1" lang="zh-Hans" altLang="en-US" sz="3200"/>
              <a:t>：</a:t>
            </a:r>
            <a:r>
              <a:rPr kumimoji="1" lang="en-US" altLang="zh-Hans" sz="3200"/>
              <a:t>[0, 4)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96388-F816-6042-BC1D-A79B0CC48E6F}"/>
              </a:ext>
            </a:extLst>
          </p:cNvPr>
          <p:cNvSpPr txBox="1"/>
          <p:nvPr/>
        </p:nvSpPr>
        <p:spPr>
          <a:xfrm>
            <a:off x="7920790" y="4062249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大于中心点：</a:t>
            </a:r>
            <a:r>
              <a:rPr kumimoji="1" lang="en-US" altLang="zh-Hans" sz="3200"/>
              <a:t>[4, 6)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8CB9D-173D-FD49-A0BD-09BED60CDF02}"/>
              </a:ext>
            </a:extLst>
          </p:cNvPr>
          <p:cNvSpPr txBox="1"/>
          <p:nvPr/>
        </p:nvSpPr>
        <p:spPr>
          <a:xfrm>
            <a:off x="7920790" y="25840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i=4,j=4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9653F-1BBE-A540-988A-F1F931BF73F2}"/>
              </a:ext>
            </a:extLst>
          </p:cNvPr>
          <p:cNvSpPr txBox="1"/>
          <p:nvPr/>
        </p:nvSpPr>
        <p:spPr>
          <a:xfrm>
            <a:off x="735005" y="5406855"/>
            <a:ext cx="882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i === j </a:t>
            </a:r>
            <a:r>
              <a:rPr kumimoji="1" lang="zh-Hans" altLang="en-US" sz="4800"/>
              <a:t>循环结束（没有未处理）</a:t>
            </a:r>
            <a:endParaRPr kumimoji="1" lang="zh-CN" altLang="en-US" sz="4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C820B7-A93C-B043-96A3-EA232C7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94" y="3025775"/>
            <a:ext cx="6311900" cy="12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59C4E7-649E-6C45-BB28-A6FABD86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48" y="1054100"/>
            <a:ext cx="9119587" cy="17605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72441A-E26A-F34A-8238-72AB354691F7}"/>
              </a:ext>
            </a:extLst>
          </p:cNvPr>
          <p:cNvSpPr txBox="1"/>
          <p:nvPr/>
        </p:nvSpPr>
        <p:spPr>
          <a:xfrm>
            <a:off x="3657600" y="2969023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" pitchFamily="2" charset="0"/>
              </a:rPr>
              <a:t>swap(hi-1, j)</a:t>
            </a:r>
            <a:endParaRPr kumimoji="1" lang="zh-CN" altLang="en-US" sz="4800">
              <a:latin typeface="Courier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981DCE-7B7A-BE4D-8B4A-F3147399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48" y="3982979"/>
            <a:ext cx="9415624" cy="18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64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5975" y="1690688"/>
            <a:ext cx="8020050" cy="48895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partition(A, lo, hi)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Hans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kumimoji="1" lang="zh-Hans" altLang="en-US">
                <a:latin typeface="Courier New" charset="0"/>
                <a:ea typeface="Courier New" charset="0"/>
                <a:cs typeface="Courier New" charset="0"/>
              </a:rPr>
              <a:t> 需要排序的数组</a:t>
            </a:r>
            <a:endParaRPr kumimoji="1" lang="en-US" altLang="zh-Hans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lo </a:t>
            </a:r>
            <a:r>
              <a:rPr kumimoji="1" lang="zh-Hans" altLang="en-US">
                <a:latin typeface="Courier New" charset="0"/>
                <a:ea typeface="Courier New" charset="0"/>
                <a:cs typeface="Courier New" charset="0"/>
              </a:rPr>
              <a:t>开始位置（闭区间）</a:t>
            </a:r>
            <a:endParaRPr kumimoji="1" lang="en-US" altLang="zh-Hans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hi </a:t>
            </a:r>
            <a:r>
              <a:rPr kumimoji="1" lang="zh-Hans" altLang="en-US">
                <a:latin typeface="Courier New" charset="0"/>
                <a:ea typeface="Courier New" charset="0"/>
                <a:cs typeface="Courier New" charset="0"/>
              </a:rPr>
              <a:t>结束位置（开区间）</a:t>
            </a:r>
            <a:endParaRPr kumimoji="1" lang="en-US" altLang="zh-Hans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Hans" altLang="en-US">
                <a:latin typeface="Courier New" charset="0"/>
                <a:ea typeface="Courier New" charset="0"/>
                <a:cs typeface="Courier New" charset="0"/>
              </a:rPr>
              <a:t>返回：中心所在的位置</a:t>
            </a:r>
            <a:endParaRPr kumimoji="1" lang="en-US" altLang="zh-Hans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Hans" altLang="en-US" sz="28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副作用</a:t>
            </a:r>
            <a:r>
              <a:rPr kumimoji="1" lang="en-US" altLang="zh-Hans" sz="28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:[lo,hi)</a:t>
            </a:r>
            <a:r>
              <a:rPr kumimoji="1" lang="zh-Hans" altLang="en-US" sz="28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区间被中心点分成两个区域</a:t>
            </a:r>
            <a:endParaRPr kumimoji="1" lang="en-US" altLang="zh-CN" sz="280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414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588C8-B9CF-1945-9125-A1757371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思考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2881-B8D1-574A-B668-2A0914AC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有没有其他的循环不变式？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4121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B92DC9-3A76-A04E-AC9E-917C1A81F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4" y="666749"/>
            <a:ext cx="9167929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613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256" y="2111375"/>
            <a:ext cx="5805488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function qsort(A)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Hans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kumimoji="1" lang="zh-Hans" altLang="en-US">
                <a:latin typeface="Courier New" charset="0"/>
                <a:ea typeface="Courier New" charset="0"/>
                <a:cs typeface="Courier New" charset="0"/>
              </a:rPr>
              <a:t> 需要排序的数组</a:t>
            </a: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Hans" altLang="en-US">
                <a:latin typeface="Courier New" charset="0"/>
                <a:ea typeface="Courier New" charset="0"/>
                <a:cs typeface="Courier New" charset="0"/>
              </a:rPr>
              <a:t>返回：无</a:t>
            </a: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177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81431-7088-EE42-87DA-2551B833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思考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CCDA2-AE40-3041-8EBB-23A6A6D7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中心点不取最后一个值，取最中间的值呢？ </a:t>
            </a:r>
            <a:endParaRPr kumimoji="1" lang="en-US" altLang="zh-Hans"/>
          </a:p>
          <a:p>
            <a:r>
              <a:rPr kumimoji="1" lang="zh-Hans" altLang="en-US"/>
              <a:t>复杂度是多少？</a:t>
            </a:r>
            <a:endParaRPr kumimoji="1" lang="en-US" altLang="zh-Hans"/>
          </a:p>
          <a:p>
            <a:r>
              <a:rPr kumimoji="1" lang="zh-Hans" altLang="en-US"/>
              <a:t>如何优化？</a:t>
            </a:r>
            <a:endParaRPr kumimoji="1" lang="en-US" altLang="zh-Hans"/>
          </a:p>
          <a:p>
            <a:r>
              <a:rPr kumimoji="1" lang="zh-Hans" altLang="en-US"/>
              <a:t>为什么合并排序比快速排序更容易改写成分布式算法</a:t>
            </a:r>
            <a:r>
              <a:rPr kumimoji="1" lang="en-US" altLang="zh-Hans"/>
              <a:t>?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87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A07ED-61E4-9E44-B7FE-90EA52E2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关键子问题</a:t>
            </a:r>
            <a:r>
              <a:rPr kumimoji="1" lang="en-US" altLang="zh-Hans"/>
              <a:t>-</a:t>
            </a:r>
            <a:r>
              <a:rPr kumimoji="1" lang="zh-Hans" altLang="en-US"/>
              <a:t>根据中心点拆分数组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9B4AF6-17D5-924E-906B-246ADEAF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97" y="1395490"/>
            <a:ext cx="6578600" cy="1282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EC0AFE-448A-DB4C-81D7-6CBD8143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597" y="3358570"/>
            <a:ext cx="6578600" cy="1282700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364161E2-568E-4949-99F8-797707758792}"/>
              </a:ext>
            </a:extLst>
          </p:cNvPr>
          <p:cNvSpPr/>
          <p:nvPr/>
        </p:nvSpPr>
        <p:spPr>
          <a:xfrm>
            <a:off x="5728589" y="2678190"/>
            <a:ext cx="438615" cy="5461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E3C5-E053-7A4E-ACC1-3EEEC8A43DEE}"/>
              </a:ext>
            </a:extLst>
          </p:cNvPr>
          <p:cNvSpPr txBox="1"/>
          <p:nvPr/>
        </p:nvSpPr>
        <p:spPr>
          <a:xfrm>
            <a:off x="1212872" y="5388557"/>
            <a:ext cx="10488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/>
              <a:t>选取一个中心点，把</a:t>
            </a:r>
            <a:r>
              <a:rPr kumimoji="1" lang="en-US" altLang="zh-CN" sz="3200"/>
              <a:t>&lt;=</a:t>
            </a:r>
            <a:r>
              <a:rPr kumimoji="1" lang="zh-CN" altLang="en-US" sz="3200"/>
              <a:t>中心点的值放到中心点左边，大于中心点的值放到右边</a:t>
            </a:r>
          </a:p>
        </p:txBody>
      </p:sp>
    </p:spTree>
    <p:extLst>
      <p:ext uri="{BB962C8B-B14F-4D97-AF65-F5344CB8AC3E}">
        <p14:creationId xmlns:p14="http://schemas.microsoft.com/office/powerpoint/2010/main" val="16690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278" y="494140"/>
            <a:ext cx="6705600" cy="177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278" y="3262894"/>
            <a:ext cx="67056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78" y="5142648"/>
            <a:ext cx="6705600" cy="1282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093" y="2185676"/>
            <a:ext cx="11235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>
                <a:solidFill>
                  <a:srgbClr val="FF0000"/>
                </a:solidFill>
              </a:rPr>
              <a:t>左边数第</a:t>
            </a:r>
            <a:r>
              <a:rPr kumimoji="1" lang="en-US" altLang="zh-CN" sz="3200">
                <a:solidFill>
                  <a:srgbClr val="FF0000"/>
                </a:solidFill>
              </a:rPr>
              <a:t>1</a:t>
            </a:r>
            <a:r>
              <a:rPr kumimoji="1" lang="zh-CN" altLang="en-US" sz="3200">
                <a:solidFill>
                  <a:srgbClr val="FF0000"/>
                </a:solidFill>
              </a:rPr>
              <a:t>个大于</a:t>
            </a:r>
            <a:r>
              <a:rPr kumimoji="1" lang="en-US" altLang="zh-CN" sz="3200">
                <a:solidFill>
                  <a:srgbClr val="FF0000"/>
                </a:solidFill>
              </a:rPr>
              <a:t>70</a:t>
            </a:r>
            <a:r>
              <a:rPr kumimoji="1" lang="zh-CN" altLang="en-US" sz="3200">
                <a:solidFill>
                  <a:srgbClr val="FF0000"/>
                </a:solidFill>
              </a:rPr>
              <a:t>的值和右边数第一个小于</a:t>
            </a:r>
            <a:r>
              <a:rPr kumimoji="1" lang="en-US" altLang="zh-CN" sz="3200">
                <a:solidFill>
                  <a:srgbClr val="FF0000"/>
                </a:solidFill>
              </a:rPr>
              <a:t>70</a:t>
            </a:r>
            <a:r>
              <a:rPr kumimoji="1" lang="zh-CN" altLang="en-US" sz="3200">
                <a:solidFill>
                  <a:srgbClr val="FF0000"/>
                </a:solidFill>
              </a:rPr>
              <a:t>的值交换，左边数第二个大于</a:t>
            </a:r>
            <a:r>
              <a:rPr kumimoji="1" lang="en-US" altLang="zh-CN" sz="3200">
                <a:solidFill>
                  <a:srgbClr val="FF0000"/>
                </a:solidFill>
              </a:rPr>
              <a:t>70</a:t>
            </a:r>
            <a:r>
              <a:rPr kumimoji="1" lang="zh-CN" altLang="en-US" sz="3200">
                <a:solidFill>
                  <a:srgbClr val="FF0000"/>
                </a:solidFill>
              </a:rPr>
              <a:t>的值和右边数第二个小于</a:t>
            </a:r>
            <a:r>
              <a:rPr kumimoji="1" lang="en-US" altLang="zh-CN" sz="3200">
                <a:solidFill>
                  <a:srgbClr val="FF0000"/>
                </a:solidFill>
              </a:rPr>
              <a:t>70</a:t>
            </a:r>
            <a:r>
              <a:rPr kumimoji="1" lang="zh-CN" altLang="en-US" sz="3200">
                <a:solidFill>
                  <a:srgbClr val="FF0000"/>
                </a:solidFill>
              </a:rPr>
              <a:t>的值交换</a:t>
            </a:r>
            <a:r>
              <a:rPr kumimoji="1" lang="en-US" altLang="zh-CN" sz="3200">
                <a:solidFill>
                  <a:srgbClr val="FF0000"/>
                </a:solidFill>
              </a:rPr>
              <a:t>……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1473" y="4555398"/>
            <a:ext cx="6659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70</a:t>
            </a:r>
            <a:r>
              <a:rPr kumimoji="1" lang="zh-CN" altLang="en-US" sz="3200">
                <a:solidFill>
                  <a:srgbClr val="FF0000"/>
                </a:solidFill>
              </a:rPr>
              <a:t>和左边数第</a:t>
            </a:r>
            <a:r>
              <a:rPr kumimoji="1" lang="en-US" altLang="zh-CN" sz="3200">
                <a:solidFill>
                  <a:srgbClr val="FF0000"/>
                </a:solidFill>
              </a:rPr>
              <a:t>1</a:t>
            </a:r>
            <a:r>
              <a:rPr kumimoji="1" lang="zh-CN" altLang="en-US" sz="3200">
                <a:solidFill>
                  <a:srgbClr val="FF0000"/>
                </a:solidFill>
              </a:rPr>
              <a:t>个大于</a:t>
            </a:r>
            <a:r>
              <a:rPr kumimoji="1" lang="en-US" altLang="zh-CN" sz="3200">
                <a:solidFill>
                  <a:srgbClr val="FF0000"/>
                </a:solidFill>
              </a:rPr>
              <a:t>70</a:t>
            </a:r>
            <a:r>
              <a:rPr kumimoji="1" lang="zh-CN" altLang="en-US" sz="3200">
                <a:solidFill>
                  <a:srgbClr val="FF0000"/>
                </a:solidFill>
              </a:rPr>
              <a:t>是的值交换</a:t>
            </a:r>
          </a:p>
        </p:txBody>
      </p:sp>
    </p:spTree>
    <p:extLst>
      <p:ext uri="{BB962C8B-B14F-4D97-AF65-F5344CB8AC3E}">
        <p14:creationId xmlns:p14="http://schemas.microsoft.com/office/powerpoint/2010/main" val="2046537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循环不变式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201233" y="3722969"/>
                <a:ext cx="10795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[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𝑙𝑜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𝑖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33" y="3722969"/>
                <a:ext cx="1079526" cy="492443"/>
              </a:xfrm>
              <a:prstGeom prst="rect">
                <a:avLst/>
              </a:prstGeom>
              <a:blipFill>
                <a:blip r:embed="rId3"/>
                <a:stretch>
                  <a:fillRect l="-11628" r="-1162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746082" y="3731186"/>
                <a:ext cx="18208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[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𝑗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3200" i="1">
                          <a:latin typeface="Cambria Math" charset="0"/>
                        </a:rPr>
                        <m:t>h𝑖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−1)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82" y="3731186"/>
                <a:ext cx="1820883" cy="492443"/>
              </a:xfrm>
              <a:prstGeom prst="rect">
                <a:avLst/>
              </a:prstGeom>
              <a:blipFill>
                <a:blip r:embed="rId4"/>
                <a:stretch>
                  <a:fillRect l="-6207" r="-620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682907" y="3722968"/>
                <a:ext cx="8770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𝑖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𝑗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07" y="3722968"/>
                <a:ext cx="877099" cy="492443"/>
              </a:xfrm>
              <a:prstGeom prst="rect">
                <a:avLst/>
              </a:prstGeom>
              <a:blipFill>
                <a:blip r:embed="rId5"/>
                <a:stretch>
                  <a:fillRect l="-14286" r="-142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802078" y="3731186"/>
                <a:ext cx="12004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h𝑖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078" y="3731186"/>
                <a:ext cx="1200457" cy="492443"/>
              </a:xfrm>
              <a:prstGeom prst="rect">
                <a:avLst/>
              </a:prstGeom>
              <a:blipFill>
                <a:blip r:embed="rId6"/>
                <a:stretch>
                  <a:fillRect l="-6250" r="-5208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8A1426-9442-8B44-B85F-A3A0661FF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0573" y="2428875"/>
            <a:ext cx="13162111" cy="7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过程图示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5" y="2980461"/>
            <a:ext cx="7248357" cy="14132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66732F-7504-7649-815E-7B0936CCC04E}"/>
              </a:ext>
            </a:extLst>
          </p:cNvPr>
          <p:cNvSpPr txBox="1"/>
          <p:nvPr/>
        </p:nvSpPr>
        <p:spPr>
          <a:xfrm>
            <a:off x="7898388" y="482208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未处理：</a:t>
            </a:r>
            <a:r>
              <a:rPr kumimoji="1" lang="en-US" altLang="zh-Hans" sz="3200"/>
              <a:t>[0, 5]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A6C5C-C697-2949-94D8-E4FEE8629C91}"/>
              </a:ext>
            </a:extLst>
          </p:cNvPr>
          <p:cNvSpPr txBox="1"/>
          <p:nvPr/>
        </p:nvSpPr>
        <p:spPr>
          <a:xfrm>
            <a:off x="7898388" y="3343912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&lt;=</a:t>
            </a:r>
            <a:r>
              <a:rPr kumimoji="1" lang="zh-CN" altLang="en-US" sz="3200"/>
              <a:t>中心点</a:t>
            </a:r>
            <a:r>
              <a:rPr kumimoji="1" lang="zh-Hans" altLang="en-US" sz="3200"/>
              <a:t>：</a:t>
            </a:r>
            <a:r>
              <a:rPr kumimoji="1" lang="en-US" altLang="zh-Hans" sz="3200"/>
              <a:t>[0, 0)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96388-F816-6042-BC1D-A79B0CC48E6F}"/>
              </a:ext>
            </a:extLst>
          </p:cNvPr>
          <p:cNvSpPr txBox="1"/>
          <p:nvPr/>
        </p:nvSpPr>
        <p:spPr>
          <a:xfrm>
            <a:off x="7920790" y="4062249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大于中心点：</a:t>
            </a:r>
            <a:r>
              <a:rPr kumimoji="1" lang="en-US" altLang="zh-Hans" sz="3200"/>
              <a:t>[6, 6)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8CB9D-173D-FD49-A0BD-09BED60CDF02}"/>
              </a:ext>
            </a:extLst>
          </p:cNvPr>
          <p:cNvSpPr txBox="1"/>
          <p:nvPr/>
        </p:nvSpPr>
        <p:spPr>
          <a:xfrm>
            <a:off x="7920790" y="25840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i=0,j=6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9653F-1BBE-A540-988A-F1F931BF73F2}"/>
              </a:ext>
            </a:extLst>
          </p:cNvPr>
          <p:cNvSpPr txBox="1"/>
          <p:nvPr/>
        </p:nvSpPr>
        <p:spPr>
          <a:xfrm>
            <a:off x="735005" y="540685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A[i]</a:t>
            </a:r>
            <a:r>
              <a:rPr kumimoji="1" lang="en-US" altLang="zh-Hans" sz="4800"/>
              <a:t>&lt;=</a:t>
            </a:r>
            <a:r>
              <a:rPr kumimoji="1" lang="zh-Hans" altLang="en-US" sz="4800"/>
              <a:t>中心</a:t>
            </a:r>
            <a:endParaRPr kumimoji="1" lang="zh-CN" altLang="en-US" sz="4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C048D2-FFCA-0148-84AC-F786E9BF876D}"/>
              </a:ext>
            </a:extLst>
          </p:cNvPr>
          <p:cNvSpPr txBox="1"/>
          <p:nvPr/>
        </p:nvSpPr>
        <p:spPr>
          <a:xfrm>
            <a:off x="5205664" y="5406855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" pitchFamily="2" charset="0"/>
              </a:rPr>
              <a:t>i++</a:t>
            </a:r>
            <a:endParaRPr kumimoji="1" lang="zh-CN" altLang="en-US" sz="4800">
              <a:latin typeface="Courier" pitchFamily="2" charset="0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5553F575-8759-0A45-9472-914B8683AAAC}"/>
              </a:ext>
            </a:extLst>
          </p:cNvPr>
          <p:cNvSpPr/>
          <p:nvPr/>
        </p:nvSpPr>
        <p:spPr>
          <a:xfrm>
            <a:off x="4410744" y="5683524"/>
            <a:ext cx="613611" cy="277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1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过程图示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66732F-7504-7649-815E-7B0936CCC04E}"/>
              </a:ext>
            </a:extLst>
          </p:cNvPr>
          <p:cNvSpPr txBox="1"/>
          <p:nvPr/>
        </p:nvSpPr>
        <p:spPr>
          <a:xfrm>
            <a:off x="7898388" y="482208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未处理：</a:t>
            </a:r>
            <a:r>
              <a:rPr kumimoji="1" lang="en-US" altLang="zh-Hans" sz="3200"/>
              <a:t>[1, 5]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A6C5C-C697-2949-94D8-E4FEE8629C91}"/>
              </a:ext>
            </a:extLst>
          </p:cNvPr>
          <p:cNvSpPr txBox="1"/>
          <p:nvPr/>
        </p:nvSpPr>
        <p:spPr>
          <a:xfrm>
            <a:off x="7898388" y="3343912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&lt;=</a:t>
            </a:r>
            <a:r>
              <a:rPr kumimoji="1" lang="zh-CN" altLang="en-US" sz="3200"/>
              <a:t>中心点</a:t>
            </a:r>
            <a:r>
              <a:rPr kumimoji="1" lang="zh-Hans" altLang="en-US" sz="3200"/>
              <a:t>：</a:t>
            </a:r>
            <a:r>
              <a:rPr kumimoji="1" lang="en-US" altLang="zh-Hans" sz="3200"/>
              <a:t>[0, 1)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96388-F816-6042-BC1D-A79B0CC48E6F}"/>
              </a:ext>
            </a:extLst>
          </p:cNvPr>
          <p:cNvSpPr txBox="1"/>
          <p:nvPr/>
        </p:nvSpPr>
        <p:spPr>
          <a:xfrm>
            <a:off x="7920790" y="4062249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大于中心点：</a:t>
            </a:r>
            <a:r>
              <a:rPr kumimoji="1" lang="en-US" altLang="zh-Hans" sz="3200"/>
              <a:t>[6, 6)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8CB9D-173D-FD49-A0BD-09BED60CDF02}"/>
              </a:ext>
            </a:extLst>
          </p:cNvPr>
          <p:cNvSpPr txBox="1"/>
          <p:nvPr/>
        </p:nvSpPr>
        <p:spPr>
          <a:xfrm>
            <a:off x="7920790" y="25840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i=1,j=6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9653F-1BBE-A540-988A-F1F931BF73F2}"/>
              </a:ext>
            </a:extLst>
          </p:cNvPr>
          <p:cNvSpPr txBox="1"/>
          <p:nvPr/>
        </p:nvSpPr>
        <p:spPr>
          <a:xfrm>
            <a:off x="735005" y="5406855"/>
            <a:ext cx="3536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A[i]</a:t>
            </a:r>
            <a:r>
              <a:rPr kumimoji="1" lang="zh-Hans" altLang="en-US" sz="4800"/>
              <a:t>大于中心</a:t>
            </a:r>
            <a:endParaRPr kumimoji="1" lang="zh-CN" altLang="en-US" sz="4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C048D2-FFCA-0148-84AC-F786E9BF876D}"/>
              </a:ext>
            </a:extLst>
          </p:cNvPr>
          <p:cNvSpPr txBox="1"/>
          <p:nvPr/>
        </p:nvSpPr>
        <p:spPr>
          <a:xfrm>
            <a:off x="5205664" y="5406855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" pitchFamily="2" charset="0"/>
              </a:rPr>
              <a:t>swap(A, i, --j)</a:t>
            </a:r>
            <a:endParaRPr kumimoji="1" lang="zh-CN" altLang="en-US" sz="4800">
              <a:latin typeface="Courier" pitchFamily="2" charset="0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5553F575-8759-0A45-9472-914B8683AAAC}"/>
              </a:ext>
            </a:extLst>
          </p:cNvPr>
          <p:cNvSpPr/>
          <p:nvPr/>
        </p:nvSpPr>
        <p:spPr>
          <a:xfrm>
            <a:off x="4410744" y="5683524"/>
            <a:ext cx="613611" cy="277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4014D0-B809-A447-9C01-0F491C40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2870302"/>
            <a:ext cx="6961488" cy="13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2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过程图示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66732F-7504-7649-815E-7B0936CCC04E}"/>
              </a:ext>
            </a:extLst>
          </p:cNvPr>
          <p:cNvSpPr txBox="1"/>
          <p:nvPr/>
        </p:nvSpPr>
        <p:spPr>
          <a:xfrm>
            <a:off x="7898388" y="482208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未处理：</a:t>
            </a:r>
            <a:r>
              <a:rPr kumimoji="1" lang="en-US" altLang="zh-Hans" sz="3200"/>
              <a:t>[1, 4]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A6C5C-C697-2949-94D8-E4FEE8629C91}"/>
              </a:ext>
            </a:extLst>
          </p:cNvPr>
          <p:cNvSpPr txBox="1"/>
          <p:nvPr/>
        </p:nvSpPr>
        <p:spPr>
          <a:xfrm>
            <a:off x="7898388" y="3343912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&lt;=</a:t>
            </a:r>
            <a:r>
              <a:rPr kumimoji="1" lang="zh-CN" altLang="en-US" sz="3200"/>
              <a:t>中心点</a:t>
            </a:r>
            <a:r>
              <a:rPr kumimoji="1" lang="zh-Hans" altLang="en-US" sz="3200"/>
              <a:t>：</a:t>
            </a:r>
            <a:r>
              <a:rPr kumimoji="1" lang="en-US" altLang="zh-Hans" sz="3200"/>
              <a:t>[1, 0)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96388-F816-6042-BC1D-A79B0CC48E6F}"/>
              </a:ext>
            </a:extLst>
          </p:cNvPr>
          <p:cNvSpPr txBox="1"/>
          <p:nvPr/>
        </p:nvSpPr>
        <p:spPr>
          <a:xfrm>
            <a:off x="7920790" y="4062249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大于中心点：</a:t>
            </a:r>
            <a:r>
              <a:rPr kumimoji="1" lang="en-US" altLang="zh-Hans" sz="3200"/>
              <a:t>[5, 6)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8CB9D-173D-FD49-A0BD-09BED60CDF02}"/>
              </a:ext>
            </a:extLst>
          </p:cNvPr>
          <p:cNvSpPr txBox="1"/>
          <p:nvPr/>
        </p:nvSpPr>
        <p:spPr>
          <a:xfrm>
            <a:off x="7920790" y="25840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i=1,j=5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9653F-1BBE-A540-988A-F1F931BF73F2}"/>
              </a:ext>
            </a:extLst>
          </p:cNvPr>
          <p:cNvSpPr txBox="1"/>
          <p:nvPr/>
        </p:nvSpPr>
        <p:spPr>
          <a:xfrm>
            <a:off x="735005" y="540685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A[i]</a:t>
            </a:r>
            <a:r>
              <a:rPr kumimoji="1" lang="en-US" altLang="zh-Hans" sz="4800"/>
              <a:t>&lt;=</a:t>
            </a:r>
            <a:r>
              <a:rPr kumimoji="1" lang="zh-Hans" altLang="en-US" sz="4800"/>
              <a:t>中心</a:t>
            </a:r>
            <a:endParaRPr kumimoji="1" lang="zh-CN" altLang="en-US" sz="4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C048D2-FFCA-0148-84AC-F786E9BF876D}"/>
              </a:ext>
            </a:extLst>
          </p:cNvPr>
          <p:cNvSpPr txBox="1"/>
          <p:nvPr/>
        </p:nvSpPr>
        <p:spPr>
          <a:xfrm>
            <a:off x="5409565" y="5406855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" pitchFamily="2" charset="0"/>
              </a:rPr>
              <a:t>i++</a:t>
            </a:r>
            <a:endParaRPr kumimoji="1" lang="zh-CN" altLang="en-US" sz="4800">
              <a:latin typeface="Courier" pitchFamily="2" charset="0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5553F575-8759-0A45-9472-914B8683AAAC}"/>
              </a:ext>
            </a:extLst>
          </p:cNvPr>
          <p:cNvSpPr/>
          <p:nvPr/>
        </p:nvSpPr>
        <p:spPr>
          <a:xfrm>
            <a:off x="4410744" y="5683524"/>
            <a:ext cx="613611" cy="277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A4F5A2-C8BE-694C-83BA-9E9E3310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5" y="3047046"/>
            <a:ext cx="6443663" cy="12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3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过程图示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66732F-7504-7649-815E-7B0936CCC04E}"/>
              </a:ext>
            </a:extLst>
          </p:cNvPr>
          <p:cNvSpPr txBox="1"/>
          <p:nvPr/>
        </p:nvSpPr>
        <p:spPr>
          <a:xfrm>
            <a:off x="7898388" y="482208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未处理：</a:t>
            </a:r>
            <a:r>
              <a:rPr kumimoji="1" lang="en-US" altLang="zh-Hans" sz="3200"/>
              <a:t>[2, 4]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A6C5C-C697-2949-94D8-E4FEE8629C91}"/>
              </a:ext>
            </a:extLst>
          </p:cNvPr>
          <p:cNvSpPr txBox="1"/>
          <p:nvPr/>
        </p:nvSpPr>
        <p:spPr>
          <a:xfrm>
            <a:off x="7898388" y="3343912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&lt;=</a:t>
            </a:r>
            <a:r>
              <a:rPr kumimoji="1" lang="zh-CN" altLang="en-US" sz="3200"/>
              <a:t>中心点</a:t>
            </a:r>
            <a:r>
              <a:rPr kumimoji="1" lang="zh-Hans" altLang="en-US" sz="3200"/>
              <a:t>：</a:t>
            </a:r>
            <a:r>
              <a:rPr kumimoji="1" lang="en-US" altLang="zh-Hans" sz="3200"/>
              <a:t>[0, 2)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96388-F816-6042-BC1D-A79B0CC48E6F}"/>
              </a:ext>
            </a:extLst>
          </p:cNvPr>
          <p:cNvSpPr txBox="1"/>
          <p:nvPr/>
        </p:nvSpPr>
        <p:spPr>
          <a:xfrm>
            <a:off x="7920790" y="4062249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大于中心点：</a:t>
            </a:r>
            <a:r>
              <a:rPr kumimoji="1" lang="en-US" altLang="zh-Hans" sz="3200"/>
              <a:t>[5, 6)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8CB9D-173D-FD49-A0BD-09BED60CDF02}"/>
              </a:ext>
            </a:extLst>
          </p:cNvPr>
          <p:cNvSpPr txBox="1"/>
          <p:nvPr/>
        </p:nvSpPr>
        <p:spPr>
          <a:xfrm>
            <a:off x="7920790" y="25840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i=2,j=5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9653F-1BBE-A540-988A-F1F931BF73F2}"/>
              </a:ext>
            </a:extLst>
          </p:cNvPr>
          <p:cNvSpPr txBox="1"/>
          <p:nvPr/>
        </p:nvSpPr>
        <p:spPr>
          <a:xfrm>
            <a:off x="735005" y="540685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A[i]</a:t>
            </a:r>
            <a:r>
              <a:rPr kumimoji="1" lang="en-US" altLang="zh-Hans" sz="4800"/>
              <a:t>&lt;=</a:t>
            </a:r>
            <a:r>
              <a:rPr kumimoji="1" lang="zh-Hans" altLang="en-US" sz="4800"/>
              <a:t>中心</a:t>
            </a:r>
            <a:endParaRPr kumimoji="1" lang="zh-CN" altLang="en-US" sz="4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C048D2-FFCA-0148-84AC-F786E9BF876D}"/>
              </a:ext>
            </a:extLst>
          </p:cNvPr>
          <p:cNvSpPr txBox="1"/>
          <p:nvPr/>
        </p:nvSpPr>
        <p:spPr>
          <a:xfrm>
            <a:off x="5409565" y="5406855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" pitchFamily="2" charset="0"/>
              </a:rPr>
              <a:t>i++</a:t>
            </a:r>
            <a:endParaRPr kumimoji="1" lang="zh-CN" altLang="en-US" sz="4800">
              <a:latin typeface="Courier" pitchFamily="2" charset="0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5553F575-8759-0A45-9472-914B8683AAAC}"/>
              </a:ext>
            </a:extLst>
          </p:cNvPr>
          <p:cNvSpPr/>
          <p:nvPr/>
        </p:nvSpPr>
        <p:spPr>
          <a:xfrm>
            <a:off x="4410744" y="5683524"/>
            <a:ext cx="613611" cy="277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6045A7-9ABB-544D-A6B4-CD470F32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2" y="3102017"/>
            <a:ext cx="7553151" cy="14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过程图示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66732F-7504-7649-815E-7B0936CCC04E}"/>
              </a:ext>
            </a:extLst>
          </p:cNvPr>
          <p:cNvSpPr txBox="1"/>
          <p:nvPr/>
        </p:nvSpPr>
        <p:spPr>
          <a:xfrm>
            <a:off x="7898388" y="482208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未处理：</a:t>
            </a:r>
            <a:r>
              <a:rPr kumimoji="1" lang="en-US" altLang="zh-Hans" sz="3200"/>
              <a:t>[3, 4]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A6C5C-C697-2949-94D8-E4FEE8629C91}"/>
              </a:ext>
            </a:extLst>
          </p:cNvPr>
          <p:cNvSpPr txBox="1"/>
          <p:nvPr/>
        </p:nvSpPr>
        <p:spPr>
          <a:xfrm>
            <a:off x="7898388" y="3343912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&lt;=</a:t>
            </a:r>
            <a:r>
              <a:rPr kumimoji="1" lang="zh-CN" altLang="en-US" sz="3200"/>
              <a:t>中心点</a:t>
            </a:r>
            <a:r>
              <a:rPr kumimoji="1" lang="zh-Hans" altLang="en-US" sz="3200"/>
              <a:t>：</a:t>
            </a:r>
            <a:r>
              <a:rPr kumimoji="1" lang="en-US" altLang="zh-Hans" sz="3200"/>
              <a:t>[0, 3)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96388-F816-6042-BC1D-A79B0CC48E6F}"/>
              </a:ext>
            </a:extLst>
          </p:cNvPr>
          <p:cNvSpPr txBox="1"/>
          <p:nvPr/>
        </p:nvSpPr>
        <p:spPr>
          <a:xfrm>
            <a:off x="7920790" y="4062249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大于中心点：</a:t>
            </a:r>
            <a:r>
              <a:rPr kumimoji="1" lang="en-US" altLang="zh-Hans" sz="3200"/>
              <a:t>[5, 6)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8CB9D-173D-FD49-A0BD-09BED60CDF02}"/>
              </a:ext>
            </a:extLst>
          </p:cNvPr>
          <p:cNvSpPr txBox="1"/>
          <p:nvPr/>
        </p:nvSpPr>
        <p:spPr>
          <a:xfrm>
            <a:off x="7920790" y="25840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i=3,j=5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9653F-1BBE-A540-988A-F1F931BF73F2}"/>
              </a:ext>
            </a:extLst>
          </p:cNvPr>
          <p:cNvSpPr txBox="1"/>
          <p:nvPr/>
        </p:nvSpPr>
        <p:spPr>
          <a:xfrm>
            <a:off x="735005" y="540685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A[i]</a:t>
            </a:r>
            <a:r>
              <a:rPr kumimoji="1" lang="en-US" altLang="zh-Hans" sz="4800"/>
              <a:t>&lt;=</a:t>
            </a:r>
            <a:r>
              <a:rPr kumimoji="1" lang="zh-Hans" altLang="en-US" sz="4800"/>
              <a:t>中心</a:t>
            </a:r>
            <a:endParaRPr kumimoji="1" lang="zh-CN" altLang="en-US" sz="480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5553F575-8759-0A45-9472-914B8683AAAC}"/>
              </a:ext>
            </a:extLst>
          </p:cNvPr>
          <p:cNvSpPr/>
          <p:nvPr/>
        </p:nvSpPr>
        <p:spPr>
          <a:xfrm>
            <a:off x="4410744" y="5683524"/>
            <a:ext cx="613611" cy="277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84D425F-21A9-E948-A1BD-DB9B028D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3" y="3168856"/>
            <a:ext cx="6233224" cy="12033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786C087-E613-6B49-BAFA-D830354DE4D8}"/>
              </a:ext>
            </a:extLst>
          </p:cNvPr>
          <p:cNvSpPr txBox="1"/>
          <p:nvPr/>
        </p:nvSpPr>
        <p:spPr>
          <a:xfrm>
            <a:off x="5362827" y="540685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" pitchFamily="2" charset="0"/>
              </a:rPr>
              <a:t>swap(A, i, --j)</a:t>
            </a:r>
            <a:endParaRPr kumimoji="1" lang="zh-CN" altLang="en-US" sz="48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1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1" grpId="0" animBg="1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593</Words>
  <Application>Microsoft Macintosh PowerPoint</Application>
  <PresentationFormat>宽屏</PresentationFormat>
  <Paragraphs>104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Courier New</vt:lpstr>
      <vt:lpstr>Office 主题​​</vt:lpstr>
      <vt:lpstr>快速排序</vt:lpstr>
      <vt:lpstr>关键子问题-根据中心点拆分数组</vt:lpstr>
      <vt:lpstr>PowerPoint 演示文稿</vt:lpstr>
      <vt:lpstr>循环不变式</vt:lpstr>
      <vt:lpstr>过程图示</vt:lpstr>
      <vt:lpstr>过程图示</vt:lpstr>
      <vt:lpstr>过程图示</vt:lpstr>
      <vt:lpstr>过程图示</vt:lpstr>
      <vt:lpstr>过程图示</vt:lpstr>
      <vt:lpstr>过程图示</vt:lpstr>
      <vt:lpstr>过程图示</vt:lpstr>
      <vt:lpstr>PowerPoint 演示文稿</vt:lpstr>
      <vt:lpstr>抽象</vt:lpstr>
      <vt:lpstr>思考</vt:lpstr>
      <vt:lpstr>PowerPoint 演示文稿</vt:lpstr>
      <vt:lpstr>抽象</vt:lpstr>
      <vt:lpstr>思考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132</cp:revision>
  <dcterms:created xsi:type="dcterms:W3CDTF">2018-08-02T23:34:41Z</dcterms:created>
  <dcterms:modified xsi:type="dcterms:W3CDTF">2018-09-01T17:57:08Z</dcterms:modified>
</cp:coreProperties>
</file>