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7" r:id="rId2"/>
    <p:sldId id="278" r:id="rId3"/>
    <p:sldId id="279" r:id="rId4"/>
    <p:sldId id="281" r:id="rId5"/>
    <p:sldId id="290" r:id="rId6"/>
    <p:sldId id="284" r:id="rId7"/>
    <p:sldId id="286" r:id="rId8"/>
    <p:sldId id="285" r:id="rId9"/>
    <p:sldId id="287" r:id="rId10"/>
    <p:sldId id="288" r:id="rId11"/>
    <p:sldId id="289" r:id="rId12"/>
    <p:sldId id="283" r:id="rId13"/>
    <p:sldId id="28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2018/9/9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7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7.emf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11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Hans" altLang="en-US"/>
              <a:t>快速排序复杂度分析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BF40DB-D643-A348-A454-350211150D03}"/>
                  </a:ext>
                </a:extLst>
              </p:cNvPr>
              <p:cNvSpPr txBox="1"/>
              <p:nvPr/>
            </p:nvSpPr>
            <p:spPr>
              <a:xfrm>
                <a:off x="1527271" y="1814399"/>
                <a:ext cx="9626738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8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4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48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4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48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4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48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48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48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48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48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4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4800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48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zh-CN" sz="48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l-GR" altLang="zh-CN" sz="4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kumimoji="1" lang="en-US" altLang="zh-CN" sz="48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4800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4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48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BF40DB-D643-A348-A454-350211150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271" y="1814399"/>
                <a:ext cx="9626738" cy="738664"/>
              </a:xfrm>
              <a:prstGeom prst="rect">
                <a:avLst/>
              </a:prstGeom>
              <a:blipFill>
                <a:blip r:embed="rId3"/>
                <a:stretch>
                  <a:fillRect l="-792" r="-1583" b="-37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74EBC03-E84B-C548-B268-2F58BE9D7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207" y="2970271"/>
            <a:ext cx="4927433" cy="32584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A8C43F-7A2E-4C44-B80A-9944CECA2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951" y="3639998"/>
            <a:ext cx="4556292" cy="17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06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CE345-7BEB-D146-94E0-F3C7D4F3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证明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8C53EFC-3220-8044-A3C2-496DC89DB4AD}"/>
                  </a:ext>
                </a:extLst>
              </p:cNvPr>
              <p:cNvSpPr txBox="1"/>
              <p:nvPr/>
            </p:nvSpPr>
            <p:spPr>
              <a:xfrm>
                <a:off x="247027" y="1985963"/>
                <a:ext cx="11697946" cy="631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Hans" altLang="en-US" sz="320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zh-Hans" altLang="en-US" sz="3200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zh-Hans" altLang="en-US" sz="3200" i="1">
                        <a:latin typeface="Cambria Math" panose="02040503050406030204" pitchFamily="18" charset="0"/>
                      </a:rPr>
                      <m:t>只发生一次</m:t>
                    </m:r>
                  </m:oMath>
                </a14:m>
                <a:r>
                  <a:rPr kumimoji="1" lang="zh-Hans" altLang="en-US" sz="3200"/>
                  <a:t>比比较，这次比较会发生在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zh-Hans" altLang="en-US" sz="3200" i="1">
                        <a:latin typeface="Cambria Math" panose="02040503050406030204" pitchFamily="18" charset="0"/>
                      </a:rPr>
                      <m:t>被拆分之时</m:t>
                    </m:r>
                  </m:oMath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8C53EFC-3220-8044-A3C2-496DC89DB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27" y="1985963"/>
                <a:ext cx="11697946" cy="631198"/>
              </a:xfrm>
              <a:prstGeom prst="rect">
                <a:avLst/>
              </a:prstGeom>
              <a:blipFill>
                <a:blip r:embed="rId2"/>
                <a:stretch>
                  <a:fillRect l="-1192" t="-16000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A2D21DCB-F185-844A-AB4C-42CD784A8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4448174"/>
            <a:ext cx="6581228" cy="1981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4266878-DBDC-FC4A-83D9-31B6210BD7C8}"/>
                  </a:ext>
                </a:extLst>
              </p:cNvPr>
              <p:cNvSpPr txBox="1"/>
              <p:nvPr/>
            </p:nvSpPr>
            <p:spPr>
              <a:xfrm>
                <a:off x="3354547" y="3261632"/>
                <a:ext cx="7401513" cy="542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在拆分过程中</m:t>
                      </m:r>
                      <m:sSub>
                        <m:sSub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和</m:t>
                      </m:r>
                      <m:sSub>
                        <m:sSub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如果想获得比较机会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4266878-DBDC-FC4A-83D9-31B6210BD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547" y="3261632"/>
                <a:ext cx="7401513" cy="542071"/>
              </a:xfrm>
              <a:prstGeom prst="rect">
                <a:avLst/>
              </a:prstGeom>
              <a:blipFill>
                <a:blip r:embed="rId4"/>
                <a:stretch>
                  <a:fillRect l="-1372" t="-9091" r="-1201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0C978DD-20EA-194F-8E54-F08F34540C34}"/>
                  </a:ext>
                </a:extLst>
              </p:cNvPr>
              <p:cNvSpPr txBox="1"/>
              <p:nvPr/>
            </p:nvSpPr>
            <p:spPr>
              <a:xfrm>
                <a:off x="7235237" y="4448174"/>
                <a:ext cx="4118563" cy="542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除非</m:t>
                      </m:r>
                      <m:sSub>
                        <m:sSub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或者</m:t>
                      </m:r>
                      <m:sSub>
                        <m:sSub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成为中心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0C978DD-20EA-194F-8E54-F08F34540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237" y="4448174"/>
                <a:ext cx="4118563" cy="542071"/>
              </a:xfrm>
              <a:prstGeom prst="rect">
                <a:avLst/>
              </a:prstGeom>
              <a:blipFill>
                <a:blip r:embed="rId5"/>
                <a:stretch>
                  <a:fillRect l="-2769" t="-6818" r="-2462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下箭头 13">
            <a:extLst>
              <a:ext uri="{FF2B5EF4-FFF2-40B4-BE49-F238E27FC236}">
                <a16:creationId xmlns:a16="http://schemas.microsoft.com/office/drawing/2014/main" id="{4F2864D7-22C5-504B-B6FA-BBB75733CDDA}"/>
              </a:ext>
            </a:extLst>
          </p:cNvPr>
          <p:cNvSpPr/>
          <p:nvPr/>
        </p:nvSpPr>
        <p:spPr>
          <a:xfrm>
            <a:off x="5729288" y="2713685"/>
            <a:ext cx="366712" cy="397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683DB981-143F-A84C-8674-3ED4ED4C308E}"/>
              </a:ext>
            </a:extLst>
          </p:cNvPr>
          <p:cNvSpPr/>
          <p:nvPr/>
        </p:nvSpPr>
        <p:spPr>
          <a:xfrm>
            <a:off x="8396288" y="3927187"/>
            <a:ext cx="366712" cy="397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960941F4-EDBC-904A-8417-54F38FB7BB4A}"/>
              </a:ext>
            </a:extLst>
          </p:cNvPr>
          <p:cNvSpPr/>
          <p:nvPr/>
        </p:nvSpPr>
        <p:spPr>
          <a:xfrm>
            <a:off x="9111162" y="5041272"/>
            <a:ext cx="366712" cy="397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2D29DDD-8884-EB49-AC0C-41CD136EA8CC}"/>
                  </a:ext>
                </a:extLst>
              </p:cNvPr>
              <p:cNvSpPr txBox="1"/>
              <p:nvPr/>
            </p:nvSpPr>
            <p:spPr>
              <a:xfrm>
                <a:off x="7826556" y="5509529"/>
                <a:ext cx="3302635" cy="1011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2D29DDD-8884-EB49-AC0C-41CD136EA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556" y="5509529"/>
                <a:ext cx="3302635" cy="1011495"/>
              </a:xfrm>
              <a:prstGeom prst="rect">
                <a:avLst/>
              </a:prstGeom>
              <a:blipFill>
                <a:blip r:embed="rId6"/>
                <a:stretch>
                  <a:fillRect l="-1533" t="-1250" r="-1916" b="-1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F444A5D5-D8B6-8642-8506-41B188E367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4750" y="5888276"/>
            <a:ext cx="254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325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ABE52-05B2-1E4C-8CF4-223E88B5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由</a:t>
            </a:r>
            <a:r>
              <a:rPr kumimoji="1" lang="en-US" altLang="zh-Hans"/>
              <a:t>1-2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409C6C-AD9F-7F47-8C51-6C215589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3" y="2309886"/>
            <a:ext cx="254000" cy="25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7753376-A979-BB4F-8B58-9304AF54FF8A}"/>
                  </a:ext>
                </a:extLst>
              </p:cNvPr>
              <p:cNvSpPr/>
              <p:nvPr/>
            </p:nvSpPr>
            <p:spPr>
              <a:xfrm>
                <a:off x="1211108" y="1690688"/>
                <a:ext cx="4096571" cy="14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ans" sz="32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Han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kumimoji="1" lang="en-US" altLang="zh-Han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Han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Hans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Han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zh-Han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Han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Hans" sz="3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Han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Hans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kumimoji="1" lang="en-US" altLang="zh-Han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zh-Han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Hans" sz="3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kumimoji="1" lang="en-US" altLang="zh-Han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Hans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Hans" sz="32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kumimoji="1" lang="en-US" altLang="zh-Han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320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7753376-A979-BB4F-8B58-9304AF54F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108" y="1690688"/>
                <a:ext cx="4096571" cy="1492396"/>
              </a:xfrm>
              <a:prstGeom prst="rect">
                <a:avLst/>
              </a:prstGeom>
              <a:blipFill>
                <a:blip r:embed="rId3"/>
                <a:stretch>
                  <a:fillRect l="-6481" t="-104202" r="-617" b="-154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0B4E46B-97D9-594E-A3F7-84583091AFBA}"/>
                  </a:ext>
                </a:extLst>
              </p:cNvPr>
              <p:cNvSpPr txBox="1"/>
              <p:nvPr/>
            </p:nvSpPr>
            <p:spPr>
              <a:xfrm>
                <a:off x="6767513" y="1931138"/>
                <a:ext cx="3302635" cy="1011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0B4E46B-97D9-594E-A3F7-84583091A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513" y="1931138"/>
                <a:ext cx="3302635" cy="1011495"/>
              </a:xfrm>
              <a:prstGeom prst="rect">
                <a:avLst/>
              </a:prstGeom>
              <a:blipFill>
                <a:blip r:embed="rId4"/>
                <a:stretch>
                  <a:fillRect l="-1533" r="-1916" b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EAA4479F-B6C0-7845-87ED-7E25D8A63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6063" y="2309886"/>
            <a:ext cx="254000" cy="254000"/>
          </a:xfrm>
          <a:prstGeom prst="rect">
            <a:avLst/>
          </a:prstGeom>
        </p:spPr>
      </p:pic>
      <p:sp>
        <p:nvSpPr>
          <p:cNvPr id="9" name="左大括号 8">
            <a:extLst>
              <a:ext uri="{FF2B5EF4-FFF2-40B4-BE49-F238E27FC236}">
                <a16:creationId xmlns:a16="http://schemas.microsoft.com/office/drawing/2014/main" id="{26884115-C87A-4045-8B33-8D9781E06633}"/>
              </a:ext>
            </a:extLst>
          </p:cNvPr>
          <p:cNvSpPr/>
          <p:nvPr/>
        </p:nvSpPr>
        <p:spPr>
          <a:xfrm rot="16200000">
            <a:off x="5794376" y="-993774"/>
            <a:ext cx="428625" cy="9302752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439675F-7FC0-CA4D-813B-206BB728FEFD}"/>
                  </a:ext>
                </a:extLst>
              </p:cNvPr>
              <p:cNvSpPr txBox="1"/>
              <p:nvPr/>
            </p:nvSpPr>
            <p:spPr>
              <a:xfrm>
                <a:off x="659866" y="4167303"/>
                <a:ext cx="11077391" cy="14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kumimoji="1" lang="en-US" altLang="zh-Han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Han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Hans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Han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zh-Han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Han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Hans" sz="3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Han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Hans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kumimoji="1" lang="en-US" altLang="zh-Han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kumimoji="1" lang="en-US" altLang="zh-Hans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Hans" sz="3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kumimoji="1" lang="en-US" altLang="zh-Hans" sz="3200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zh-Hans" sz="32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Hans" sz="32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Hans" sz="3200" b="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nary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kumimoji="1" lang="en-US" altLang="zh-Han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Han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Hans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Han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zh-Hans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Hans" sz="32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Hans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kumimoji="1" lang="en-US" altLang="zh-Hans" sz="32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zh-Han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kumimoji="1" lang="en-US" altLang="zh-Han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Hans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kumimoji="1" lang="en-US" altLang="zh-Hans" sz="3200" b="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nary>
                              <m:r>
                                <a:rPr kumimoji="1" lang="en-US" altLang="zh-Hans" sz="3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kumimoji="1" lang="en-US" altLang="zh-Hans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zh-Han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Hans" sz="32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zh-Han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kumimoji="1" lang="en-US" altLang="zh-Hans" sz="3200" b="0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kumimoji="1" lang="en-US" altLang="zh-Hans" sz="3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Hans" sz="3200" b="0" i="1">
                                          <a:latin typeface="Cambria Math" panose="02040503050406030204" pitchFamily="18" charset="0"/>
                                        </a:rPr>
                                        <m:t>𝑙𝑔𝑛</m:t>
                                      </m:r>
                                    </m:e>
                                  </m:d>
                                  <m:r>
                                    <a:rPr kumimoji="1" lang="en-US" altLang="zh-Hans" sz="3200" b="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kumimoji="1" lang="en-US" altLang="zh-Hans" sz="3200" b="0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kumimoji="1" lang="en-US" altLang="zh-Hans" sz="3200" b="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Hans" sz="3200" b="0" i="1">
                                      <a:latin typeface="Cambria Math" panose="02040503050406030204" pitchFamily="18" charset="0"/>
                                    </a:rPr>
                                    <m:t>𝑛𝑙𝑔𝑛</m:t>
                                  </m:r>
                                  <m:r>
                                    <a:rPr kumimoji="1" lang="en-US" altLang="zh-Hans" sz="3200" b="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439675F-7FC0-CA4D-813B-206BB728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66" y="4167303"/>
                <a:ext cx="11077391" cy="1400063"/>
              </a:xfrm>
              <a:prstGeom prst="rect">
                <a:avLst/>
              </a:prstGeom>
              <a:blipFill>
                <a:blip r:embed="rId6"/>
                <a:stretch>
                  <a:fillRect l="-2978" t="-115315" r="-687" b="-170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C15116-0015-034E-BEF3-4CBE8B7C95FA}"/>
                  </a:ext>
                </a:extLst>
              </p:cNvPr>
              <p:cNvSpPr txBox="1"/>
              <p:nvPr/>
            </p:nvSpPr>
            <p:spPr>
              <a:xfrm>
                <a:off x="3093546" y="5862754"/>
                <a:ext cx="6210033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Hans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调和数特性</m:t>
                      </m:r>
                      <m:r>
                        <a:rPr kumimoji="1" lang="zh-Hans" altLang="en-US" sz="2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kumimoji="1" lang="en-US" altLang="zh-CN" sz="2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kumimoji="1"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kumimoji="1" lang="en-US" altLang="zh-CN" sz="2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zh-CN" sz="2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kumimoji="1"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zh-CN" sz="2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CN" sz="2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kumimoji="1"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kumimoji="1"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zh-CN" alt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C15116-0015-034E-BEF3-4CBE8B7C9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546" y="5862754"/>
                <a:ext cx="6210033" cy="693908"/>
              </a:xfrm>
              <a:prstGeom prst="rect">
                <a:avLst/>
              </a:prstGeom>
              <a:blipFill>
                <a:blip r:embed="rId7"/>
                <a:stretch>
                  <a:fillRect l="-1224" r="-1020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63394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BC4F8-7EB1-9C46-BFF7-862DE8B3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空间复杂度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DD52C5-4EEF-6D40-A46F-96912E64D1BD}"/>
              </a:ext>
            </a:extLst>
          </p:cNvPr>
          <p:cNvSpPr txBox="1"/>
          <p:nvPr/>
        </p:nvSpPr>
        <p:spPr>
          <a:xfrm>
            <a:off x="1977551" y="1752601"/>
            <a:ext cx="8236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/>
              <a:t>基于交换元素的</a:t>
            </a:r>
            <a:r>
              <a:rPr kumimoji="1" lang="en-US" altLang="zh-Hans" sz="3200"/>
              <a:t>partition</a:t>
            </a:r>
            <a:r>
              <a:rPr kumimoji="1" lang="zh-Hans" altLang="en-US" sz="3200"/>
              <a:t>操作空间复杂度</a:t>
            </a:r>
            <a:r>
              <a:rPr kumimoji="1" lang="en-US" altLang="zh-Hans" sz="3200"/>
              <a:t>O(1)</a:t>
            </a:r>
            <a:endParaRPr kumimoji="1" lang="zh-CN" altLang="en-US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34ED61-E75F-4141-81D8-C5C7F2462AA8}"/>
              </a:ext>
            </a:extLst>
          </p:cNvPr>
          <p:cNvSpPr txBox="1"/>
          <p:nvPr/>
        </p:nvSpPr>
        <p:spPr>
          <a:xfrm>
            <a:off x="1977551" y="2557971"/>
            <a:ext cx="483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/>
              <a:t>主递归体空间复杂度</a:t>
            </a:r>
            <a:r>
              <a:rPr kumimoji="1" lang="en-US" altLang="zh-Hans" sz="3200"/>
              <a:t>O(1)</a:t>
            </a:r>
            <a:endParaRPr kumimoji="1" lang="zh-CN" altLang="en-US" sz="32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211D22-7486-9D48-A6C9-8A54DF7E2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29064"/>
            <a:ext cx="4556292" cy="1752420"/>
          </a:xfrm>
          <a:prstGeom prst="rect">
            <a:avLst/>
          </a:prstGeom>
        </p:spPr>
      </p:pic>
      <p:sp>
        <p:nvSpPr>
          <p:cNvPr id="8" name="下箭头 7">
            <a:extLst>
              <a:ext uri="{FF2B5EF4-FFF2-40B4-BE49-F238E27FC236}">
                <a16:creationId xmlns:a16="http://schemas.microsoft.com/office/drawing/2014/main" id="{511C4B96-CF44-A54E-896C-6113C45DB839}"/>
              </a:ext>
            </a:extLst>
          </p:cNvPr>
          <p:cNvSpPr/>
          <p:nvPr/>
        </p:nvSpPr>
        <p:spPr>
          <a:xfrm>
            <a:off x="7558089" y="3142746"/>
            <a:ext cx="442912" cy="34340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F2EAB5-2850-5048-8BBD-403CBB207E3E}"/>
              </a:ext>
            </a:extLst>
          </p:cNvPr>
          <p:cNvSpPr txBox="1"/>
          <p:nvPr/>
        </p:nvSpPr>
        <p:spPr>
          <a:xfrm>
            <a:off x="5610781" y="3731927"/>
            <a:ext cx="5476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/>
              <a:t>空间复杂度取决于递归深度</a:t>
            </a:r>
            <a:endParaRPr kumimoji="1" lang="zh-CN" altLang="en-US" sz="3200"/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AB0C291F-05AE-5C4F-A96C-7E0E091017E8}"/>
              </a:ext>
            </a:extLst>
          </p:cNvPr>
          <p:cNvSpPr/>
          <p:nvPr/>
        </p:nvSpPr>
        <p:spPr>
          <a:xfrm>
            <a:off x="7779545" y="4426243"/>
            <a:ext cx="442912" cy="47964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9EEC978-F7D1-8A48-B154-6399A11B7902}"/>
                  </a:ext>
                </a:extLst>
              </p:cNvPr>
              <p:cNvSpPr txBox="1"/>
              <p:nvPr/>
            </p:nvSpPr>
            <p:spPr>
              <a:xfrm>
                <a:off x="5610781" y="4937763"/>
                <a:ext cx="63137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l-GR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9EEC978-F7D1-8A48-B154-6399A11B7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781" y="4937763"/>
                <a:ext cx="6313716" cy="492443"/>
              </a:xfrm>
              <a:prstGeom prst="rect">
                <a:avLst/>
              </a:prstGeom>
              <a:blipFill>
                <a:blip r:embed="rId3"/>
                <a:stretch>
                  <a:fillRect l="-803" r="-1606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1E4F3723-0CD9-384D-9CA4-9E72CA21220C}"/>
              </a:ext>
            </a:extLst>
          </p:cNvPr>
          <p:cNvSpPr txBox="1"/>
          <p:nvPr/>
        </p:nvSpPr>
        <p:spPr>
          <a:xfrm>
            <a:off x="6686550" y="5584451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平均情况</a:t>
            </a:r>
            <a:r>
              <a:rPr kumimoji="1" lang="en-US" altLang="zh-CN" sz="2400"/>
              <a:t>O(logn)</a:t>
            </a:r>
            <a:endParaRPr kumimoji="1" lang="zh-CN" altLang="en-US" sz="2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2F3839-2313-4147-B398-6338A7950A9F}"/>
              </a:ext>
            </a:extLst>
          </p:cNvPr>
          <p:cNvSpPr txBox="1"/>
          <p:nvPr/>
        </p:nvSpPr>
        <p:spPr>
          <a:xfrm>
            <a:off x="6686550" y="612534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最坏情况</a:t>
            </a:r>
            <a:r>
              <a:rPr kumimoji="1" lang="en-US" altLang="zh-CN" sz="2400"/>
              <a:t>O(n)</a:t>
            </a:r>
            <a:endParaRPr kumimoji="1" lang="zh-CN" altLang="en-US" sz="2400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77CC300B-A73F-B940-BBDB-3D60072B9800}"/>
              </a:ext>
            </a:extLst>
          </p:cNvPr>
          <p:cNvSpPr/>
          <p:nvPr/>
        </p:nvSpPr>
        <p:spPr>
          <a:xfrm>
            <a:off x="6229350" y="5584451"/>
            <a:ext cx="271463" cy="1002563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9234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  <p:bldP spid="9" grpId="0"/>
      <p:bldP spid="10" grpId="0" animBg="1"/>
      <p:bldP spid="11" grpId="0"/>
      <p:bldP spid="12" grpId="0"/>
      <p:bldP spid="13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BF2D56D-EEB1-C04A-9A71-02803D7528F5}"/>
              </a:ext>
            </a:extLst>
          </p:cNvPr>
          <p:cNvSpPr txBox="1"/>
          <p:nvPr/>
        </p:nvSpPr>
        <p:spPr>
          <a:xfrm>
            <a:off x="1190853" y="1740912"/>
            <a:ext cx="3695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如何优化快速排序</a:t>
            </a:r>
            <a:r>
              <a:rPr kumimoji="1" lang="en-US" altLang="zh-Hans" sz="3200"/>
              <a:t>?</a:t>
            </a:r>
            <a:endParaRPr kumimoji="1" lang="zh-CN" altLang="en-US" sz="3200"/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773A2768-D3DB-F54C-B3FE-331E12597C35}"/>
              </a:ext>
            </a:extLst>
          </p:cNvPr>
          <p:cNvSpPr/>
          <p:nvPr/>
        </p:nvSpPr>
        <p:spPr>
          <a:xfrm>
            <a:off x="2840830" y="2500312"/>
            <a:ext cx="395287" cy="557213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722349-52C2-F041-968E-7A05476E0F4C}"/>
              </a:ext>
            </a:extLst>
          </p:cNvPr>
          <p:cNvSpPr txBox="1"/>
          <p:nvPr/>
        </p:nvSpPr>
        <p:spPr>
          <a:xfrm>
            <a:off x="1509849" y="323215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让拆分更加平均</a:t>
            </a:r>
            <a:endParaRPr kumimoji="1" lang="zh-CN" altLang="en-US" sz="320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BC2E7167-7C8B-054D-8F90-8907989FC5C7}"/>
              </a:ext>
            </a:extLst>
          </p:cNvPr>
          <p:cNvSpPr/>
          <p:nvPr/>
        </p:nvSpPr>
        <p:spPr>
          <a:xfrm>
            <a:off x="4886095" y="2595849"/>
            <a:ext cx="471488" cy="1921670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7E6C95-DA48-ED4E-A640-2C909ABBD3D5}"/>
              </a:ext>
            </a:extLst>
          </p:cNvPr>
          <p:cNvSpPr txBox="1"/>
          <p:nvPr/>
        </p:nvSpPr>
        <p:spPr>
          <a:xfrm>
            <a:off x="5676582" y="2595849"/>
            <a:ext cx="3876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随机打乱原数组</a:t>
            </a:r>
            <a:r>
              <a:rPr kumimoji="1" lang="en-US" altLang="zh-Hans" sz="3200"/>
              <a:t>O(n)</a:t>
            </a:r>
            <a:endParaRPr kumimoji="1" lang="zh-CN" altLang="en-US" sz="3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688D3C9-C78C-BE41-824C-6F84DD463384}"/>
              </a:ext>
            </a:extLst>
          </p:cNvPr>
          <p:cNvSpPr txBox="1"/>
          <p:nvPr/>
        </p:nvSpPr>
        <p:spPr>
          <a:xfrm>
            <a:off x="5676582" y="3264296"/>
            <a:ext cx="5107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使用中位数做中点</a:t>
            </a:r>
            <a:r>
              <a:rPr kumimoji="1" lang="en-US" altLang="zh-Hans" sz="3200"/>
              <a:t>O(n)</a:t>
            </a:r>
            <a:r>
              <a:rPr kumimoji="1" lang="zh-Hans" altLang="en-US" sz="3200"/>
              <a:t>累计</a:t>
            </a:r>
            <a:endParaRPr kumimoji="1" lang="zh-CN" altLang="en-US" sz="3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ACD5EA3-F723-E842-A81E-C0EFD650D728}"/>
              </a:ext>
            </a:extLst>
          </p:cNvPr>
          <p:cNvSpPr txBox="1"/>
          <p:nvPr/>
        </p:nvSpPr>
        <p:spPr>
          <a:xfrm>
            <a:off x="5676582" y="3932744"/>
            <a:ext cx="5928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找三个数，取中间数字</a:t>
            </a:r>
            <a:r>
              <a:rPr kumimoji="1" lang="en-US" altLang="zh-Hans" sz="3200"/>
              <a:t>O(1)</a:t>
            </a:r>
            <a:r>
              <a:rPr kumimoji="1" lang="zh-Hans" altLang="en-US" sz="3200"/>
              <a:t>累计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735390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/>
      <p:bldP spid="11" grpId="0" animBg="1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F18DC5E-7FF5-EE42-93AB-AE87116B6D7A}"/>
                  </a:ext>
                </a:extLst>
              </p:cNvPr>
              <p:cNvSpPr txBox="1"/>
              <p:nvPr/>
            </p:nvSpPr>
            <p:spPr>
              <a:xfrm>
                <a:off x="4950620" y="314326"/>
                <a:ext cx="35644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sz="3200" b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F18DC5E-7FF5-EE42-93AB-AE87116B6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620" y="314326"/>
                <a:ext cx="356444" cy="492443"/>
              </a:xfrm>
              <a:prstGeom prst="rect">
                <a:avLst/>
              </a:prstGeom>
              <a:blipFill>
                <a:blip r:embed="rId2"/>
                <a:stretch>
                  <a:fillRect l="-10345" r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B980DF1-DB9B-3F48-86D9-A4E7B550041B}"/>
                  </a:ext>
                </a:extLst>
              </p:cNvPr>
              <p:cNvSpPr txBox="1"/>
              <p:nvPr/>
            </p:nvSpPr>
            <p:spPr>
              <a:xfrm>
                <a:off x="6818779" y="1270099"/>
                <a:ext cx="657680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sz="2400" b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B980DF1-DB9B-3F48-86D9-A4E7B5500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779" y="1270099"/>
                <a:ext cx="657680" cy="693844"/>
              </a:xfrm>
              <a:prstGeom prst="rect">
                <a:avLst/>
              </a:prstGeom>
              <a:blipFill>
                <a:blip r:embed="rId3"/>
                <a:stretch>
                  <a:fillRect l="-7547" r="-1887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CD41008-41ED-C74B-B3E7-6FE03E9A68AA}"/>
                  </a:ext>
                </a:extLst>
              </p:cNvPr>
              <p:cNvSpPr txBox="1"/>
              <p:nvPr/>
            </p:nvSpPr>
            <p:spPr>
              <a:xfrm>
                <a:off x="2471295" y="1260573"/>
                <a:ext cx="880113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sz="2400" b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CD41008-41ED-C74B-B3E7-6FE03E9A6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295" y="1260573"/>
                <a:ext cx="880113" cy="693844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2D42166-CBDB-2A4C-B41D-557443DF3DD9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2911352" y="806769"/>
            <a:ext cx="2217490" cy="453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9AB7C08-135D-7749-8B09-D895B9506BD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128842" y="806769"/>
            <a:ext cx="2018777" cy="463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D8821D4-71FD-1041-A032-4B2306D575D1}"/>
                  </a:ext>
                </a:extLst>
              </p:cNvPr>
              <p:cNvSpPr txBox="1"/>
              <p:nvPr/>
            </p:nvSpPr>
            <p:spPr>
              <a:xfrm>
                <a:off x="1707350" y="2390228"/>
                <a:ext cx="880113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sz="2400" b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D8821D4-71FD-1041-A032-4B2306D57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350" y="2390228"/>
                <a:ext cx="880113" cy="693844"/>
              </a:xfrm>
              <a:prstGeom prst="rect">
                <a:avLst/>
              </a:prstGeom>
              <a:blipFill>
                <a:blip r:embed="rId5"/>
                <a:stretch>
                  <a:fillRect l="-1408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89F278E-CB90-204B-B7EC-A69979F54421}"/>
                  </a:ext>
                </a:extLst>
              </p:cNvPr>
              <p:cNvSpPr txBox="1"/>
              <p:nvPr/>
            </p:nvSpPr>
            <p:spPr>
              <a:xfrm>
                <a:off x="3297609" y="2390228"/>
                <a:ext cx="880113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sz="2400" b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89F278E-CB90-204B-B7EC-A69979F54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609" y="2390228"/>
                <a:ext cx="880113" cy="693844"/>
              </a:xfrm>
              <a:prstGeom prst="rect">
                <a:avLst/>
              </a:prstGeom>
              <a:blipFill>
                <a:blip r:embed="rId6"/>
                <a:stretch>
                  <a:fillRect l="-2857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311EF889-5B5B-DE42-A4C1-A6AC575DEBB0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2147407" y="1954417"/>
            <a:ext cx="763945" cy="435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3D3B34E-86C5-964F-8CD9-8BAE8742CCE6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2911352" y="1954417"/>
            <a:ext cx="826314" cy="435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48B808E-6EC1-9E44-8B70-B700A9C378EF}"/>
                  </a:ext>
                </a:extLst>
              </p:cNvPr>
              <p:cNvSpPr txBox="1"/>
              <p:nvPr/>
            </p:nvSpPr>
            <p:spPr>
              <a:xfrm>
                <a:off x="1424729" y="3982195"/>
                <a:ext cx="44005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sz="2400" b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48B808E-6EC1-9E44-8B70-B700A9C3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729" y="3982195"/>
                <a:ext cx="440057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B450F160-D5D7-364F-8C3F-9AD135590CE2}"/>
              </a:ext>
            </a:extLst>
          </p:cNvPr>
          <p:cNvCxnSpPr>
            <a:cxnSpLocks/>
            <a:stCxn id="16" idx="2"/>
            <a:endCxn id="33" idx="0"/>
          </p:cNvCxnSpPr>
          <p:nvPr/>
        </p:nvCxnSpPr>
        <p:spPr>
          <a:xfrm flipH="1">
            <a:off x="1644758" y="3084072"/>
            <a:ext cx="502649" cy="8981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0310DCD7-626A-2B46-93F8-F5DAA2D765CD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2147407" y="3084072"/>
            <a:ext cx="516951" cy="91588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C639ED1-0D3B-994D-93C1-5EC6B640FF12}"/>
                  </a:ext>
                </a:extLst>
              </p:cNvPr>
              <p:cNvSpPr txBox="1"/>
              <p:nvPr/>
            </p:nvSpPr>
            <p:spPr>
              <a:xfrm>
                <a:off x="5375451" y="2374782"/>
                <a:ext cx="880113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sz="2400" b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C639ED1-0D3B-994D-93C1-5EC6B640F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451" y="2374782"/>
                <a:ext cx="880113" cy="693844"/>
              </a:xfrm>
              <a:prstGeom prst="rect">
                <a:avLst/>
              </a:prstGeom>
              <a:blipFill>
                <a:blip r:embed="rId8"/>
                <a:stretch>
                  <a:fillRect l="-2817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4B3E489-92B2-E64F-AF61-CC3CADB84243}"/>
                  </a:ext>
                </a:extLst>
              </p:cNvPr>
              <p:cNvSpPr txBox="1"/>
              <p:nvPr/>
            </p:nvSpPr>
            <p:spPr>
              <a:xfrm>
                <a:off x="8069890" y="2374782"/>
                <a:ext cx="880113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81</m:t>
                          </m:r>
                        </m:num>
                        <m:den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sz="2400" b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4B3E489-92B2-E64F-AF61-CC3CADB84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890" y="2374782"/>
                <a:ext cx="880113" cy="693844"/>
              </a:xfrm>
              <a:prstGeom prst="rect">
                <a:avLst/>
              </a:prstGeom>
              <a:blipFill>
                <a:blip r:embed="rId9"/>
                <a:stretch>
                  <a:fillRect l="-2817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50819A8E-8249-6745-8F90-9DE3F47B5B02}"/>
              </a:ext>
            </a:extLst>
          </p:cNvPr>
          <p:cNvCxnSpPr>
            <a:cxnSpLocks/>
            <a:stCxn id="7" idx="2"/>
            <a:endCxn id="46" idx="0"/>
          </p:cNvCxnSpPr>
          <p:nvPr/>
        </p:nvCxnSpPr>
        <p:spPr>
          <a:xfrm flipH="1">
            <a:off x="5815508" y="1963943"/>
            <a:ext cx="1332111" cy="410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CC08A0E6-84BD-024C-9908-7023739EE4BE}"/>
              </a:ext>
            </a:extLst>
          </p:cNvPr>
          <p:cNvCxnSpPr>
            <a:cxnSpLocks/>
            <a:stCxn id="7" idx="2"/>
            <a:endCxn id="47" idx="0"/>
          </p:cNvCxnSpPr>
          <p:nvPr/>
        </p:nvCxnSpPr>
        <p:spPr>
          <a:xfrm>
            <a:off x="7147619" y="1963943"/>
            <a:ext cx="1362328" cy="410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0D6E409-1EDA-6148-BFDC-A83F30CD7CD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737666" y="3084072"/>
            <a:ext cx="487583" cy="84264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5537B3C4-7D55-FF40-BFB9-B12A0F438C8F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297609" y="3084072"/>
            <a:ext cx="440057" cy="84264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225FD3E5-E8E5-8341-8873-D54018CA8544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5815508" y="3068626"/>
            <a:ext cx="487583" cy="93132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777D82E7-8CE5-9843-B122-56B0619C273E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5375452" y="3068626"/>
            <a:ext cx="440056" cy="93132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78F160E-835C-8F4C-A8B3-9177ECF03F45}"/>
                  </a:ext>
                </a:extLst>
              </p:cNvPr>
              <p:cNvSpPr txBox="1"/>
              <p:nvPr/>
            </p:nvSpPr>
            <p:spPr>
              <a:xfrm>
                <a:off x="7229226" y="3819939"/>
                <a:ext cx="880113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81</m:t>
                          </m:r>
                        </m:num>
                        <m:den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sz="2400" b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78F160E-835C-8F4C-A8B3-9177ECF03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226" y="3819939"/>
                <a:ext cx="880113" cy="693844"/>
              </a:xfrm>
              <a:prstGeom prst="rect">
                <a:avLst/>
              </a:prstGeom>
              <a:blipFill>
                <a:blip r:embed="rId10"/>
                <a:stretch>
                  <a:fillRect l="-9859" r="-8451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9B64D44-754A-DA4A-B44D-38AB62A50B1F}"/>
                  </a:ext>
                </a:extLst>
              </p:cNvPr>
              <p:cNvSpPr txBox="1"/>
              <p:nvPr/>
            </p:nvSpPr>
            <p:spPr>
              <a:xfrm>
                <a:off x="8950003" y="3717063"/>
                <a:ext cx="880113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729</m:t>
                          </m:r>
                        </m:num>
                        <m:den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sz="2400" b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9B64D44-754A-DA4A-B44D-38AB62A50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003" y="3717063"/>
                <a:ext cx="880113" cy="693844"/>
              </a:xfrm>
              <a:prstGeom prst="rect">
                <a:avLst/>
              </a:prstGeom>
              <a:blipFill>
                <a:blip r:embed="rId11"/>
                <a:stretch>
                  <a:fillRect l="-11429" r="-10000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8598674-8114-2442-A675-1347539D0C43}"/>
              </a:ext>
            </a:extLst>
          </p:cNvPr>
          <p:cNvCxnSpPr>
            <a:cxnSpLocks/>
            <a:stCxn id="47" idx="2"/>
            <a:endCxn id="64" idx="0"/>
          </p:cNvCxnSpPr>
          <p:nvPr/>
        </p:nvCxnSpPr>
        <p:spPr>
          <a:xfrm flipH="1">
            <a:off x="7669283" y="3068626"/>
            <a:ext cx="840664" cy="751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851ABD7F-3A24-F449-972D-F82B5B1396E8}"/>
              </a:ext>
            </a:extLst>
          </p:cNvPr>
          <p:cNvCxnSpPr>
            <a:cxnSpLocks/>
            <a:stCxn id="47" idx="2"/>
            <a:endCxn id="65" idx="0"/>
          </p:cNvCxnSpPr>
          <p:nvPr/>
        </p:nvCxnSpPr>
        <p:spPr>
          <a:xfrm>
            <a:off x="8509947" y="3068626"/>
            <a:ext cx="880113" cy="648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FF8AC713-5115-B749-8219-F3081237F281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7669283" y="4513783"/>
            <a:ext cx="304859" cy="93132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91E6BE82-BF13-7B48-B3FA-18D1723D0947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7329488" y="4513783"/>
            <a:ext cx="339795" cy="93132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8B7CD48E-B0EA-0944-B42C-FCC9149A6E12}"/>
              </a:ext>
            </a:extLst>
          </p:cNvPr>
          <p:cNvCxnSpPr>
            <a:cxnSpLocks/>
            <a:stCxn id="65" idx="2"/>
            <a:endCxn id="136" idx="0"/>
          </p:cNvCxnSpPr>
          <p:nvPr/>
        </p:nvCxnSpPr>
        <p:spPr>
          <a:xfrm>
            <a:off x="9390060" y="4410907"/>
            <a:ext cx="440056" cy="151840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89C39933-46A6-9242-A4F9-7709EA40068C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9083001" y="4410907"/>
            <a:ext cx="307059" cy="103420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946FCF58-478D-E340-B46B-0902B33E0992}"/>
                  </a:ext>
                </a:extLst>
              </p:cNvPr>
              <p:cNvSpPr txBox="1"/>
              <p:nvPr/>
            </p:nvSpPr>
            <p:spPr>
              <a:xfrm>
                <a:off x="9610087" y="5929313"/>
                <a:ext cx="44005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sz="2400" b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946FCF58-478D-E340-B46B-0902B33E0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087" y="5929313"/>
                <a:ext cx="440057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957C1FA9-2D4F-0445-888E-6AEC7F1961C3}"/>
              </a:ext>
            </a:extLst>
          </p:cNvPr>
          <p:cNvCxnSpPr>
            <a:cxnSpLocks/>
            <a:stCxn id="5" idx="3"/>
            <a:endCxn id="148" idx="1"/>
          </p:cNvCxnSpPr>
          <p:nvPr/>
        </p:nvCxnSpPr>
        <p:spPr>
          <a:xfrm>
            <a:off x="5307064" y="560548"/>
            <a:ext cx="5172446" cy="18691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4AB953F3-3827-554A-8CCB-3D90D8254B9B}"/>
                  </a:ext>
                </a:extLst>
              </p:cNvPr>
              <p:cNvSpPr txBox="1"/>
              <p:nvPr/>
            </p:nvSpPr>
            <p:spPr>
              <a:xfrm>
                <a:off x="10479510" y="394573"/>
                <a:ext cx="4076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kumimoji="1" lang="en-US" altLang="zh-CN" sz="2400" b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4AB953F3-3827-554A-8CCB-3D90D8254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510" y="394573"/>
                <a:ext cx="407611" cy="369332"/>
              </a:xfrm>
              <a:prstGeom prst="rect">
                <a:avLst/>
              </a:prstGeom>
              <a:blipFill>
                <a:blip r:embed="rId13"/>
                <a:stretch>
                  <a:fillRect l="-6061" r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B62B1509-374E-2E45-BA02-F0192C8C5E05}"/>
                  </a:ext>
                </a:extLst>
              </p:cNvPr>
              <p:cNvSpPr txBox="1"/>
              <p:nvPr/>
            </p:nvSpPr>
            <p:spPr>
              <a:xfrm>
                <a:off x="10479114" y="1437117"/>
                <a:ext cx="4076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kumimoji="1" lang="en-US" altLang="zh-CN" sz="2400" b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B62B1509-374E-2E45-BA02-F0192C8C5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114" y="1437117"/>
                <a:ext cx="407611" cy="369332"/>
              </a:xfrm>
              <a:prstGeom prst="rect">
                <a:avLst/>
              </a:prstGeom>
              <a:blipFill>
                <a:blip r:embed="rId13"/>
                <a:stretch>
                  <a:fillRect l="-6061" r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5438527C-8941-4C41-8760-3C943ECD6C51}"/>
              </a:ext>
            </a:extLst>
          </p:cNvPr>
          <p:cNvCxnSpPr>
            <a:cxnSpLocks/>
            <a:stCxn id="7" idx="3"/>
            <a:endCxn id="150" idx="1"/>
          </p:cNvCxnSpPr>
          <p:nvPr/>
        </p:nvCxnSpPr>
        <p:spPr>
          <a:xfrm>
            <a:off x="7476459" y="1617021"/>
            <a:ext cx="3002655" cy="4762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DB4440F6-893D-4847-8F3B-D22EA67C9CAB}"/>
                  </a:ext>
                </a:extLst>
              </p:cNvPr>
              <p:cNvSpPr txBox="1"/>
              <p:nvPr/>
            </p:nvSpPr>
            <p:spPr>
              <a:xfrm>
                <a:off x="10427805" y="2537038"/>
                <a:ext cx="4076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kumimoji="1" lang="en-US" altLang="zh-CN" sz="2400" b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DB4440F6-893D-4847-8F3B-D22EA67C9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805" y="2537038"/>
                <a:ext cx="407611" cy="369332"/>
              </a:xfrm>
              <a:prstGeom prst="rect">
                <a:avLst/>
              </a:prstGeom>
              <a:blipFill>
                <a:blip r:embed="rId14"/>
                <a:stretch>
                  <a:fillRect l="-6061" r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43EC4FAF-6A7A-1F40-B5AC-0CB9058B4AE5}"/>
              </a:ext>
            </a:extLst>
          </p:cNvPr>
          <p:cNvCxnSpPr>
            <a:cxnSpLocks/>
            <a:stCxn id="47" idx="3"/>
            <a:endCxn id="154" idx="1"/>
          </p:cNvCxnSpPr>
          <p:nvPr/>
        </p:nvCxnSpPr>
        <p:spPr>
          <a:xfrm>
            <a:off x="8950003" y="2721704"/>
            <a:ext cx="1477802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706296AC-205E-3D4A-9527-395E794EA66A}"/>
              </a:ext>
            </a:extLst>
          </p:cNvPr>
          <p:cNvCxnSpPr>
            <a:cxnSpLocks/>
            <a:stCxn id="65" idx="3"/>
            <a:endCxn id="168" idx="1"/>
          </p:cNvCxnSpPr>
          <p:nvPr/>
        </p:nvCxnSpPr>
        <p:spPr>
          <a:xfrm flipV="1">
            <a:off x="9830116" y="4053712"/>
            <a:ext cx="1005300" cy="10273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A149E5C5-6025-384A-8167-19A6196E5F4B}"/>
                  </a:ext>
                </a:extLst>
              </p:cNvPr>
              <p:cNvSpPr/>
              <p:nvPr/>
            </p:nvSpPr>
            <p:spPr>
              <a:xfrm>
                <a:off x="10835416" y="3822879"/>
                <a:ext cx="9085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A149E5C5-6025-384A-8167-19A6196E5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416" y="3822879"/>
                <a:ext cx="908582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8581BCCF-7108-1741-BCD3-CD5FCBC9CB28}"/>
              </a:ext>
            </a:extLst>
          </p:cNvPr>
          <p:cNvCxnSpPr>
            <a:cxnSpLocks/>
          </p:cNvCxnSpPr>
          <p:nvPr/>
        </p:nvCxnSpPr>
        <p:spPr>
          <a:xfrm>
            <a:off x="9830116" y="6081553"/>
            <a:ext cx="1266486" cy="1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76705525-FDD3-6A43-A4BD-5E01163C6CD0}"/>
                  </a:ext>
                </a:extLst>
              </p:cNvPr>
              <p:cNvSpPr/>
              <p:nvPr/>
            </p:nvSpPr>
            <p:spPr>
              <a:xfrm>
                <a:off x="11096602" y="5822144"/>
                <a:ext cx="90858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76705525-FDD3-6A43-A4BD-5E01163C6C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6602" y="5822144"/>
                <a:ext cx="908582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直线箭头连接符 176">
            <a:extLst>
              <a:ext uri="{FF2B5EF4-FFF2-40B4-BE49-F238E27FC236}">
                <a16:creationId xmlns:a16="http://schemas.microsoft.com/office/drawing/2014/main" id="{356297DA-F4C3-A547-9601-D87FFADBBA49}"/>
              </a:ext>
            </a:extLst>
          </p:cNvPr>
          <p:cNvCxnSpPr/>
          <p:nvPr/>
        </p:nvCxnSpPr>
        <p:spPr>
          <a:xfrm>
            <a:off x="1214438" y="548636"/>
            <a:ext cx="0" cy="3705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C7A6BCFE-CF63-A547-8C71-C65A8037B2D3}"/>
                  </a:ext>
                </a:extLst>
              </p:cNvPr>
              <p:cNvSpPr txBox="1"/>
              <p:nvPr/>
            </p:nvSpPr>
            <p:spPr>
              <a:xfrm>
                <a:off x="756140" y="2135825"/>
                <a:ext cx="9943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 b="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1" lang="en-US" altLang="zh-CN" sz="2400" b="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kumimoji="1" lang="zh-CN" altLang="en-US" sz="2400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C7A6BCFE-CF63-A547-8C71-C65A8037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0" y="2135825"/>
                <a:ext cx="994375" cy="369332"/>
              </a:xfrm>
              <a:prstGeom prst="rect">
                <a:avLst/>
              </a:prstGeom>
              <a:blipFill>
                <a:blip r:embed="rId17"/>
                <a:stretch>
                  <a:fillRect l="-11538" r="-1282" b="-34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直线箭头连接符 183">
            <a:extLst>
              <a:ext uri="{FF2B5EF4-FFF2-40B4-BE49-F238E27FC236}">
                <a16:creationId xmlns:a16="http://schemas.microsoft.com/office/drawing/2014/main" id="{A3646DD2-2947-7348-B053-5F2320265778}"/>
              </a:ext>
            </a:extLst>
          </p:cNvPr>
          <p:cNvCxnSpPr>
            <a:cxnSpLocks/>
          </p:cNvCxnSpPr>
          <p:nvPr/>
        </p:nvCxnSpPr>
        <p:spPr>
          <a:xfrm>
            <a:off x="540484" y="522129"/>
            <a:ext cx="2698" cy="57616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7FF8F8B3-8B4B-654D-A243-DE509EB390AB}"/>
                  </a:ext>
                </a:extLst>
              </p:cNvPr>
              <p:cNvSpPr txBox="1"/>
              <p:nvPr/>
            </p:nvSpPr>
            <p:spPr>
              <a:xfrm>
                <a:off x="154122" y="3305782"/>
                <a:ext cx="746615" cy="5666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 b="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f>
                                <m:fPr>
                                  <m:ctrlPr>
                                    <a:rPr kumimoji="1" lang="en-US" altLang="zh-CN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kumimoji="1" lang="en-US" altLang="zh-CN" sz="2400" b="0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</m:sub>
                          </m:sSub>
                        </m:fName>
                        <m:e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kumimoji="1" lang="zh-CN" altLang="en-US" sz="2400"/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7FF8F8B3-8B4B-654D-A243-DE509EB39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22" y="3305782"/>
                <a:ext cx="746615" cy="566630"/>
              </a:xfrm>
              <a:prstGeom prst="rect">
                <a:avLst/>
              </a:prstGeom>
              <a:blipFill>
                <a:blip r:embed="rId18"/>
                <a:stretch>
                  <a:fillRect l="-20339" r="-28814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8519C3E-4C7B-CB4B-A276-B0E8BD6BE7A5}"/>
                  </a:ext>
                </a:extLst>
              </p:cNvPr>
              <p:cNvSpPr txBox="1"/>
              <p:nvPr/>
            </p:nvSpPr>
            <p:spPr>
              <a:xfrm>
                <a:off x="1686493" y="5551453"/>
                <a:ext cx="3512885" cy="755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&lt;=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𝑐𝑛</m:t>
                      </m:r>
                      <m:func>
                        <m:func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3200" b="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f>
                                <m:fPr>
                                  <m:ctrlPr>
                                    <a:rPr kumimoji="1" lang="en-US" altLang="zh-CN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3200" b="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kumimoji="1" lang="en-US" altLang="zh-CN" sz="3200" b="0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</m:sub>
                          </m:sSub>
                        </m:fName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8519C3E-4C7B-CB4B-A276-B0E8BD6BE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493" y="5551453"/>
                <a:ext cx="3512885" cy="755720"/>
              </a:xfrm>
              <a:prstGeom prst="rect">
                <a:avLst/>
              </a:prstGeom>
              <a:blipFill>
                <a:blip r:embed="rId19"/>
                <a:stretch>
                  <a:fillRect l="-1805" r="-361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875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935F6-19DA-314A-8128-2F5F803E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最好情况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09AFC2A-530F-C54A-BB34-7B37659F7290}"/>
                  </a:ext>
                </a:extLst>
              </p:cNvPr>
              <p:cNvSpPr txBox="1"/>
              <p:nvPr/>
            </p:nvSpPr>
            <p:spPr>
              <a:xfrm>
                <a:off x="3047441" y="1690688"/>
                <a:ext cx="5682901" cy="932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zh-Hans" altLang="en-US" sz="3200" b="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Hans" sz="3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Hans" sz="3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Hans" sz="3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09AFC2A-530F-C54A-BB34-7B37659F7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441" y="1690688"/>
                <a:ext cx="5682901" cy="932563"/>
              </a:xfrm>
              <a:prstGeom prst="rect">
                <a:avLst/>
              </a:prstGeom>
              <a:blipFill>
                <a:blip r:embed="rId2"/>
                <a:stretch>
                  <a:fillRect l="-224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B795510-9A45-E047-965A-F060AF5BD6D1}"/>
                  </a:ext>
                </a:extLst>
              </p:cNvPr>
              <p:cNvSpPr txBox="1"/>
              <p:nvPr/>
            </p:nvSpPr>
            <p:spPr>
              <a:xfrm>
                <a:off x="2846585" y="3373273"/>
                <a:ext cx="649883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=2,</m:t>
                      </m:r>
                      <m:sSub>
                        <m:sSub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3200" b="0" i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3200" b="0" i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zh-CN" sz="3200" b="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en-US" altLang="zh-CN" sz="3200" b="0" i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m:rPr>
                          <m:sty m:val="p"/>
                        </m:rPr>
                        <a:rPr kumimoji="1" lang="en-US" altLang="zh-CN" sz="3200" b="0" i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kumimoji="1" lang="en-US" altLang="zh-CN" sz="3200" b="0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B795510-9A45-E047-965A-F060AF5BD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585" y="3373273"/>
                <a:ext cx="6498830" cy="492443"/>
              </a:xfrm>
              <a:prstGeom prst="rect">
                <a:avLst/>
              </a:prstGeom>
              <a:blipFill>
                <a:blip r:embed="rId3"/>
                <a:stretch>
                  <a:fillRect r="-780" b="-35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箭头 7">
            <a:extLst>
              <a:ext uri="{FF2B5EF4-FFF2-40B4-BE49-F238E27FC236}">
                <a16:creationId xmlns:a16="http://schemas.microsoft.com/office/drawing/2014/main" id="{AAD07108-0587-4141-BA74-0173DD4D96F5}"/>
              </a:ext>
            </a:extLst>
          </p:cNvPr>
          <p:cNvSpPr/>
          <p:nvPr/>
        </p:nvSpPr>
        <p:spPr>
          <a:xfrm>
            <a:off x="5873416" y="2757755"/>
            <a:ext cx="445168" cy="51699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C8A50970-8F04-1C43-ACED-B6B0B20430E8}"/>
              </a:ext>
            </a:extLst>
          </p:cNvPr>
          <p:cNvSpPr/>
          <p:nvPr/>
        </p:nvSpPr>
        <p:spPr>
          <a:xfrm>
            <a:off x="5873416" y="4047340"/>
            <a:ext cx="445168" cy="51699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4C1E827-CB50-AA4E-AAED-958246A3DD0D}"/>
                  </a:ext>
                </a:extLst>
              </p:cNvPr>
              <p:cNvSpPr txBox="1"/>
              <p:nvPr/>
            </p:nvSpPr>
            <p:spPr>
              <a:xfrm>
                <a:off x="5160968" y="4709299"/>
                <a:ext cx="18700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Han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kumimoji="1" lang="en-US" altLang="zh-Hans" sz="32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Hans" sz="32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zh-Hans" sz="32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Hans" sz="32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𝑐𝑟𝑖𝑡</m:t>
                      </m:r>
                    </m:oMath>
                  </m:oMathPara>
                </a14:m>
                <a:endParaRPr kumimoji="1" lang="zh-CN" altLang="en-US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4C1E827-CB50-AA4E-AAED-958246A3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968" y="4709299"/>
                <a:ext cx="1870064" cy="492443"/>
              </a:xfrm>
              <a:prstGeom prst="rect">
                <a:avLst/>
              </a:prstGeom>
              <a:blipFill>
                <a:blip r:embed="rId4"/>
                <a:stretch>
                  <a:fillRect l="-1342" r="-2685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下箭头 10">
            <a:extLst>
              <a:ext uri="{FF2B5EF4-FFF2-40B4-BE49-F238E27FC236}">
                <a16:creationId xmlns:a16="http://schemas.microsoft.com/office/drawing/2014/main" id="{D46ABE26-F29D-894F-B1B9-5331E6DCF779}"/>
              </a:ext>
            </a:extLst>
          </p:cNvPr>
          <p:cNvSpPr/>
          <p:nvPr/>
        </p:nvSpPr>
        <p:spPr>
          <a:xfrm>
            <a:off x="5873416" y="5346710"/>
            <a:ext cx="445168" cy="51699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C1A0B45-3F9E-B441-ACE6-3DD16F7F1B00}"/>
                  </a:ext>
                </a:extLst>
              </p:cNvPr>
              <p:cNvSpPr txBox="1"/>
              <p:nvPr/>
            </p:nvSpPr>
            <p:spPr>
              <a:xfrm>
                <a:off x="4573115" y="6008669"/>
                <a:ext cx="30457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3200" b="0" i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C1A0B45-3F9E-B441-ACE6-3DD16F7F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115" y="6008669"/>
                <a:ext cx="3045770" cy="492443"/>
              </a:xfrm>
              <a:prstGeom prst="rect">
                <a:avLst/>
              </a:prstGeom>
              <a:blipFill>
                <a:blip r:embed="rId5"/>
                <a:stretch>
                  <a:fillRect l="-2500" r="-3750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030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D841A-6218-5D4C-A8AF-1F8C9C1F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最坏情况分析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49A975C-C34E-534E-B909-802760A19683}"/>
                  </a:ext>
                </a:extLst>
              </p:cNvPr>
              <p:cNvSpPr txBox="1"/>
              <p:nvPr/>
            </p:nvSpPr>
            <p:spPr>
              <a:xfrm>
                <a:off x="2665638" y="1799024"/>
                <a:ext cx="68607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zh-Hans" altLang="en-US" sz="3200" b="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49A975C-C34E-534E-B909-802760A19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638" y="1799024"/>
                <a:ext cx="6860724" cy="584775"/>
              </a:xfrm>
              <a:prstGeom prst="rect">
                <a:avLst/>
              </a:prstGeom>
              <a:blipFill>
                <a:blip r:embed="rId2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A0C7948-FF2C-1A40-9F7C-7D9DB82A49E9}"/>
                  </a:ext>
                </a:extLst>
              </p:cNvPr>
              <p:cNvSpPr/>
              <p:nvPr/>
            </p:nvSpPr>
            <p:spPr>
              <a:xfrm>
                <a:off x="4510006" y="2598614"/>
                <a:ext cx="421289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an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Hans" sz="3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Han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Han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Hans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zh-Han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Hans" sz="3200" i="1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zh-CN" altLang="en-US" sz="320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A0C7948-FF2C-1A40-9F7C-7D9DB82A4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006" y="2598614"/>
                <a:ext cx="421289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18CA9AA-3843-E847-85EF-F38174AEC217}"/>
                  </a:ext>
                </a:extLst>
              </p:cNvPr>
              <p:cNvSpPr/>
              <p:nvPr/>
            </p:nvSpPr>
            <p:spPr>
              <a:xfrm>
                <a:off x="2306838" y="4529909"/>
                <a:ext cx="83815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ans" sz="3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Han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Han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Hans" sz="320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Hans" sz="3200" b="0" i="0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Hans" sz="3200" b="0" i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1" lang="en-US" altLang="zh-Hans" sz="32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1" lang="en-US" altLang="zh-Hans" sz="3200" b="0" i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1" lang="en-US" altLang="zh-Hans" sz="3200" b="0" i="0">
                              <a:latin typeface="Cambria Math" panose="02040503050406030204" pitchFamily="18" charset="0"/>
                            </a:rPr>
                            <m:t>−1+</m:t>
                          </m:r>
                          <m:r>
                            <m:rPr>
                              <m:sty m:val="p"/>
                            </m:rPr>
                            <a:rPr kumimoji="1" lang="en-US" altLang="zh-Hans" sz="3200" b="0" i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1" lang="en-US" altLang="zh-Hans" sz="3200" b="0" i="0">
                              <a:latin typeface="Cambria Math" panose="02040503050406030204" pitchFamily="18" charset="0"/>
                            </a:rPr>
                            <m:t>−2+…+1</m:t>
                          </m:r>
                        </m:e>
                      </m:d>
                      <m:r>
                        <a:rPr kumimoji="1" lang="en-US" altLang="zh-Hans" sz="320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Hans" sz="3200" b="0" i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kumimoji="1" lang="en-US" altLang="zh-Hans" sz="3200" b="0" i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Hans" sz="3200" b="0" i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kumimoji="1" lang="en-US" altLang="zh-Hans" sz="3200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Hans" sz="3200" b="0" i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18CA9AA-3843-E847-85EF-F38174AEC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838" y="4529909"/>
                <a:ext cx="8381525" cy="584775"/>
              </a:xfrm>
              <a:prstGeom prst="rect">
                <a:avLst/>
              </a:prstGeom>
              <a:blipFill>
                <a:blip r:embed="rId4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下箭头 6">
            <a:extLst>
              <a:ext uri="{FF2B5EF4-FFF2-40B4-BE49-F238E27FC236}">
                <a16:creationId xmlns:a16="http://schemas.microsoft.com/office/drawing/2014/main" id="{7EFE59ED-1336-F94D-88DD-B3D14F2A528A}"/>
              </a:ext>
            </a:extLst>
          </p:cNvPr>
          <p:cNvSpPr/>
          <p:nvPr/>
        </p:nvSpPr>
        <p:spPr>
          <a:xfrm>
            <a:off x="5861110" y="3730319"/>
            <a:ext cx="469779" cy="637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333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16A33-CC82-1544-9514-1ACB8334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猜测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6BB36-F137-7B4C-9C7A-097C589BB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最好情况</a:t>
            </a:r>
            <a:r>
              <a:rPr kumimoji="1" lang="en-US" altLang="zh-Hans"/>
              <a:t>O(nlgn)</a:t>
            </a:r>
          </a:p>
          <a:p>
            <a:r>
              <a:rPr kumimoji="1" lang="zh-Hans" altLang="en-US"/>
              <a:t>最坏情况</a:t>
            </a:r>
            <a:r>
              <a:rPr kumimoji="1" lang="en-US" altLang="zh-Hans"/>
              <a:t>O(n^2)</a:t>
            </a:r>
          </a:p>
          <a:p>
            <a:r>
              <a:rPr kumimoji="1" lang="zh-Hans" altLang="en-US"/>
              <a:t>猜测平均情况</a:t>
            </a:r>
            <a:r>
              <a:rPr kumimoji="1" lang="en-US" altLang="zh-Hans"/>
              <a:t>O(nlogn)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2627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E04B5-1DE5-7E40-B8B6-E14BE265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观察现象，构造严格的证明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98EDB3-6C7F-E04F-AD03-94224A3F0FE1}"/>
              </a:ext>
            </a:extLst>
          </p:cNvPr>
          <p:cNvSpPr txBox="1"/>
          <p:nvPr/>
        </p:nvSpPr>
        <p:spPr>
          <a:xfrm>
            <a:off x="3345086" y="1971675"/>
            <a:ext cx="5501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/>
              <a:t>1,2,3,4,5,6,</a:t>
            </a:r>
            <a:r>
              <a:rPr kumimoji="1" lang="en-US" altLang="zh-CN" sz="4800">
                <a:solidFill>
                  <a:srgbClr val="FF0000"/>
                </a:solidFill>
              </a:rPr>
              <a:t>7</a:t>
            </a:r>
            <a:r>
              <a:rPr kumimoji="1" lang="en-US" altLang="zh-CN" sz="4800"/>
              <a:t>,8,9,10</a:t>
            </a:r>
            <a:endParaRPr kumimoji="1" lang="zh-CN" altLang="en-US" sz="4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64E7D12-6DF2-A648-AD6C-8160319CD456}"/>
                  </a:ext>
                </a:extLst>
              </p:cNvPr>
              <p:cNvSpPr txBox="1"/>
              <p:nvPr/>
            </p:nvSpPr>
            <p:spPr>
              <a:xfrm>
                <a:off x="1127411" y="3083659"/>
                <a:ext cx="10226389" cy="627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Hans" altLang="en-US" sz="3200"/>
                  <a:t>对于序列</a:t>
                </a:r>
                <a14:m>
                  <m:oMath xmlns:m="http://schemas.openxmlformats.org/officeDocument/2006/math">
                    <m:r>
                      <a:rPr kumimoji="1" lang="en-US" altLang="zh-Hans" sz="3200" b="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Hans" sz="3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Hans" sz="32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Hans" sz="3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Hans" sz="3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Hans" sz="32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Hans" sz="3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Hans" sz="3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Hans" sz="32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Hans" sz="32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Hans" sz="3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Hans" sz="32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Hans" sz="32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zh-Hans" altLang="en-US" sz="3200" b="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Hans" sz="32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zh-Hans" altLang="en-US" sz="3200" i="1">
                        <a:latin typeface="Cambria Math" panose="02040503050406030204" pitchFamily="18" charset="0"/>
                      </a:rPr>
                      <m:t>代表由</m:t>
                    </m:r>
                    <m:sSub>
                      <m:sSubPr>
                        <m:ctrlP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Hans" sz="3200" b="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zh-Hans" altLang="en-US" sz="3200" i="1">
                        <a:latin typeface="Cambria Math" panose="02040503050406030204" pitchFamily="18" charset="0"/>
                      </a:rPr>
                      <m:t>的元素</m:t>
                    </m:r>
                    <m:r>
                      <a:rPr kumimoji="1" lang="zh-Hans" altLang="en-US" sz="3200" b="0" i="1">
                        <a:latin typeface="Cambria Math" panose="02040503050406030204" pitchFamily="18" charset="0"/>
                      </a:rPr>
                      <m:t>。</m:t>
                    </m:r>
                    <m:r>
                      <a:rPr kumimoji="1" lang="zh-Hans" altLang="en-US" sz="32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64E7D12-6DF2-A648-AD6C-8160319CD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11" y="3083659"/>
                <a:ext cx="10226389" cy="627992"/>
              </a:xfrm>
              <a:prstGeom prst="rect">
                <a:avLst/>
              </a:prstGeom>
              <a:blipFill>
                <a:blip r:embed="rId2"/>
                <a:stretch>
                  <a:fillRect l="-1489" t="-16000" r="-124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FB839D1-BAA7-C74E-BACD-4E958F819093}"/>
                  </a:ext>
                </a:extLst>
              </p:cNvPr>
              <p:cNvSpPr txBox="1"/>
              <p:nvPr/>
            </p:nvSpPr>
            <p:spPr>
              <a:xfrm>
                <a:off x="1127411" y="4195643"/>
                <a:ext cx="5616226" cy="107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Hans" altLang="en-US" sz="3200" i="1">
                              <a:latin typeface="Cambria Math" panose="02040503050406030204" pitchFamily="18" charset="0"/>
                            </a:rPr>
                            <m:t>图中</m:t>
                          </m:r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被选为中心</m:t>
                      </m:r>
                      <m:r>
                        <a:rPr kumimoji="1" lang="zh-Hans" altLang="en-US" sz="3200" b="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那么</m:t>
                      </m:r>
                      <m:sSub>
                        <m:sSub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会和</m:t>
                      </m:r>
                      <m:sSub>
                        <m:sSub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至</m:t>
                      </m:r>
                      <m:sSub>
                        <m:sSub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进行一次比较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FB839D1-BAA7-C74E-BACD-4E958F819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11" y="4195643"/>
                <a:ext cx="5616226" cy="1072730"/>
              </a:xfrm>
              <a:prstGeom prst="rect">
                <a:avLst/>
              </a:prstGeom>
              <a:blipFill>
                <a:blip r:embed="rId3"/>
                <a:stretch>
                  <a:fillRect l="-1580"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7E03A59-B058-CA4B-9AAD-63EBD1289254}"/>
                  </a:ext>
                </a:extLst>
              </p:cNvPr>
              <p:cNvSpPr txBox="1"/>
              <p:nvPr/>
            </p:nvSpPr>
            <p:spPr>
              <a:xfrm>
                <a:off x="1127411" y="5752365"/>
                <a:ext cx="40018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和</m:t>
                      </m:r>
                      <m:sSub>
                        <m:sSub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不会进行比较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7E03A59-B058-CA4B-9AAD-63EBD1289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11" y="5752365"/>
                <a:ext cx="4001865" cy="584775"/>
              </a:xfrm>
              <a:prstGeom prst="rect">
                <a:avLst/>
              </a:prstGeom>
              <a:blipFill>
                <a:blip r:embed="rId4"/>
                <a:stretch>
                  <a:fillRect r="-633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D03FC426-B8A3-FA48-B87B-539152FD0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248" y="4025622"/>
            <a:ext cx="4023291" cy="21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7951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34E9B-14B0-754B-B851-083F8F12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观察现象，构造严格证明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9518EE-B291-604E-BA13-4A90BA77E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85" y="2187976"/>
            <a:ext cx="6362553" cy="34127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632C8B-7281-CB43-BFE0-6AA64A8C7CFB}"/>
              </a:ext>
            </a:extLst>
          </p:cNvPr>
          <p:cNvSpPr txBox="1"/>
          <p:nvPr/>
        </p:nvSpPr>
        <p:spPr>
          <a:xfrm>
            <a:off x="8043862" y="2817120"/>
            <a:ext cx="3789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/>
              <a:t>任何两个元素至多会进行</a:t>
            </a:r>
            <a:r>
              <a:rPr kumimoji="1" lang="en-US" altLang="zh-Hans" sz="3200"/>
              <a:t>1</a:t>
            </a:r>
            <a:r>
              <a:rPr kumimoji="1" lang="zh-Hans" altLang="en-US" sz="3200"/>
              <a:t>次比较</a:t>
            </a:r>
            <a:endParaRPr kumimoji="1" lang="zh-CN" altLang="en-US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A05DCB-4F0F-2C4B-8008-2F25AFAF6366}"/>
              </a:ext>
            </a:extLst>
          </p:cNvPr>
          <p:cNvSpPr txBox="1"/>
          <p:nvPr/>
        </p:nvSpPr>
        <p:spPr>
          <a:xfrm>
            <a:off x="7719811" y="4038760"/>
            <a:ext cx="378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/>
              <a:t>1,2,3,4,5,6,</a:t>
            </a:r>
            <a:r>
              <a:rPr kumimoji="1" lang="en-US" altLang="zh-CN" sz="3200">
                <a:solidFill>
                  <a:srgbClr val="FF0000"/>
                </a:solidFill>
              </a:rPr>
              <a:t>7</a:t>
            </a:r>
            <a:r>
              <a:rPr kumimoji="1" lang="en-US" altLang="zh-CN" sz="3200"/>
              <a:t>,8,9,10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5835128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33293-CA00-B84E-B0DB-3D26498E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观察现象，构造严格证明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B20C51-8837-DB49-ACC9-077850B218B2}"/>
              </a:ext>
            </a:extLst>
          </p:cNvPr>
          <p:cNvSpPr txBox="1"/>
          <p:nvPr/>
        </p:nvSpPr>
        <p:spPr>
          <a:xfrm>
            <a:off x="3345086" y="1971675"/>
            <a:ext cx="5501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/>
              <a:t>1,2,3,4,5,6,</a:t>
            </a:r>
            <a:r>
              <a:rPr kumimoji="1" lang="en-US" altLang="zh-CN" sz="4800">
                <a:solidFill>
                  <a:srgbClr val="FF0000"/>
                </a:solidFill>
              </a:rPr>
              <a:t>7</a:t>
            </a:r>
            <a:r>
              <a:rPr kumimoji="1" lang="en-US" altLang="zh-CN" sz="4800"/>
              <a:t>,8,9,10</a:t>
            </a:r>
            <a:endParaRPr kumimoji="1" lang="zh-CN" altLang="en-US" sz="48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CA11CD-F29E-064F-A4AC-09A4BFB1C86F}"/>
              </a:ext>
            </a:extLst>
          </p:cNvPr>
          <p:cNvSpPr txBox="1"/>
          <p:nvPr/>
        </p:nvSpPr>
        <p:spPr>
          <a:xfrm>
            <a:off x="1325786" y="3624262"/>
            <a:ext cx="3100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/>
              <a:t>1,2,3,4,5,6</a:t>
            </a:r>
            <a:endParaRPr kumimoji="1" lang="zh-CN" altLang="en-US" sz="48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2F8101-F646-4B4F-9B29-24BF30FE3076}"/>
              </a:ext>
            </a:extLst>
          </p:cNvPr>
          <p:cNvSpPr txBox="1"/>
          <p:nvPr/>
        </p:nvSpPr>
        <p:spPr>
          <a:xfrm>
            <a:off x="8703788" y="3605210"/>
            <a:ext cx="1899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/>
              <a:t>8,9,10</a:t>
            </a:r>
            <a:endParaRPr kumimoji="1" lang="zh-CN" altLang="en-US" sz="480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2ABAE65-222C-BC48-8973-D71B6CC266B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876051" y="2802672"/>
            <a:ext cx="3219949" cy="821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4109F531-2F9A-434B-A822-A7AE65708F5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96000" y="2802672"/>
            <a:ext cx="3557728" cy="802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A2A0AEE-4474-E147-B7AE-A2F96ADED801}"/>
                  </a:ext>
                </a:extLst>
              </p:cNvPr>
              <p:cNvSpPr txBox="1"/>
              <p:nvPr/>
            </p:nvSpPr>
            <p:spPr>
              <a:xfrm>
                <a:off x="681036" y="4994412"/>
                <a:ext cx="10829925" cy="1126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Hans" altLang="en-US" sz="3200"/>
                  <a:t>任何一个序列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zh-Hans" altLang="en-US" sz="3200" i="1">
                        <a:latin typeface="Cambria Math" panose="02040503050406030204" pitchFamily="18" charset="0"/>
                      </a:rPr>
                      <m:t>被会被某个中心点拆分前</m:t>
                    </m:r>
                    <m:r>
                      <a:rPr kumimoji="1" lang="zh-Hans" altLang="en-US" sz="3200" b="0" i="1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zh-Hans" altLang="en-US" sz="3200" i="1">
                        <a:latin typeface="Cambria Math" panose="02040503050406030204" pitchFamily="18" charset="0"/>
                      </a:rPr>
                      <m:t>它的元素</m:t>
                    </m:r>
                    <m:sSub>
                      <m:sSubPr>
                        <m:ctrlP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zh-Hans" altLang="en-US" sz="3200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zh-Hans" altLang="en-US" sz="3200" i="1">
                        <a:latin typeface="Cambria Math" panose="02040503050406030204" pitchFamily="18" charset="0"/>
                      </a:rPr>
                      <m:t>不会进行比较</m:t>
                    </m:r>
                  </m:oMath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A2A0AEE-4474-E147-B7AE-A2F96ADED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6" y="4994412"/>
                <a:ext cx="10829925" cy="1126847"/>
              </a:xfrm>
              <a:prstGeom prst="rect">
                <a:avLst/>
              </a:prstGeom>
              <a:blipFill>
                <a:blip r:embed="rId2"/>
                <a:stretch>
                  <a:fillRect l="-1407" t="-777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53773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CBD0B-99CA-AF42-908B-90D0A685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证明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87AB738-CB4A-C644-ABA7-E784390C7C79}"/>
                  </a:ext>
                </a:extLst>
              </p:cNvPr>
              <p:cNvSpPr txBox="1"/>
              <p:nvPr/>
            </p:nvSpPr>
            <p:spPr>
              <a:xfrm>
                <a:off x="2269961" y="1887997"/>
                <a:ext cx="7489358" cy="542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假设事件</m:t>
                      </m:r>
                      <m:sSub>
                        <m:sSub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代表元素</m:t>
                      </m:r>
                      <m:sSub>
                        <m:sSubPr>
                          <m:ctrlPr>
                            <a:rPr kumimoji="1" lang="en-US" altLang="zh-Han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Hans" sz="32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和元素</m:t>
                      </m:r>
                      <m:sSub>
                        <m:sSub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发生比较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87AB738-CB4A-C644-ABA7-E784390C7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961" y="1887997"/>
                <a:ext cx="7489358" cy="542071"/>
              </a:xfrm>
              <a:prstGeom prst="rect">
                <a:avLst/>
              </a:prstGeom>
              <a:blipFill>
                <a:blip r:embed="rId2"/>
                <a:stretch>
                  <a:fillRect l="-1186" t="-9302" r="-1356" b="-25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3C1F053-318F-2F4C-81DA-57BC9937559E}"/>
                  </a:ext>
                </a:extLst>
              </p:cNvPr>
              <p:cNvSpPr txBox="1"/>
              <p:nvPr/>
            </p:nvSpPr>
            <p:spPr>
              <a:xfrm>
                <a:off x="2269961" y="3138489"/>
                <a:ext cx="8015591" cy="14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快速排序的总执行时间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zh-Hans" sz="3200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Hans" sz="32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Hans" sz="3200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Hans" sz="32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Hans" sz="3200" b="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kumimoji="1" lang="en-US" altLang="zh-Hans" sz="3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zh-Hans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Hans" sz="3200" b="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kumimoji="1" lang="en-US" altLang="zh-Hans" sz="3200" b="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Hans" sz="3200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Hans" sz="3200" b="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kumimoji="1" lang="en-US" altLang="zh-Hans" sz="3200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3C1F053-318F-2F4C-81DA-57BC99375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961" y="3138489"/>
                <a:ext cx="8015591" cy="1400063"/>
              </a:xfrm>
              <a:prstGeom prst="rect">
                <a:avLst/>
              </a:prstGeom>
              <a:blipFill>
                <a:blip r:embed="rId3"/>
                <a:stretch>
                  <a:fillRect l="-1266" t="-114414" r="-1108" b="-170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13A10AF8-375D-8E40-A48B-1C47A2D69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0793" y="3711520"/>
            <a:ext cx="254000" cy="254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C1610B-E5A1-7B42-9E80-B021EC705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573" y="4147046"/>
            <a:ext cx="4108953" cy="22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5501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3918</TotalTime>
  <Words>441</Words>
  <Application>Microsoft Macintosh PowerPoint</Application>
  <PresentationFormat>宽屏</PresentationFormat>
  <Paragraphs>73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Cambria Math</vt:lpstr>
      <vt:lpstr>Office 主题​​</vt:lpstr>
      <vt:lpstr>快速排序复杂度分析</vt:lpstr>
      <vt:lpstr>PowerPoint 演示文稿</vt:lpstr>
      <vt:lpstr>最好情况</vt:lpstr>
      <vt:lpstr>最坏情况分析</vt:lpstr>
      <vt:lpstr>猜测</vt:lpstr>
      <vt:lpstr>观察现象，构造严格的证明</vt:lpstr>
      <vt:lpstr>观察现象，构造严格证明</vt:lpstr>
      <vt:lpstr>观察现象，构造严格证明</vt:lpstr>
      <vt:lpstr>证明</vt:lpstr>
      <vt:lpstr>证明</vt:lpstr>
      <vt:lpstr>由1-2</vt:lpstr>
      <vt:lpstr>空间复杂度</vt:lpstr>
      <vt:lpstr>PowerPoint 演示文稿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95</cp:revision>
  <dcterms:created xsi:type="dcterms:W3CDTF">2018-08-02T23:34:41Z</dcterms:created>
  <dcterms:modified xsi:type="dcterms:W3CDTF">2018-09-09T11:08:23Z</dcterms:modified>
</cp:coreProperties>
</file>