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87" r:id="rId3"/>
    <p:sldId id="278" r:id="rId4"/>
    <p:sldId id="279" r:id="rId5"/>
    <p:sldId id="280" r:id="rId6"/>
    <p:sldId id="281" r:id="rId7"/>
    <p:sldId id="282" r:id="rId8"/>
    <p:sldId id="284" r:id="rId9"/>
    <p:sldId id="286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桶排序</a:t>
            </a:r>
            <a:r>
              <a:rPr kumimoji="1" lang="en-US" altLang="zh-Hans"/>
              <a:t>(bucket sort)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非比较型</a:t>
            </a:r>
            <a:endParaRPr kumimoji="1" lang="en-US" altLang="zh-Hans"/>
          </a:p>
          <a:p>
            <a:r>
              <a:rPr kumimoji="1" lang="zh-Hans" altLang="en-US"/>
              <a:t>排序键为数字的集合</a:t>
            </a:r>
            <a:endParaRPr kumimoji="1" lang="en-US" altLang="zh-Hans"/>
          </a:p>
          <a:p>
            <a:r>
              <a:rPr kumimoji="1" lang="zh-Hans" altLang="en-US"/>
              <a:t>计数排序是一种特殊的桶排序</a:t>
            </a:r>
            <a:br>
              <a:rPr kumimoji="1" lang="en-US" altLang="zh-Hans"/>
            </a:br>
            <a:r>
              <a:rPr kumimoji="1" lang="zh-Hans" altLang="en-US" sz="2400"/>
              <a:t>桶的数量</a:t>
            </a:r>
            <a:r>
              <a:rPr kumimoji="1" lang="en-US" altLang="zh-Hans" sz="2400"/>
              <a:t>=</a:t>
            </a:r>
            <a:r>
              <a:rPr kumimoji="1" lang="zh-Hans" altLang="en-US" sz="2400"/>
              <a:t>数组中元素最大值</a:t>
            </a:r>
            <a:r>
              <a:rPr kumimoji="1" lang="en-US" altLang="zh-Hans" sz="2400"/>
              <a:t>+1</a:t>
            </a:r>
          </a:p>
          <a:p>
            <a:endParaRPr kumimoji="1" lang="en-US" altLang="zh-Han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B22B56-16AE-B741-AF46-08BE6448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1836"/>
            <a:ext cx="4645861" cy="1948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E1B4EE8-01A4-274D-A054-59C970880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651"/>
                  </p:ext>
                </p:extLst>
              </p:nvPr>
            </p:nvGraphicFramePr>
            <p:xfrm>
              <a:off x="7615989" y="2592012"/>
              <a:ext cx="3932822" cy="32348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6411">
                      <a:extLst>
                        <a:ext uri="{9D8B030D-6E8A-4147-A177-3AD203B41FA5}">
                          <a16:colId xmlns:a16="http://schemas.microsoft.com/office/drawing/2014/main" val="1813295028"/>
                        </a:ext>
                      </a:extLst>
                    </a:gridCol>
                    <a:gridCol w="1966411">
                      <a:extLst>
                        <a:ext uri="{9D8B030D-6E8A-4147-A177-3AD203B41FA5}">
                          <a16:colId xmlns:a16="http://schemas.microsoft.com/office/drawing/2014/main" val="1382447738"/>
                        </a:ext>
                      </a:extLst>
                    </a:gridCol>
                  </a:tblGrid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最坏情况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242256"/>
                      </a:ext>
                    </a:extLst>
                  </a:tr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最好情况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024914"/>
                      </a:ext>
                    </a:extLst>
                  </a:tr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平均情况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432091"/>
                      </a:ext>
                    </a:extLst>
                  </a:tr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最坏情况空间复杂度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974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E1B4EE8-01A4-274D-A054-59C970880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651"/>
                  </p:ext>
                </p:extLst>
              </p:nvPr>
            </p:nvGraphicFramePr>
            <p:xfrm>
              <a:off x="7615989" y="2592012"/>
              <a:ext cx="3932822" cy="32348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6411">
                      <a:extLst>
                        <a:ext uri="{9D8B030D-6E8A-4147-A177-3AD203B41FA5}">
                          <a16:colId xmlns:a16="http://schemas.microsoft.com/office/drawing/2014/main" val="1813295028"/>
                        </a:ext>
                      </a:extLst>
                    </a:gridCol>
                    <a:gridCol w="1966411">
                      <a:extLst>
                        <a:ext uri="{9D8B030D-6E8A-4147-A177-3AD203B41FA5}">
                          <a16:colId xmlns:a16="http://schemas.microsoft.com/office/drawing/2014/main" val="1382447738"/>
                        </a:ext>
                      </a:extLst>
                    </a:gridCol>
                  </a:tblGrid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最坏情况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45" t="-1786" b="-3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242256"/>
                      </a:ext>
                    </a:extLst>
                  </a:tr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最好情况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45" t="-103636" b="-2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024914"/>
                      </a:ext>
                    </a:extLst>
                  </a:tr>
                  <a:tr h="704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平均情况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45" t="-200000" b="-17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432091"/>
                      </a:ext>
                    </a:extLst>
                  </a:tr>
                  <a:tr h="11209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2400">
                              <a:solidFill>
                                <a:srgbClr val="7030A0"/>
                              </a:solidFill>
                            </a:rPr>
                            <a:t>最坏情况空间复杂度</a:t>
                          </a:r>
                          <a:endParaRPr lang="zh-CN" altLang="en-US" sz="24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45" t="-190909" b="-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97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1230B83-3800-7440-9BBD-F6AADCAE6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4260"/>
                  </p:ext>
                </p:extLst>
              </p:nvPr>
            </p:nvGraphicFramePr>
            <p:xfrm>
              <a:off x="3072563" y="691775"/>
              <a:ext cx="6300038" cy="5290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50019">
                      <a:extLst>
                        <a:ext uri="{9D8B030D-6E8A-4147-A177-3AD203B41FA5}">
                          <a16:colId xmlns:a16="http://schemas.microsoft.com/office/drawing/2014/main" val="1813295028"/>
                        </a:ext>
                      </a:extLst>
                    </a:gridCol>
                    <a:gridCol w="3150019">
                      <a:extLst>
                        <a:ext uri="{9D8B030D-6E8A-4147-A177-3AD203B41FA5}">
                          <a16:colId xmlns:a16="http://schemas.microsoft.com/office/drawing/2014/main" val="1382447738"/>
                        </a:ext>
                      </a:extLst>
                    </a:gridCol>
                  </a:tblGrid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最坏情况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extLst>
                      <a:ext uri="{0D108BD9-81ED-4DB2-BD59-A6C34878D82A}">
                        <a16:rowId xmlns:a16="http://schemas.microsoft.com/office/drawing/2014/main" val="4141242256"/>
                      </a:ext>
                    </a:extLst>
                  </a:tr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最好情况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3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extLst>
                      <a:ext uri="{0D108BD9-81ED-4DB2-BD59-A6C34878D82A}">
                        <a16:rowId xmlns:a16="http://schemas.microsoft.com/office/drawing/2014/main" val="1926024914"/>
                      </a:ext>
                    </a:extLst>
                  </a:tr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平均情况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3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extLst>
                      <a:ext uri="{0D108BD9-81ED-4DB2-BD59-A6C34878D82A}">
                        <a16:rowId xmlns:a16="http://schemas.microsoft.com/office/drawing/2014/main" val="2653432091"/>
                      </a:ext>
                    </a:extLst>
                  </a:tr>
                  <a:tr h="1904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最坏情况空间复杂度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extLst>
                      <a:ext uri="{0D108BD9-81ED-4DB2-BD59-A6C34878D82A}">
                        <a16:rowId xmlns:a16="http://schemas.microsoft.com/office/drawing/2014/main" val="3768974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1230B83-3800-7440-9BBD-F6AADCAE6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4260"/>
                  </p:ext>
                </p:extLst>
              </p:nvPr>
            </p:nvGraphicFramePr>
            <p:xfrm>
              <a:off x="3072563" y="691775"/>
              <a:ext cx="6300038" cy="5290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50019">
                      <a:extLst>
                        <a:ext uri="{9D8B030D-6E8A-4147-A177-3AD203B41FA5}">
                          <a16:colId xmlns:a16="http://schemas.microsoft.com/office/drawing/2014/main" val="1813295028"/>
                        </a:ext>
                      </a:extLst>
                    </a:gridCol>
                    <a:gridCol w="3150019">
                      <a:extLst>
                        <a:ext uri="{9D8B030D-6E8A-4147-A177-3AD203B41FA5}">
                          <a16:colId xmlns:a16="http://schemas.microsoft.com/office/drawing/2014/main" val="1382447738"/>
                        </a:ext>
                      </a:extLst>
                    </a:gridCol>
                  </a:tblGrid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最坏情况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6479" marR="146479" marT="73239" marB="73239">
                        <a:blipFill>
                          <a:blip r:embed="rId2"/>
                          <a:stretch>
                            <a:fillRect l="-100402" t="-1124" b="-374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242256"/>
                      </a:ext>
                    </a:extLst>
                  </a:tr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最好情况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6479" marR="146479" marT="73239" marB="73239">
                        <a:blipFill>
                          <a:blip r:embed="rId2"/>
                          <a:stretch>
                            <a:fillRect l="-100402" t="-101124" b="-274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024914"/>
                      </a:ext>
                    </a:extLst>
                  </a:tr>
                  <a:tr h="11287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平均情况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6479" marR="146479" marT="73239" marB="73239">
                        <a:blipFill>
                          <a:blip r:embed="rId2"/>
                          <a:stretch>
                            <a:fillRect l="-100402" t="-198889" b="-1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432091"/>
                      </a:ext>
                    </a:extLst>
                  </a:tr>
                  <a:tr h="1904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Hans" altLang="en-US" sz="3800">
                              <a:solidFill>
                                <a:srgbClr val="7030A0"/>
                              </a:solidFill>
                            </a:rPr>
                            <a:t>最坏情况空间复杂度</a:t>
                          </a:r>
                          <a:endParaRPr lang="zh-CN" altLang="en-US" sz="380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46479" marR="146479" marT="73239" marB="7323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6479" marR="146479" marT="73239" marB="73239">
                        <a:blipFill>
                          <a:blip r:embed="rId2"/>
                          <a:stretch>
                            <a:fillRect l="-100402" t="-17933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97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92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7D5E-2A69-A146-A157-F145AB40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第一步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815DD5-D40A-0548-AA55-DBBE3EFB8B55}"/>
              </a:ext>
            </a:extLst>
          </p:cNvPr>
          <p:cNvSpPr txBox="1"/>
          <p:nvPr/>
        </p:nvSpPr>
        <p:spPr>
          <a:xfrm>
            <a:off x="4362191" y="170973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了解输入，划分桶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3C3DFA-1875-6D45-9496-61E4E8C7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8" y="3957638"/>
            <a:ext cx="8848069" cy="2246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03607C-3411-1744-B995-9120E2D4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2728913"/>
            <a:ext cx="5862832" cy="754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E8B4B0-C11F-844A-A1D2-92F3553346B6}"/>
                  </a:ext>
                </a:extLst>
              </p:cNvPr>
              <p:cNvSpPr txBox="1"/>
              <p:nvPr/>
            </p:nvSpPr>
            <p:spPr>
              <a:xfrm>
                <a:off x="4866752" y="6203950"/>
                <a:ext cx="24584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E8B4B0-C11F-844A-A1D2-92F35533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52" y="6203950"/>
                <a:ext cx="2458494" cy="492443"/>
              </a:xfrm>
              <a:prstGeom prst="rect">
                <a:avLst/>
              </a:prstGeom>
              <a:blipFill>
                <a:blip r:embed="rId4"/>
                <a:stretch>
                  <a:fillRect l="-2564" r="-2564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026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7D5E-2A69-A146-A157-F145AB40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第二步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815DD5-D40A-0548-AA55-DBBE3EFB8B55}"/>
              </a:ext>
            </a:extLst>
          </p:cNvPr>
          <p:cNvSpPr txBox="1"/>
          <p:nvPr/>
        </p:nvSpPr>
        <p:spPr>
          <a:xfrm>
            <a:off x="2925901" y="169068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遍历数组，将元素放入对应的桶中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96C0B4-5BCE-C04E-A0C6-8D3BBA12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31" y="2722394"/>
            <a:ext cx="8645936" cy="3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77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D987AE3-DA4A-AD48-B9D7-53D1F6BA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05" y="3047664"/>
            <a:ext cx="5605853" cy="32809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CB73DE-D1FA-454A-B7A6-B29C18DE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70" y="1671052"/>
            <a:ext cx="6839217" cy="8796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2F249C-1B76-5F4C-A406-39EF2FD27BEE}"/>
              </a:ext>
            </a:extLst>
          </p:cNvPr>
          <p:cNvSpPr txBox="1"/>
          <p:nvPr/>
        </p:nvSpPr>
        <p:spPr>
          <a:xfrm>
            <a:off x="2854679" y="83779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可以使用一组链表来实现上述过程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476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870E-E5B1-E141-9A42-BB847B9D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第三步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36196-A472-DB43-941E-07FAF2529BD7}"/>
              </a:ext>
            </a:extLst>
          </p:cNvPr>
          <p:cNvSpPr txBox="1"/>
          <p:nvPr/>
        </p:nvSpPr>
        <p:spPr>
          <a:xfrm>
            <a:off x="3541454" y="1743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对每个桶中的数据进行排序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B49F52-61E9-1845-A085-42ECFA18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6044"/>
            <a:ext cx="4820236" cy="2821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64FD7-2C9E-B243-8611-9DAC80A7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64" y="2966044"/>
            <a:ext cx="4820236" cy="2821146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FA27798-F778-6F45-B9C6-83427B482DA3}"/>
              </a:ext>
            </a:extLst>
          </p:cNvPr>
          <p:cNvSpPr/>
          <p:nvPr/>
        </p:nvSpPr>
        <p:spPr>
          <a:xfrm>
            <a:off x="6003758" y="4160048"/>
            <a:ext cx="818147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C8F905-51A8-A447-B7D8-6906AB032CA3}"/>
              </a:ext>
            </a:extLst>
          </p:cNvPr>
          <p:cNvSpPr txBox="1"/>
          <p:nvPr/>
        </p:nvSpPr>
        <p:spPr>
          <a:xfrm>
            <a:off x="3951822" y="595788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排序使用插入排序完成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2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C7416-F7F4-D145-A1DE-53DA613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第四步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ED4967-7239-8445-A394-38D76690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16" y="2520875"/>
            <a:ext cx="4820236" cy="2821146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7CF7830F-2342-B245-9E37-6FEABE8F89AB}"/>
              </a:ext>
            </a:extLst>
          </p:cNvPr>
          <p:cNvSpPr/>
          <p:nvPr/>
        </p:nvSpPr>
        <p:spPr>
          <a:xfrm>
            <a:off x="6737684" y="3714879"/>
            <a:ext cx="818147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B35C3A-D613-9744-BADB-DCE7944E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08" y="3652716"/>
            <a:ext cx="3949700" cy="495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BC3B13-62BB-6C4D-A61A-919F7CABE3D8}"/>
              </a:ext>
            </a:extLst>
          </p:cNvPr>
          <p:cNvSpPr txBox="1"/>
          <p:nvPr/>
        </p:nvSpPr>
        <p:spPr>
          <a:xfrm>
            <a:off x="3336270" y="169068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按照桶的顺序读出所有的数据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80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DE3A-7C4F-554E-A3D9-6E1B3392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77FBA-D601-294D-A2AB-1AB388A4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621" y="1897815"/>
            <a:ext cx="809875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bucket_sort(A,k,S)</a:t>
            </a:r>
          </a:p>
          <a:p>
            <a:pPr>
              <a:buFontTx/>
              <a:buChar char="-"/>
            </a:pPr>
            <a:r>
              <a:rPr kumimoji="1" lang="en-US" altLang="zh-CN">
                <a:latin typeface="Courier" pitchFamily="2" charset="0"/>
              </a:rPr>
              <a:t>A </a:t>
            </a:r>
            <a:r>
              <a:rPr kumimoji="1" lang="zh-Hans" altLang="en-US">
                <a:latin typeface="Courier" pitchFamily="2" charset="0"/>
              </a:rPr>
              <a:t>需要排序的数组</a:t>
            </a:r>
            <a:endParaRPr kumimoji="1" lang="en-US" altLang="zh-Hans">
              <a:latin typeface="Courier" pitchFamily="2" charset="0"/>
            </a:endParaRPr>
          </a:p>
          <a:p>
            <a:pPr>
              <a:buFontTx/>
              <a:buChar char="-"/>
            </a:pPr>
            <a:r>
              <a:rPr kumimoji="1" lang="en-US" altLang="zh-Hans">
                <a:latin typeface="Courier" pitchFamily="2" charset="0"/>
              </a:rPr>
              <a:t>k </a:t>
            </a:r>
            <a:r>
              <a:rPr kumimoji="1" lang="zh-Hans" altLang="en-US">
                <a:latin typeface="Courier" pitchFamily="2" charset="0"/>
              </a:rPr>
              <a:t>桶的数量</a:t>
            </a:r>
            <a:endParaRPr kumimoji="1" lang="en-US" altLang="zh-Hans">
              <a:latin typeface="Courier" pitchFamily="2" charset="0"/>
            </a:endParaRPr>
          </a:p>
          <a:p>
            <a:pPr>
              <a:buFontTx/>
              <a:buChar char="-"/>
            </a:pPr>
            <a:r>
              <a:rPr kumimoji="1" lang="en-US" altLang="zh-Hans">
                <a:latin typeface="Courier" pitchFamily="2" charset="0"/>
              </a:rPr>
              <a:t>S</a:t>
            </a:r>
            <a:r>
              <a:rPr kumimoji="1" lang="zh-Hans" altLang="en-US">
                <a:latin typeface="Courier" pitchFamily="2" charset="0"/>
              </a:rPr>
              <a:t> 每只桶的大小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返回：排序好的数组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04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1FF8987-E897-D841-BB81-963BC011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6" y="1662112"/>
            <a:ext cx="9439019" cy="49609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19D628-9D29-AD4D-A6C9-6D05655B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时间复杂度分析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61ABB-153D-E24B-BDEF-CB087A558747}"/>
              </a:ext>
            </a:extLst>
          </p:cNvPr>
          <p:cNvSpPr/>
          <p:nvPr/>
        </p:nvSpPr>
        <p:spPr>
          <a:xfrm>
            <a:off x="1200150" y="2671763"/>
            <a:ext cx="5957888" cy="1371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7F6C4F-EB64-E64C-A801-07D8A1F45B02}"/>
                  </a:ext>
                </a:extLst>
              </p:cNvPr>
              <p:cNvSpPr txBox="1"/>
              <p:nvPr/>
            </p:nvSpPr>
            <p:spPr>
              <a:xfrm>
                <a:off x="7436644" y="3111341"/>
                <a:ext cx="983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7F6C4F-EB64-E64C-A801-07D8A1F4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44" y="3111341"/>
                <a:ext cx="983603" cy="492443"/>
              </a:xfrm>
              <a:prstGeom prst="rect">
                <a:avLst/>
              </a:prstGeom>
              <a:blipFill>
                <a:blip r:embed="rId3"/>
                <a:stretch>
                  <a:fillRect l="-8974" r="-1282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9782FE-2013-CC4A-A958-F9E8DC63A3F1}"/>
                  </a:ext>
                </a:extLst>
              </p:cNvPr>
              <p:cNvSpPr txBox="1"/>
              <p:nvPr/>
            </p:nvSpPr>
            <p:spPr>
              <a:xfrm>
                <a:off x="8246269" y="1709895"/>
                <a:ext cx="9790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9782FE-2013-CC4A-A958-F9E8DC63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269" y="1709895"/>
                <a:ext cx="979051" cy="492443"/>
              </a:xfrm>
              <a:prstGeom prst="rect">
                <a:avLst/>
              </a:prstGeom>
              <a:blipFill>
                <a:blip r:embed="rId4"/>
                <a:stretch>
                  <a:fillRect l="-7692" r="-12821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EEA5F1BA-82A9-764F-9861-ACC23E023B82}"/>
              </a:ext>
            </a:extLst>
          </p:cNvPr>
          <p:cNvSpPr/>
          <p:nvPr/>
        </p:nvSpPr>
        <p:spPr>
          <a:xfrm>
            <a:off x="1132283" y="4224338"/>
            <a:ext cx="7113985" cy="1144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58F63B-44A7-4F44-8FDE-776697A41C46}"/>
                  </a:ext>
                </a:extLst>
              </p:cNvPr>
              <p:cNvSpPr txBox="1"/>
              <p:nvPr/>
            </p:nvSpPr>
            <p:spPr>
              <a:xfrm>
                <a:off x="5878040" y="5549901"/>
                <a:ext cx="983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58F63B-44A7-4F44-8FDE-776697A4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40" y="5549901"/>
                <a:ext cx="983603" cy="492443"/>
              </a:xfrm>
              <a:prstGeom prst="rect">
                <a:avLst/>
              </a:prstGeom>
              <a:blipFill>
                <a:blip r:embed="rId5"/>
                <a:stretch>
                  <a:fillRect l="-7692" r="-1282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3CCD46B9-A7EA-B046-A27A-6038EC26F79C}"/>
              </a:ext>
            </a:extLst>
          </p:cNvPr>
          <p:cNvSpPr/>
          <p:nvPr/>
        </p:nvSpPr>
        <p:spPr>
          <a:xfrm>
            <a:off x="8470363" y="4043363"/>
            <a:ext cx="321297" cy="1506538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DB85B9-A2D9-3041-AE43-D68F72DE17D4}"/>
                  </a:ext>
                </a:extLst>
              </p:cNvPr>
              <p:cNvSpPr txBox="1"/>
              <p:nvPr/>
            </p:nvSpPr>
            <p:spPr>
              <a:xfrm>
                <a:off x="8893260" y="4224338"/>
                <a:ext cx="25855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数据平均分配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DB85B9-A2D9-3041-AE43-D68F72DE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60" y="4224338"/>
                <a:ext cx="2585580" cy="369332"/>
              </a:xfrm>
              <a:prstGeom prst="rect">
                <a:avLst/>
              </a:prstGeom>
              <a:blipFill>
                <a:blip r:embed="rId6"/>
                <a:stretch>
                  <a:fillRect l="-2913" t="-9677" r="-2427" b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CA52CF-64F6-6A42-AA8B-3BFA17370DE9}"/>
                  </a:ext>
                </a:extLst>
              </p:cNvPr>
              <p:cNvSpPr txBox="1"/>
              <p:nvPr/>
            </p:nvSpPr>
            <p:spPr>
              <a:xfrm>
                <a:off x="8893260" y="4999594"/>
                <a:ext cx="272818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数据极端分配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CA52CF-64F6-6A42-AA8B-3BFA1737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60" y="4999594"/>
                <a:ext cx="2728183" cy="369332"/>
              </a:xfrm>
              <a:prstGeom prst="rect">
                <a:avLst/>
              </a:prstGeom>
              <a:blipFill>
                <a:blip r:embed="rId7"/>
                <a:stretch>
                  <a:fillRect l="-3226" t="-9677" r="-276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1FBE9-C3DB-134C-9BE3-99850E9AEA98}"/>
                  </a:ext>
                </a:extLst>
              </p:cNvPr>
              <p:cNvSpPr txBox="1"/>
              <p:nvPr/>
            </p:nvSpPr>
            <p:spPr>
              <a:xfrm>
                <a:off x="9225320" y="2725081"/>
                <a:ext cx="2430024" cy="63248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每个桶数据</m:t>
                      </m:r>
                      <m:f>
                        <m:fPr>
                          <m:ctrlPr>
                            <a:rPr kumimoji="1" lang="en-US" altLang="zh-CN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1" lang="en-US" altLang="zh-CN" sz="2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kumimoji="1" lang="en-US" altLang="zh-CN" sz="2400" b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1FBE9-C3DB-134C-9BE3-99850E9AE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320" y="2725081"/>
                <a:ext cx="2430024" cy="632481"/>
              </a:xfrm>
              <a:prstGeom prst="rect">
                <a:avLst/>
              </a:prstGeom>
              <a:blipFill>
                <a:blip r:embed="rId8"/>
                <a:stretch>
                  <a:fillRect l="-2564" r="-102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7FCBB69-C263-C947-A0C5-75C422819DF6}"/>
              </a:ext>
            </a:extLst>
          </p:cNvPr>
          <p:cNvCxnSpPr/>
          <p:nvPr/>
        </p:nvCxnSpPr>
        <p:spPr>
          <a:xfrm flipH="1">
            <a:off x="10257351" y="3357562"/>
            <a:ext cx="329687" cy="866776"/>
          </a:xfrm>
          <a:prstGeom prst="straightConnector1">
            <a:avLst/>
          </a:prstGeom>
          <a:ln w="412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3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10" grpId="0"/>
      <p:bldP spid="3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1FF8987-E897-D841-BB81-963BC011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6" y="1662112"/>
            <a:ext cx="9439019" cy="49609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19D628-9D29-AD4D-A6C9-6D05655B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空间复杂度分析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61ABB-153D-E24B-BDEF-CB087A558747}"/>
              </a:ext>
            </a:extLst>
          </p:cNvPr>
          <p:cNvSpPr/>
          <p:nvPr/>
        </p:nvSpPr>
        <p:spPr>
          <a:xfrm>
            <a:off x="1200150" y="2671763"/>
            <a:ext cx="5957888" cy="1371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7F6C4F-EB64-E64C-A801-07D8A1F45B02}"/>
                  </a:ext>
                </a:extLst>
              </p:cNvPr>
              <p:cNvSpPr txBox="1"/>
              <p:nvPr/>
            </p:nvSpPr>
            <p:spPr>
              <a:xfrm>
                <a:off x="7436644" y="3111341"/>
                <a:ext cx="983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7F6C4F-EB64-E64C-A801-07D8A1F4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44" y="3111341"/>
                <a:ext cx="983603" cy="492443"/>
              </a:xfrm>
              <a:prstGeom prst="rect">
                <a:avLst/>
              </a:prstGeom>
              <a:blipFill>
                <a:blip r:embed="rId3"/>
                <a:stretch>
                  <a:fillRect l="-8974" r="-1282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9782FE-2013-CC4A-A958-F9E8DC63A3F1}"/>
                  </a:ext>
                </a:extLst>
              </p:cNvPr>
              <p:cNvSpPr txBox="1"/>
              <p:nvPr/>
            </p:nvSpPr>
            <p:spPr>
              <a:xfrm>
                <a:off x="8246269" y="1709895"/>
                <a:ext cx="9790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9782FE-2013-CC4A-A958-F9E8DC63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269" y="1709895"/>
                <a:ext cx="979051" cy="492443"/>
              </a:xfrm>
              <a:prstGeom prst="rect">
                <a:avLst/>
              </a:prstGeom>
              <a:blipFill>
                <a:blip r:embed="rId4"/>
                <a:stretch>
                  <a:fillRect l="-7692" r="-12821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58F63B-44A7-4F44-8FDE-776697A41C46}"/>
                  </a:ext>
                </a:extLst>
              </p:cNvPr>
              <p:cNvSpPr txBox="1"/>
              <p:nvPr/>
            </p:nvSpPr>
            <p:spPr>
              <a:xfrm>
                <a:off x="5878040" y="5549901"/>
                <a:ext cx="983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58F63B-44A7-4F44-8FDE-776697A4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40" y="5549901"/>
                <a:ext cx="983603" cy="492443"/>
              </a:xfrm>
              <a:prstGeom prst="rect">
                <a:avLst/>
              </a:prstGeom>
              <a:blipFill>
                <a:blip r:embed="rId5"/>
                <a:stretch>
                  <a:fillRect l="-7692" r="-1282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243</Words>
  <Application>Microsoft Macintosh PowerPoint</Application>
  <PresentationFormat>宽屏</PresentationFormat>
  <Paragraphs>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桶排序(bucket sort)</vt:lpstr>
      <vt:lpstr>第一步</vt:lpstr>
      <vt:lpstr>第二步</vt:lpstr>
      <vt:lpstr>PowerPoint 演示文稿</vt:lpstr>
      <vt:lpstr>第三步</vt:lpstr>
      <vt:lpstr>第四步</vt:lpstr>
      <vt:lpstr>抽象</vt:lpstr>
      <vt:lpstr>时间复杂度分析</vt:lpstr>
      <vt:lpstr>空间复杂度分析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76</cp:revision>
  <dcterms:created xsi:type="dcterms:W3CDTF">2018-08-02T23:34:41Z</dcterms:created>
  <dcterms:modified xsi:type="dcterms:W3CDTF">2018-09-09T10:23:17Z</dcterms:modified>
</cp:coreProperties>
</file>