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281" r:id="rId4"/>
    <p:sldId id="279" r:id="rId5"/>
    <p:sldId id="280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7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54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93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262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36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35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50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25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01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20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13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12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60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49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50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外部排序</a:t>
            </a:r>
            <a:r>
              <a:rPr kumimoji="1" lang="en-US" altLang="zh-CN"/>
              <a:t>(external sort)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/>
              <a:t>对于硬盘很大，内存很小的场景，比如：需要排序</a:t>
            </a:r>
            <a:r>
              <a:rPr kumimoji="1" lang="en-US" altLang="zh-Hans"/>
              <a:t>900M</a:t>
            </a:r>
            <a:r>
              <a:rPr kumimoji="1" lang="zh-Hans" altLang="en-US"/>
              <a:t>的数据，硬盘很大，而内存只有</a:t>
            </a:r>
            <a:r>
              <a:rPr kumimoji="1" lang="en-US" altLang="zh-Hans"/>
              <a:t>100M</a:t>
            </a:r>
            <a:r>
              <a:rPr kumimoji="1" lang="zh-Hans" altLang="en-US"/>
              <a:t>应该如何做？ 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FE32F-38F5-F447-AAC6-F0758919FB2E}"/>
              </a:ext>
            </a:extLst>
          </p:cNvPr>
          <p:cNvSpPr txBox="1"/>
          <p:nvPr/>
        </p:nvSpPr>
        <p:spPr>
          <a:xfrm>
            <a:off x="838200" y="4199020"/>
            <a:ext cx="6801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排序算法的性能不再是最大的瓶颈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A0AC52-343A-D443-A7C3-F4C31702B8AF}"/>
              </a:ext>
            </a:extLst>
          </p:cNvPr>
          <p:cNvSpPr txBox="1"/>
          <p:nvPr/>
        </p:nvSpPr>
        <p:spPr>
          <a:xfrm>
            <a:off x="838200" y="4918732"/>
            <a:ext cx="5865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算法的瓶颈是数据的读写</a:t>
            </a:r>
            <a:r>
              <a:rPr kumimoji="1" lang="en-US" altLang="zh-Hans" sz="3200"/>
              <a:t>(IO)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47E3F2-B6EB-214C-8EFA-0C09EA72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99" y="1106488"/>
            <a:ext cx="9511447" cy="47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553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DDF87D-99FD-B742-B748-098E2F75F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977899"/>
            <a:ext cx="10069482" cy="50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71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413F23-5CD5-DE4E-82E5-976D4CAA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" y="863599"/>
            <a:ext cx="10098206" cy="5022851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BD4FA38C-FCB4-124B-82F1-5E42EA2C67B5}"/>
              </a:ext>
            </a:extLst>
          </p:cNvPr>
          <p:cNvSpPr/>
          <p:nvPr/>
        </p:nvSpPr>
        <p:spPr>
          <a:xfrm>
            <a:off x="6922624" y="5214937"/>
            <a:ext cx="942975" cy="38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DE065B-225E-DA43-81ED-597CC865B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1" y="4237873"/>
            <a:ext cx="3525436" cy="23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83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C019F0-739E-324D-AB49-2DB89957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99" y="977900"/>
            <a:ext cx="9655319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529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AE0118-ECF5-CA42-A9E7-29C0B0536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4" y="863600"/>
            <a:ext cx="10173255" cy="5051426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7D8941E4-593D-2F4F-AED1-D8DE79333BB8}"/>
              </a:ext>
            </a:extLst>
          </p:cNvPr>
          <p:cNvSpPr/>
          <p:nvPr/>
        </p:nvSpPr>
        <p:spPr>
          <a:xfrm>
            <a:off x="6922624" y="5214937"/>
            <a:ext cx="942975" cy="38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624089-A5FF-6041-A2CF-57C407978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1" y="4237873"/>
            <a:ext cx="3525436" cy="23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65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A603D0-8AFE-3844-89DD-1D170BA9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5" y="963611"/>
            <a:ext cx="9741642" cy="48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279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6C93-BDA8-454C-8344-48740B7C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第六步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2B681D-E870-6A4C-87E4-FF8276ED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10" y="2284482"/>
            <a:ext cx="8201179" cy="817563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DFF28C41-A054-B840-ABB0-CD599046940D}"/>
              </a:ext>
            </a:extLst>
          </p:cNvPr>
          <p:cNvSpPr/>
          <p:nvPr/>
        </p:nvSpPr>
        <p:spPr>
          <a:xfrm rot="16200000">
            <a:off x="5424412" y="-116719"/>
            <a:ext cx="504903" cy="736290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3F2295-C948-6445-9A07-DDA2A4442EC0}"/>
              </a:ext>
            </a:extLst>
          </p:cNvPr>
          <p:cNvSpPr txBox="1"/>
          <p:nvPr/>
        </p:nvSpPr>
        <p:spPr>
          <a:xfrm>
            <a:off x="7181659" y="4365278"/>
            <a:ext cx="3205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600"/>
              <a:t>按照上述方法，将所有数据排序后存入硬盘</a:t>
            </a:r>
            <a:endParaRPr kumimoji="1" lang="zh-CN" altLang="en-US" sz="36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2A74B9-5EFA-6B46-B506-403AC2EE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92" y="4083127"/>
            <a:ext cx="5564707" cy="23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510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1355-2677-EA46-9C7D-A5BF902A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为什么瓶颈在</a:t>
            </a:r>
            <a:r>
              <a:rPr kumimoji="1" lang="en-US" altLang="zh-Hans"/>
              <a:t>I/O</a:t>
            </a:r>
            <a:r>
              <a:rPr kumimoji="1" lang="zh-Hans" altLang="en-US"/>
              <a:t>呢？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CB930C-F856-DF48-AB8C-0A42A49072FE}"/>
              </a:ext>
            </a:extLst>
          </p:cNvPr>
          <p:cNvSpPr txBox="1"/>
          <p:nvPr/>
        </p:nvSpPr>
        <p:spPr>
          <a:xfrm>
            <a:off x="1648327" y="2081462"/>
            <a:ext cx="9705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内存读写在纳秒级、硬盘读写在毫秒级</a:t>
            </a:r>
            <a:endParaRPr kumimoji="1" lang="en-US" altLang="zh-Han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比如一块较快的硬盘读取数据需要</a:t>
            </a:r>
            <a:r>
              <a:rPr kumimoji="1" lang="en-US" altLang="zh-Hans" sz="3200"/>
              <a:t>6</a:t>
            </a:r>
            <a:r>
              <a:rPr kumimoji="1" lang="zh-Hans" altLang="en-US" sz="3200"/>
              <a:t>毫秒，等于</a:t>
            </a:r>
            <a:r>
              <a:rPr kumimoji="1" lang="en-US" altLang="zh-Hans" sz="3200"/>
              <a:t>6,000,000</a:t>
            </a:r>
            <a:r>
              <a:rPr kumimoji="1" lang="zh-Hans" altLang="en-US" sz="3200"/>
              <a:t>纳秒；内存读取可以在几十纳秒</a:t>
            </a:r>
            <a:endParaRPr kumimoji="1" lang="en-US" altLang="zh-Han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硬盘读取数据是一个物理过程</a:t>
            </a:r>
            <a:endParaRPr kumimoji="1" lang="en-US" altLang="zh-Han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CN" altLang="en-US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4A6A31-B45E-7D4F-9CAB-1F563DFC9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36" y="4400885"/>
            <a:ext cx="1855728" cy="2165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52D70D-4B8A-2848-AC19-A73148B52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327" y="4295943"/>
            <a:ext cx="3175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21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93B6-C70D-894D-B4AE-C2A7FE80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问题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4CC8E-A0B7-6148-91BC-B17BD6B868BF}"/>
              </a:ext>
            </a:extLst>
          </p:cNvPr>
          <p:cNvSpPr txBox="1"/>
          <p:nvPr/>
        </p:nvSpPr>
        <p:spPr>
          <a:xfrm>
            <a:off x="3256547" y="2130713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900M</a:t>
            </a:r>
            <a:r>
              <a:rPr kumimoji="1" lang="zh-Hans" altLang="en-US" sz="3200"/>
              <a:t>数据</a:t>
            </a:r>
            <a:endParaRPr kumimoji="1"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0740F2-8AA0-834F-AF69-E37324A2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547" y="2715488"/>
            <a:ext cx="2090167" cy="13872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CF45ED-CFC4-294D-90F8-543CE8ECD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48" y="2715488"/>
            <a:ext cx="1804736" cy="13499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C60AC5-238D-5749-A44C-06C1081804E9}"/>
              </a:ext>
            </a:extLst>
          </p:cNvPr>
          <p:cNvSpPr txBox="1"/>
          <p:nvPr/>
        </p:nvSpPr>
        <p:spPr>
          <a:xfrm>
            <a:off x="6649254" y="2130712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100M</a:t>
            </a:r>
            <a:r>
              <a:rPr kumimoji="1" lang="zh-Hans" altLang="en-US" sz="3200"/>
              <a:t>内存</a:t>
            </a:r>
            <a:endParaRPr kumimoji="1" lang="zh-CN" altLang="en-US" sz="3200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AFF21D1F-97D2-6043-92C0-363A63208663}"/>
              </a:ext>
            </a:extLst>
          </p:cNvPr>
          <p:cNvSpPr/>
          <p:nvPr/>
        </p:nvSpPr>
        <p:spPr>
          <a:xfrm>
            <a:off x="5709226" y="3886199"/>
            <a:ext cx="577516" cy="1010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31D6D8-5F47-594E-AB28-DF79AE2623EE}"/>
              </a:ext>
            </a:extLst>
          </p:cNvPr>
          <p:cNvSpPr txBox="1"/>
          <p:nvPr/>
        </p:nvSpPr>
        <p:spPr>
          <a:xfrm>
            <a:off x="3424420" y="5127567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排序算法如何设计？</a:t>
            </a:r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742781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35F33-F8E7-794C-AC30-78DC80E8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第一步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0F1C9E-7371-414B-801A-10EE2C10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25436" cy="23398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FE2C58-F9E0-E14E-9A10-91298162D8F7}"/>
              </a:ext>
            </a:extLst>
          </p:cNvPr>
          <p:cNvSpPr txBox="1"/>
          <p:nvPr/>
        </p:nvSpPr>
        <p:spPr>
          <a:xfrm>
            <a:off x="4313185" y="1757538"/>
            <a:ext cx="3260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文件拆分成</a:t>
            </a:r>
            <a:r>
              <a:rPr kumimoji="1" lang="en-US" altLang="zh-Hans" sz="3200"/>
              <a:t>9</a:t>
            </a:r>
            <a:r>
              <a:rPr kumimoji="1" lang="zh-Hans" altLang="en-US" sz="3200"/>
              <a:t>份</a:t>
            </a:r>
            <a:endParaRPr kumimoji="1" lang="en-US" altLang="zh-Hans" sz="3200"/>
          </a:p>
          <a:p>
            <a:r>
              <a:rPr kumimoji="1" lang="zh-Hans" altLang="en-US" sz="3200"/>
              <a:t>读取前读取</a:t>
            </a:r>
            <a:r>
              <a:rPr kumimoji="1" lang="en-US" altLang="zh-Hans" sz="3200"/>
              <a:t>100M</a:t>
            </a:r>
            <a:endParaRPr kumimoji="1" lang="zh-CN" altLang="en-US" sz="320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2C0752D6-5912-E647-B075-4DF33692DCCE}"/>
              </a:ext>
            </a:extLst>
          </p:cNvPr>
          <p:cNvSpPr/>
          <p:nvPr/>
        </p:nvSpPr>
        <p:spPr>
          <a:xfrm>
            <a:off x="4487779" y="2860633"/>
            <a:ext cx="2911642" cy="411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D33F7A-7A27-5E45-992D-7CD0CC4E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590" y="1781343"/>
            <a:ext cx="3175000" cy="2374900"/>
          </a:xfrm>
          <a:prstGeom prst="rect">
            <a:avLst/>
          </a:prstGeo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ED5020F8-AABA-CE4C-8132-5C82E2D54090}"/>
              </a:ext>
            </a:extLst>
          </p:cNvPr>
          <p:cNvSpPr/>
          <p:nvPr/>
        </p:nvSpPr>
        <p:spPr>
          <a:xfrm>
            <a:off x="9432090" y="4343400"/>
            <a:ext cx="481263" cy="926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6ED5AD-C506-A442-AE9C-F3B7A3A7E439}"/>
              </a:ext>
            </a:extLst>
          </p:cNvPr>
          <p:cNvSpPr txBox="1"/>
          <p:nvPr/>
        </p:nvSpPr>
        <p:spPr>
          <a:xfrm>
            <a:off x="8349282" y="5606716"/>
            <a:ext cx="2646878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4800"/>
              <a:t>插入排序</a:t>
            </a:r>
            <a:endParaRPr kumimoji="1" lang="zh-CN" altLang="en-US" sz="4800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6FEF4AD9-7699-4546-B9A0-A9C13190C77D}"/>
              </a:ext>
            </a:extLst>
          </p:cNvPr>
          <p:cNvSpPr/>
          <p:nvPr/>
        </p:nvSpPr>
        <p:spPr>
          <a:xfrm flipH="1">
            <a:off x="4932948" y="5816236"/>
            <a:ext cx="2911642" cy="411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6A9EC2-65BB-2A43-ACCB-108E6404556F}"/>
              </a:ext>
            </a:extLst>
          </p:cNvPr>
          <p:cNvSpPr txBox="1"/>
          <p:nvPr/>
        </p:nvSpPr>
        <p:spPr>
          <a:xfrm>
            <a:off x="4583761" y="5179706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回写排序的</a:t>
            </a:r>
            <a:r>
              <a:rPr kumimoji="1" lang="en-US" altLang="zh-Hans" sz="3200"/>
              <a:t>100M</a:t>
            </a:r>
            <a:endParaRPr kumimoji="1" lang="zh-CN" altLang="en-US" sz="32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5F3B938-2C87-6D4E-889B-CBE63DE1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6" y="4302147"/>
            <a:ext cx="3525436" cy="23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0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D8B0A-C058-C246-87A5-5BC3D0F4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第二步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C46BC8-BEC8-3E47-A89B-B3385A26FBF6}"/>
              </a:ext>
            </a:extLst>
          </p:cNvPr>
          <p:cNvSpPr txBox="1"/>
          <p:nvPr/>
        </p:nvSpPr>
        <p:spPr>
          <a:xfrm>
            <a:off x="2021306" y="4957011"/>
            <a:ext cx="857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重复上述步骤，将文件第</a:t>
            </a:r>
            <a:r>
              <a:rPr kumimoji="1" lang="en-US" altLang="zh-Hans" sz="3200"/>
              <a:t>1-9</a:t>
            </a:r>
            <a:r>
              <a:rPr kumimoji="1" lang="zh-Hans" altLang="en-US" sz="3200"/>
              <a:t>份文件都进行排序</a:t>
            </a:r>
            <a:endParaRPr kumimoji="1"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F0600D-EDCE-9F42-842F-35AF40D7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10" y="2234094"/>
            <a:ext cx="8990477" cy="21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63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6D035-12F1-9D4B-BB69-9BBD7E64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第三步</a:t>
            </a:r>
            <a:endParaRPr kumimoji="1"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81C8C635-446A-A04B-9664-CD75C9D63A9F}"/>
              </a:ext>
            </a:extLst>
          </p:cNvPr>
          <p:cNvSpPr/>
          <p:nvPr/>
        </p:nvSpPr>
        <p:spPr>
          <a:xfrm rot="16200000">
            <a:off x="5822580" y="1484996"/>
            <a:ext cx="372979" cy="7088403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8D4ED9-2A08-7545-80BF-7344FC202209}"/>
              </a:ext>
            </a:extLst>
          </p:cNvPr>
          <p:cNvSpPr txBox="1"/>
          <p:nvPr/>
        </p:nvSpPr>
        <p:spPr>
          <a:xfrm>
            <a:off x="838200" y="5677364"/>
            <a:ext cx="1104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将上述</a:t>
            </a:r>
            <a:r>
              <a:rPr kumimoji="1" lang="en-US" altLang="zh-Hans" sz="3200"/>
              <a:t>9</a:t>
            </a:r>
            <a:r>
              <a:rPr kumimoji="1" lang="zh-Hans" altLang="en-US" sz="3200"/>
              <a:t>个部分，拆分成从</a:t>
            </a:r>
            <a:r>
              <a:rPr kumimoji="1" lang="en-US" altLang="zh-Hans" sz="3200"/>
              <a:t>a-i</a:t>
            </a:r>
            <a:r>
              <a:rPr kumimoji="1" lang="zh-Hans" altLang="en-US" sz="3200"/>
              <a:t>的九组，每组拆分成</a:t>
            </a:r>
            <a:r>
              <a:rPr kumimoji="1" lang="en-US" altLang="zh-Hans" sz="3200"/>
              <a:t>10</a:t>
            </a:r>
            <a:r>
              <a:rPr kumimoji="1" lang="zh-Hans" altLang="en-US" sz="3200"/>
              <a:t>个部分</a:t>
            </a:r>
            <a:endParaRPr kumimoji="1"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CB074D-88C3-3E43-BF36-9448C755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39" y="1642869"/>
            <a:ext cx="7252031" cy="30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004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935F-1CF6-1A4B-BA97-8773539B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第四步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D1055C-18AA-5742-9629-20F24FC76AA5}"/>
              </a:ext>
            </a:extLst>
          </p:cNvPr>
          <p:cNvSpPr txBox="1"/>
          <p:nvPr/>
        </p:nvSpPr>
        <p:spPr>
          <a:xfrm>
            <a:off x="2210395" y="1850738"/>
            <a:ext cx="8230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建立一个大小为</a:t>
            </a:r>
            <a:r>
              <a:rPr kumimoji="1" lang="en-US" altLang="zh-Hans" sz="3200"/>
              <a:t>100M</a:t>
            </a:r>
            <a:r>
              <a:rPr kumimoji="1" lang="zh-Hans" altLang="en-US" sz="3200"/>
              <a:t>的内存区域，分成</a:t>
            </a:r>
            <a:r>
              <a:rPr kumimoji="1" lang="en-US" altLang="zh-Hans" sz="3200"/>
              <a:t>10</a:t>
            </a:r>
            <a:r>
              <a:rPr kumimoji="1" lang="zh-Hans" altLang="en-US" sz="3200"/>
              <a:t>份</a:t>
            </a:r>
            <a:endParaRPr kumimoji="1" lang="zh-CN" altLang="en-US" sz="3200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EA236558-AF3D-BC4A-9A60-0C1127D8B38A}"/>
              </a:ext>
            </a:extLst>
          </p:cNvPr>
          <p:cNvSpPr/>
          <p:nvPr/>
        </p:nvSpPr>
        <p:spPr>
          <a:xfrm>
            <a:off x="5850731" y="2595563"/>
            <a:ext cx="490538" cy="576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F5EE325-2A83-5E4E-8A54-CEF246484B99}"/>
                  </a:ext>
                </a:extLst>
              </p:cNvPr>
              <p:cNvSpPr txBox="1"/>
              <p:nvPr/>
            </p:nvSpPr>
            <p:spPr>
              <a:xfrm>
                <a:off x="338105" y="4566802"/>
                <a:ext cx="11746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zh-Hans" altLang="en-US" sz="2400" i="1">
                          <a:latin typeface="Cambria Math" panose="02040503050406030204" pitchFamily="18" charset="0"/>
                        </a:rPr>
                        <m:t>代表第一个分区的前</m:t>
                      </m:r>
                      <m:r>
                        <a:rPr kumimoji="1" lang="en-US" altLang="zh-Hans" sz="2400" b="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kumimoji="1" lang="en-US" altLang="zh-Hans" sz="2400" b="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zh-Hans" altLang="en-US" sz="2400" i="1">
                          <a:latin typeface="Cambria Math" panose="02040503050406030204" pitchFamily="18" charset="0"/>
                        </a:rPr>
                        <m:t>数据</m:t>
                      </m:r>
                      <m:r>
                        <a:rPr kumimoji="1" lang="zh-Hans" altLang="en-US" sz="2400" b="0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kumimoji="1" lang="en-US" altLang="zh-Han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Hans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zh-Hans" altLang="en-US" sz="2400" i="1">
                          <a:latin typeface="Cambria Math" panose="02040503050406030204" pitchFamily="18" charset="0"/>
                        </a:rPr>
                        <m:t>代表第二个分区的前</m:t>
                      </m:r>
                      <m:r>
                        <a:rPr kumimoji="1" lang="en-US" altLang="zh-Hans" sz="2400" b="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kumimoji="1" lang="en-US" altLang="zh-Hans" sz="2400" b="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zh-Hans" altLang="en-US" sz="2400" i="1">
                          <a:latin typeface="Cambria Math" panose="02040503050406030204" pitchFamily="18" charset="0"/>
                        </a:rPr>
                        <m:t>数据</m:t>
                      </m:r>
                      <m:r>
                        <a:rPr kumimoji="1" lang="zh-Hans" altLang="en-US" sz="2400" b="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Hans" altLang="en-US" sz="2400" i="1">
                          <a:latin typeface="Cambria Math" panose="02040503050406030204" pitchFamily="18" charset="0"/>
                        </a:rPr>
                        <m:t>依此类推</m:t>
                      </m:r>
                      <m:r>
                        <a:rPr kumimoji="1" lang="en-US" altLang="zh-Hans" sz="2400" i="1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kumimoji="1" lang="zh-CN" altLang="en-US" sz="2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F5EE325-2A83-5E4E-8A54-CEF246484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5" y="4566802"/>
                <a:ext cx="11746115" cy="369332"/>
              </a:xfrm>
              <a:prstGeom prst="rect">
                <a:avLst/>
              </a:prstGeom>
              <a:blipFill>
                <a:blip r:embed="rId3"/>
                <a:stretch>
                  <a:fillRect t="-13793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E972A61-A340-E64F-93C6-DC007E601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871" y="3413195"/>
            <a:ext cx="8201179" cy="8175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9C1FA7-B3B0-694C-BDE6-E20C1EE0A82C}"/>
              </a:ext>
            </a:extLst>
          </p:cNvPr>
          <p:cNvSpPr txBox="1"/>
          <p:nvPr/>
        </p:nvSpPr>
        <p:spPr>
          <a:xfrm>
            <a:off x="4430319" y="5143949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/>
              <a:t>B</a:t>
            </a:r>
            <a:r>
              <a:rPr kumimoji="1" lang="zh-Hans" altLang="en-US" sz="3200"/>
              <a:t>代表一个缓冲区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648366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6B55FAE-AF44-C447-95BF-858CF14E3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6" y="1592261"/>
            <a:ext cx="9004299" cy="44709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A303C28-6BB9-A34B-894C-CF9AF763F0CD}"/>
              </a:ext>
            </a:extLst>
          </p:cNvPr>
          <p:cNvSpPr/>
          <p:nvPr/>
        </p:nvSpPr>
        <p:spPr>
          <a:xfrm>
            <a:off x="1028700" y="1443038"/>
            <a:ext cx="10058400" cy="104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F554D0-000C-024C-87B8-294DA7BCB690}"/>
              </a:ext>
            </a:extLst>
          </p:cNvPr>
          <p:cNvSpPr txBox="1"/>
          <p:nvPr/>
        </p:nvSpPr>
        <p:spPr>
          <a:xfrm>
            <a:off x="871538" y="585787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前</a:t>
            </a:r>
            <a:r>
              <a:rPr kumimoji="1" lang="en-US" altLang="zh-Hans" sz="3600"/>
              <a:t>3</a:t>
            </a:r>
            <a:r>
              <a:rPr kumimoji="1" lang="zh-Hans" altLang="en-US" sz="3600"/>
              <a:t>个最小值一定在第一排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631704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>
            <a:extLst>
              <a:ext uri="{FF2B5EF4-FFF2-40B4-BE49-F238E27FC236}">
                <a16:creationId xmlns:a16="http://schemas.microsoft.com/office/drawing/2014/main" id="{08AE0128-3F00-4547-B62D-98F6164A652F}"/>
              </a:ext>
            </a:extLst>
          </p:cNvPr>
          <p:cNvSpPr/>
          <p:nvPr/>
        </p:nvSpPr>
        <p:spPr>
          <a:xfrm>
            <a:off x="6965486" y="5043487"/>
            <a:ext cx="942975" cy="38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72C7DC-523C-2849-9528-55E2FFB7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63" y="4066423"/>
            <a:ext cx="3525436" cy="2339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4D1DA7-1692-3D46-8D79-F00D0918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438" y="928687"/>
            <a:ext cx="9511449" cy="47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035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256</Words>
  <Application>Microsoft Macintosh PowerPoint</Application>
  <PresentationFormat>宽屏</PresentationFormat>
  <Paragraphs>44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Office 主题​​</vt:lpstr>
      <vt:lpstr>外部排序(external sort)</vt:lpstr>
      <vt:lpstr>为什么瓶颈在I/O呢？</vt:lpstr>
      <vt:lpstr>问题</vt:lpstr>
      <vt:lpstr>第一步</vt:lpstr>
      <vt:lpstr>第二步</vt:lpstr>
      <vt:lpstr>第三步</vt:lpstr>
      <vt:lpstr>第四步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第六步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69</cp:revision>
  <dcterms:created xsi:type="dcterms:W3CDTF">2018-08-02T23:34:41Z</dcterms:created>
  <dcterms:modified xsi:type="dcterms:W3CDTF">2018-09-10T00:17:44Z</dcterms:modified>
</cp:coreProperties>
</file>