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7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02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76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23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88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20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56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50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递归的基本概念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6001" cy="2285776"/>
          </a:xfrm>
        </p:spPr>
        <p:txBody>
          <a:bodyPr/>
          <a:lstStyle/>
          <a:p>
            <a:r>
              <a:rPr kumimoji="1" lang="zh-Hans" altLang="en-US"/>
              <a:t>为了了解递归，你必须了解递归</a:t>
            </a:r>
            <a:r>
              <a:rPr kumimoji="1" lang="en-US" altLang="zh-Hans"/>
              <a:t>……</a:t>
            </a:r>
          </a:p>
          <a:p>
            <a:r>
              <a:rPr kumimoji="1" lang="zh-Hans" altLang="en-US"/>
              <a:t>如果你已经了解递归，那就记着答案；否则你就去问侯世达最近的人，什么是递归。</a:t>
            </a:r>
            <a:endParaRPr kumimoji="1" lang="en-US" altLang="zh-Hans"/>
          </a:p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BB10E7-2DD7-4342-8623-D4D99F91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43" y="3976464"/>
            <a:ext cx="2493879" cy="2154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58A638-AE74-F54B-BCE9-D58075A12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4162675"/>
            <a:ext cx="2794000" cy="1968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C214D5-467C-7E4A-9CE8-84BEACB00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671" y="4479868"/>
            <a:ext cx="3938133" cy="1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BB734-93C3-9043-B781-CFB98032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n</a:t>
            </a:r>
            <a:r>
              <a:rPr kumimoji="1" lang="zh-Hans" altLang="en-US"/>
              <a:t>个碟子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5E9C7E-D794-B54B-82BF-835ED40B294B}"/>
              </a:ext>
            </a:extLst>
          </p:cNvPr>
          <p:cNvSpPr txBox="1"/>
          <p:nvPr/>
        </p:nvSpPr>
        <p:spPr>
          <a:xfrm>
            <a:off x="1816337" y="2103473"/>
            <a:ext cx="977062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CN" sz="4800">
                <a:latin typeface="Courier" pitchFamily="2" charset="0"/>
              </a:rPr>
              <a:t> n A-&gt;C use B</a:t>
            </a:r>
            <a:r>
              <a:rPr kumimoji="1" lang="zh-Hans" altLang="en-US" sz="4800">
                <a:latin typeface="Courier" pitchFamily="2" charset="0"/>
              </a:rPr>
              <a:t> </a:t>
            </a:r>
            <a:r>
              <a:rPr kumimoji="1" lang="en-US" altLang="zh-Hans" sz="4800">
                <a:latin typeface="Courier" pitchFamily="2" charset="0"/>
              </a:rPr>
              <a:t>{</a:t>
            </a:r>
          </a:p>
          <a:p>
            <a:r>
              <a:rPr kumimoji="1" lang="en-US" altLang="zh-Hans" sz="4800">
                <a:latin typeface="Courier" pitchFamily="2" charset="0"/>
              </a:rPr>
              <a:t>  </a:t>
            </a:r>
            <a:r>
              <a:rPr kumimoji="1" lang="en-US" altLang="zh-Hans" sz="48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Hans" sz="4800">
                <a:latin typeface="Courier" pitchFamily="2" charset="0"/>
              </a:rPr>
              <a:t> n-1 A-&gt;B use C</a:t>
            </a:r>
          </a:p>
          <a:p>
            <a:r>
              <a:rPr kumimoji="1" lang="en-US" altLang="zh-Hans" sz="4800">
                <a:latin typeface="Courier" pitchFamily="2" charset="0"/>
              </a:rPr>
              <a:t>  </a:t>
            </a:r>
            <a:r>
              <a:rPr kumimoji="1" lang="en-US" altLang="zh-Hans" sz="4800">
                <a:solidFill>
                  <a:srgbClr val="7030A0"/>
                </a:solidFill>
                <a:latin typeface="Courier" pitchFamily="2" charset="0"/>
              </a:rPr>
              <a:t>moveDisk</a:t>
            </a:r>
            <a:r>
              <a:rPr kumimoji="1" lang="en-US" altLang="zh-Hans" sz="4800">
                <a:latin typeface="Courier" pitchFamily="2" charset="0"/>
              </a:rPr>
              <a:t> A-&gt;C</a:t>
            </a:r>
          </a:p>
          <a:p>
            <a:r>
              <a:rPr kumimoji="1" lang="en-US" altLang="zh-Hans" sz="4800">
                <a:latin typeface="Courier" pitchFamily="2" charset="0"/>
              </a:rPr>
              <a:t>  </a:t>
            </a:r>
            <a:r>
              <a:rPr kumimoji="1" lang="en-US" altLang="zh-Hans" sz="48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Hans" sz="4800">
                <a:latin typeface="Courier" pitchFamily="2" charset="0"/>
              </a:rPr>
              <a:t> n-1 B-&gt;C use A</a:t>
            </a:r>
          </a:p>
          <a:p>
            <a:r>
              <a:rPr kumimoji="1" lang="en-US" altLang="zh-CN" sz="4800">
                <a:latin typeface="Courier" pitchFamily="2" charset="0"/>
              </a:rPr>
              <a:t>}</a:t>
            </a:r>
            <a:endParaRPr kumimoji="1" lang="zh-CN" altLang="en-US" sz="48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34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2577D-C443-F34C-975D-5AFC9D5C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程序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B7577-E921-DF4E-9A39-82518B22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Hans" sz="3200">
                <a:latin typeface="Courier" pitchFamily="2" charset="0"/>
              </a:rPr>
              <a:t>function moveTower(n, from, to, use) {</a:t>
            </a:r>
          </a:p>
          <a:p>
            <a:pPr marL="0" indent="0">
              <a:buNone/>
            </a:pPr>
            <a:r>
              <a:rPr kumimoji="1" lang="en-US" altLang="zh-Hans" sz="3200">
                <a:latin typeface="Courier" pitchFamily="2" charset="0"/>
              </a:rPr>
              <a:t>  if(n === 1) {</a:t>
            </a:r>
          </a:p>
          <a:p>
            <a:pPr marL="0" indent="0">
              <a:buNone/>
            </a:pPr>
            <a:r>
              <a:rPr kumimoji="1" lang="en-US" altLang="zh-Hans" sz="3200">
                <a:latin typeface="Courier" pitchFamily="2" charset="0"/>
              </a:rPr>
              <a:t>    moveDisk(from ,to)</a:t>
            </a:r>
          </a:p>
          <a:p>
            <a:pPr marL="0" indent="0">
              <a:buNone/>
            </a:pPr>
            <a:r>
              <a:rPr kumimoji="1" lang="en-US" altLang="zh-Hans" sz="3200">
                <a:latin typeface="Courier" pitchFamily="2" charset="0"/>
              </a:rPr>
              <a:t>    return</a:t>
            </a:r>
          </a:p>
          <a:p>
            <a:pPr marL="0" indent="0">
              <a:buNone/>
            </a:pPr>
            <a:r>
              <a:rPr kumimoji="1" lang="en-US" altLang="zh-Hans" sz="32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  moveTower(n-1, from, use, to)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  moveDisk(from, to)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  moveTower(n-1, use, to, from)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}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3E2928-9504-3241-8329-55A584951BA9}"/>
              </a:ext>
            </a:extLst>
          </p:cNvPr>
          <p:cNvSpPr txBox="1"/>
          <p:nvPr/>
        </p:nvSpPr>
        <p:spPr>
          <a:xfrm>
            <a:off x="4846320" y="2203924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递归的初始条件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5C633D-8794-624C-A49B-AF2BB6790007}"/>
              </a:ext>
            </a:extLst>
          </p:cNvPr>
          <p:cNvSpPr txBox="1"/>
          <p:nvPr/>
        </p:nvSpPr>
        <p:spPr>
          <a:xfrm>
            <a:off x="1633728" y="3605668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00B0F0"/>
                </a:solidFill>
              </a:rPr>
              <a:t>else n&gt;1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778657-CFB0-7E41-8E3E-EEF057675414}"/>
              </a:ext>
            </a:extLst>
          </p:cNvPr>
          <p:cNvSpPr txBox="1"/>
          <p:nvPr/>
        </p:nvSpPr>
        <p:spPr>
          <a:xfrm>
            <a:off x="4175247" y="36056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递归条件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6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653A6-4C27-BE4C-92DE-614BF5E7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汉诺塔问题总结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1C268-80D2-2444-9EA9-1CCEF548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将原问题拆分成为若干个</a:t>
            </a:r>
            <a:r>
              <a:rPr kumimoji="1" lang="zh-Hans" altLang="en-US" b="1"/>
              <a:t>规模更小</a:t>
            </a:r>
            <a:r>
              <a:rPr kumimoji="1" lang="zh-Hans" altLang="en-US"/>
              <a:t>、</a:t>
            </a:r>
            <a:r>
              <a:rPr kumimoji="1" lang="zh-Hans" altLang="en-US" b="1"/>
              <a:t>独立的</a:t>
            </a:r>
            <a:r>
              <a:rPr kumimoji="1" lang="zh-Hans" altLang="en-US"/>
              <a:t>若干个可以被解决的</a:t>
            </a:r>
            <a:r>
              <a:rPr kumimoji="1" lang="zh-Hans" altLang="en-US" b="1"/>
              <a:t>子问题</a:t>
            </a:r>
            <a:endParaRPr kumimoji="1" lang="en-US" altLang="zh-Hans" b="1"/>
          </a:p>
          <a:p>
            <a:r>
              <a:rPr kumimoji="1" lang="zh-Hans" altLang="en-US"/>
              <a:t>通过这种方式我们避免了陷入</a:t>
            </a:r>
            <a:r>
              <a:rPr kumimoji="1" lang="zh-Hans" altLang="en-US" b="1"/>
              <a:t>解决重复的细节</a:t>
            </a:r>
            <a:endParaRPr kumimoji="1" lang="en-US" altLang="zh-Hans" b="1"/>
          </a:p>
        </p:txBody>
      </p:sp>
    </p:spTree>
    <p:extLst>
      <p:ext uri="{BB962C8B-B14F-4D97-AF65-F5344CB8AC3E}">
        <p14:creationId xmlns:p14="http://schemas.microsoft.com/office/powerpoint/2010/main" val="3782317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9FBCA-9A3F-C64A-98C9-3C4AC120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递归如何处理问题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B61DB-207C-AB44-A9C8-D302DE9F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031" y="1825625"/>
            <a:ext cx="75959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>
                <a:solidFill>
                  <a:srgbClr val="00B0F0"/>
                </a:solidFill>
                <a:latin typeface="Courier" pitchFamily="2" charset="0"/>
                <a:ea typeface="Kaiti SC" panose="02010600040101010101" pitchFamily="2" charset="-122"/>
              </a:rPr>
              <a:t>if</a:t>
            </a:r>
            <a:r>
              <a:rPr kumimoji="1" lang="en-US" altLang="zh-CN" sz="2400">
                <a:latin typeface="Courier" pitchFamily="2" charset="0"/>
                <a:ea typeface="Kaiti SC" panose="02010600040101010101" pitchFamily="2" charset="-122"/>
              </a:rPr>
              <a:t>(</a:t>
            </a:r>
            <a:r>
              <a:rPr kumimoji="1" lang="zh-Hans" altLang="en-US" sz="2400">
                <a:latin typeface="Courier" pitchFamily="2" charset="0"/>
                <a:ea typeface="Kaiti SC" panose="02010600040101010101" pitchFamily="2" charset="-122"/>
              </a:rPr>
              <a:t>问题足够简单</a:t>
            </a:r>
            <a:r>
              <a:rPr kumimoji="1" lang="en-US" altLang="zh-Hans" sz="2400">
                <a:latin typeface="Courier" pitchFamily="2" charset="0"/>
                <a:ea typeface="Kaiti SC" panose="02010600040101010101" pitchFamily="2" charset="-122"/>
              </a:rPr>
              <a:t>){</a:t>
            </a:r>
          </a:p>
          <a:p>
            <a:pPr marL="0" indent="0">
              <a:buNone/>
            </a:pPr>
            <a:r>
              <a:rPr kumimoji="1" lang="en-US" altLang="zh-Hans" sz="2400">
                <a:latin typeface="Courier" pitchFamily="2" charset="0"/>
                <a:ea typeface="Kaiti SC" panose="02010600040101010101" pitchFamily="2" charset="-122"/>
              </a:rPr>
              <a:t>  </a:t>
            </a:r>
            <a:r>
              <a:rPr kumimoji="1" lang="zh-Hans" altLang="en-US" sz="2400">
                <a:latin typeface="Courier" pitchFamily="2" charset="0"/>
                <a:ea typeface="Kaiti SC" panose="02010600040101010101" pitchFamily="2" charset="-122"/>
              </a:rPr>
              <a:t>直接解决</a:t>
            </a:r>
            <a:endParaRPr kumimoji="1" lang="en-US" altLang="zh-Hans" sz="2400">
              <a:latin typeface="Courier" pitchFamily="2" charset="0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  <a:ea typeface="Kaiti SC" panose="02010600040101010101" pitchFamily="2" charset="-122"/>
              </a:rPr>
              <a:t>}</a:t>
            </a:r>
            <a:r>
              <a:rPr kumimoji="1" lang="zh-Hans" altLang="en-US" sz="240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Hans" sz="2400">
                <a:solidFill>
                  <a:srgbClr val="00B0F0"/>
                </a:solidFill>
                <a:latin typeface="Courier" pitchFamily="2" charset="0"/>
                <a:ea typeface="Kaiti SC" panose="02010600040101010101" pitchFamily="2" charset="-122"/>
              </a:rPr>
              <a:t>else</a:t>
            </a:r>
            <a:r>
              <a:rPr kumimoji="1" lang="en-US" altLang="zh-Hans" sz="2400">
                <a:latin typeface="Courier" pitchFamily="2" charset="0"/>
                <a:ea typeface="Kaiti SC" panose="02010600040101010101" pitchFamily="2" charset="-122"/>
              </a:rPr>
              <a:t> {</a:t>
            </a:r>
          </a:p>
          <a:p>
            <a:pPr marL="0" indent="0">
              <a:buNone/>
            </a:pPr>
            <a:r>
              <a:rPr kumimoji="1" lang="en-US" altLang="zh-Hans" sz="2400">
                <a:latin typeface="Courier" pitchFamily="2" charset="0"/>
                <a:ea typeface="Kaiti SC" panose="02010600040101010101" pitchFamily="2" charset="-122"/>
              </a:rPr>
              <a:t>  </a:t>
            </a:r>
            <a:r>
              <a:rPr kumimoji="1" lang="zh-Hans" altLang="en-US" sz="2400">
                <a:latin typeface="Courier" pitchFamily="2" charset="0"/>
                <a:ea typeface="Kaiti SC" panose="02010600040101010101" pitchFamily="2" charset="-122"/>
              </a:rPr>
              <a:t>将问题拆解成和原问题有相同结构的更小问题</a:t>
            </a:r>
            <a:endParaRPr kumimoji="1" lang="en-US" altLang="zh-Hans" sz="2400">
              <a:latin typeface="Courier" pitchFamily="2" charset="0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Hans" altLang="en-US" sz="2400">
                <a:latin typeface="Courier" pitchFamily="2" charset="0"/>
                <a:ea typeface="Kaiti SC" panose="02010600040101010101" pitchFamily="2" charset="-122"/>
              </a:rPr>
              <a:t>  解决每个这样的更小问题</a:t>
            </a:r>
            <a:endParaRPr kumimoji="1" lang="en-US" altLang="zh-Hans" sz="2400">
              <a:latin typeface="Courier" pitchFamily="2" charset="0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Hans" altLang="en-US" sz="2400">
                <a:latin typeface="Courier" pitchFamily="2" charset="0"/>
                <a:ea typeface="Kaiti SC" panose="02010600040101010101" pitchFamily="2" charset="-122"/>
              </a:rPr>
              <a:t>  将这些最小问题的解合并</a:t>
            </a:r>
            <a:endParaRPr kumimoji="1" lang="en-US" altLang="zh-Hans" sz="2400">
              <a:latin typeface="Courier" pitchFamily="2" charset="0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Hans" altLang="en-US" sz="2400">
                <a:latin typeface="Courier" pitchFamily="2" charset="0"/>
                <a:ea typeface="Kaiti SC" panose="02010600040101010101" pitchFamily="2" charset="-122"/>
              </a:rPr>
              <a:t>  返回整个结果</a:t>
            </a:r>
            <a:endParaRPr kumimoji="1" lang="en-US" altLang="zh-Hans" sz="2400">
              <a:latin typeface="Courier" pitchFamily="2" charset="0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  <a:ea typeface="Kaiti SC" panose="02010600040101010101" pitchFamily="2" charset="-122"/>
              </a:rPr>
              <a:t>}</a:t>
            </a:r>
            <a:endParaRPr kumimoji="1" lang="zh-CN" altLang="en-US" sz="2400">
              <a:latin typeface="Courier" pitchFamily="2" charset="0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74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EF7A8-76D0-3B4C-9B98-EEB06B1B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求阶乘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5D06E-F443-9041-A232-5B5154BEE5BC}"/>
              </a:ext>
            </a:extLst>
          </p:cNvPr>
          <p:cNvSpPr txBox="1"/>
          <p:nvPr/>
        </p:nvSpPr>
        <p:spPr>
          <a:xfrm>
            <a:off x="1251284" y="1840831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问题：求数字</a:t>
            </a:r>
            <a:r>
              <a:rPr kumimoji="1" lang="en-US" altLang="zh-Hans" sz="3200"/>
              <a:t>n</a:t>
            </a:r>
            <a:r>
              <a:rPr kumimoji="1" lang="zh-Hans" altLang="en-US" sz="3200"/>
              <a:t>的阶乘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2709BF-ECE4-BE4A-82AE-22E16DDF3625}"/>
              </a:ext>
            </a:extLst>
          </p:cNvPr>
          <p:cNvSpPr txBox="1"/>
          <p:nvPr/>
        </p:nvSpPr>
        <p:spPr>
          <a:xfrm>
            <a:off x="1251284" y="2575749"/>
            <a:ext cx="55306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function</a:t>
            </a:r>
            <a:r>
              <a:rPr kumimoji="1" lang="en-US" altLang="zh-CN" sz="2400">
                <a:latin typeface="Courier" pitchFamily="2" charset="0"/>
              </a:rPr>
              <a:t> factorial(n){</a:t>
            </a:r>
          </a:p>
          <a:p>
            <a:r>
              <a:rPr kumimoji="1" lang="en-US" altLang="zh-CN" sz="2400">
                <a:latin typeface="Courier" pitchFamily="2" charset="0"/>
              </a:rPr>
              <a:t>  if(n===0) {</a:t>
            </a:r>
          </a:p>
          <a:p>
            <a:r>
              <a:rPr kumimoji="1" lang="en-US" altLang="zh-CN" sz="2400">
                <a:latin typeface="Courier" pitchFamily="2" charset="0"/>
              </a:rPr>
              <a:t>    </a:t>
            </a:r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return</a:t>
            </a:r>
            <a:r>
              <a:rPr kumimoji="1" lang="en-US" altLang="zh-CN" sz="2400">
                <a:latin typeface="Courier" pitchFamily="2" charset="0"/>
              </a:rPr>
              <a:t> 1</a:t>
            </a:r>
          </a:p>
          <a:p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r>
              <a:rPr kumimoji="1" lang="en-US" altLang="zh-CN" sz="2400">
                <a:latin typeface="Courier" pitchFamily="2" charset="0"/>
              </a:rPr>
              <a:t>  else {</a:t>
            </a:r>
          </a:p>
          <a:p>
            <a:r>
              <a:rPr kumimoji="1" lang="en-US" altLang="zh-CN" sz="2400">
                <a:latin typeface="Courier" pitchFamily="2" charset="0"/>
              </a:rPr>
              <a:t>    </a:t>
            </a:r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return</a:t>
            </a:r>
            <a:r>
              <a:rPr kumimoji="1" lang="en-US" altLang="zh-CN" sz="2400">
                <a:latin typeface="Courier" pitchFamily="2" charset="0"/>
              </a:rPr>
              <a:t> n * factorial(n-1)</a:t>
            </a:r>
          </a:p>
          <a:p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3768AB-9EDF-1440-9E29-C75FED9631AC}"/>
                  </a:ext>
                </a:extLst>
              </p:cNvPr>
              <p:cNvSpPr txBox="1"/>
              <p:nvPr/>
            </p:nvSpPr>
            <p:spPr>
              <a:xfrm>
                <a:off x="2967205" y="5223627"/>
                <a:ext cx="9271769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𝒇𝒂𝒄𝒕𝒐𝒓𝒊𝒂𝒍</m:t>
                      </m:r>
                      <m:d>
                        <m:dPr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𝒇𝒂𝒄𝒕𝒐𝒓𝒊𝒂𝒍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3200" b="1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3768AB-9EDF-1440-9E29-C75FED963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05" y="5223627"/>
                <a:ext cx="9271769" cy="1098506"/>
              </a:xfrm>
              <a:prstGeom prst="rect">
                <a:avLst/>
              </a:prstGeom>
              <a:blipFill>
                <a:blip r:embed="rId3"/>
                <a:stretch>
                  <a:fillRect l="-274" t="-223864" b="-32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9965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36ED5-FD00-5E4E-8468-4E67F1BC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汉诺塔问题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F17C24-0D4C-4849-8454-C8C1CFCF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63" y="2424613"/>
            <a:ext cx="6544535" cy="25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609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C5433-FB52-C447-9DB7-8AFF06BD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汉诺塔问题描述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3CF725-44D6-764A-A99F-8C0F079B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7008"/>
            <a:ext cx="5428458" cy="26412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1DE73F-BA37-5E41-A551-D7C00022839F}"/>
              </a:ext>
            </a:extLst>
          </p:cNvPr>
          <p:cNvSpPr txBox="1"/>
          <p:nvPr/>
        </p:nvSpPr>
        <p:spPr>
          <a:xfrm>
            <a:off x="6266658" y="3207920"/>
            <a:ext cx="54553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Hans" altLang="en-US" sz="3200"/>
              <a:t>把</a:t>
            </a:r>
            <a:r>
              <a:rPr kumimoji="1" lang="en-US" altLang="zh-Hans" sz="3200"/>
              <a:t>3</a:t>
            </a:r>
            <a:r>
              <a:rPr kumimoji="1" lang="zh-Hans" altLang="en-US" sz="3200"/>
              <a:t>个碟子从</a:t>
            </a:r>
            <a:r>
              <a:rPr kumimoji="1" lang="en-US" altLang="zh-Hans" sz="3200"/>
              <a:t>A</a:t>
            </a:r>
            <a:r>
              <a:rPr kumimoji="1" lang="zh-Hans" altLang="en-US" sz="3200"/>
              <a:t>移动到</a:t>
            </a:r>
            <a:r>
              <a:rPr kumimoji="1" lang="en-US" altLang="zh-Hans" sz="320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Hans" altLang="en-US" sz="3200"/>
              <a:t>每次只能移动一个</a:t>
            </a:r>
            <a:endParaRPr kumimoji="1" lang="en-US" altLang="zh-Hans" sz="3200"/>
          </a:p>
          <a:p>
            <a:pPr marL="342900" indent="-342900">
              <a:buFont typeface="+mj-lt"/>
              <a:buAutoNum type="arabicPeriod"/>
            </a:pPr>
            <a:r>
              <a:rPr kumimoji="1" lang="zh-Hans" altLang="en-US" sz="3200"/>
              <a:t>大碟子不能放到小碟子上面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096291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B17A-E149-814C-ABC2-560AA539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r>
              <a:rPr kumimoji="1" lang="zh-Hans" altLang="en-US"/>
              <a:t>个碟子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94DA70-C669-6E4A-929E-52EC7D1CB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41" y="2432304"/>
            <a:ext cx="6510356" cy="31676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4C751F-13A2-C84B-922F-F1661239CD82}"/>
              </a:ext>
            </a:extLst>
          </p:cNvPr>
          <p:cNvSpPr txBox="1"/>
          <p:nvPr/>
        </p:nvSpPr>
        <p:spPr>
          <a:xfrm>
            <a:off x="7028417" y="3415975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CN" sz="2400">
                <a:latin typeface="Courier" pitchFamily="2" charset="0"/>
              </a:rPr>
              <a:t> 1 A-&gt;C use B</a:t>
            </a:r>
            <a:r>
              <a:rPr kumimoji="1" lang="zh-Hans" altLang="en-US" sz="2400">
                <a:latin typeface="Courier" pitchFamily="2" charset="0"/>
              </a:rPr>
              <a:t> </a:t>
            </a:r>
            <a:r>
              <a:rPr kumimoji="1" lang="en-US" altLang="zh-Hans" sz="2400">
                <a:latin typeface="Courier" pitchFamily="2" charset="0"/>
              </a:rPr>
              <a:t>{</a:t>
            </a:r>
          </a:p>
          <a:p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  moveDisk</a:t>
            </a:r>
            <a:r>
              <a:rPr kumimoji="1" lang="en-US" altLang="zh-Hans" sz="2400">
                <a:latin typeface="Courier" pitchFamily="2" charset="0"/>
              </a:rPr>
              <a:t> A-&gt;C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349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2C6BA-6F98-AB46-A014-1A78E21E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r>
              <a:rPr kumimoji="1" lang="zh-Hans" altLang="en-US"/>
              <a:t>个碟子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2F646-562E-F543-83B5-53C55165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0735"/>
            <a:ext cx="2496718" cy="12148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9C2D15-4158-D949-9AFF-686C4A626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00" y="1930735"/>
            <a:ext cx="2611096" cy="12704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57C6C8-5625-3341-A8B8-32AF3F960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600" y="4295929"/>
            <a:ext cx="2707632" cy="1317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CAAD01-5142-0048-B799-B9936F330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1364"/>
            <a:ext cx="2665397" cy="1296873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918F753A-3DBF-DC40-9439-DB09C0F2AA60}"/>
              </a:ext>
            </a:extLst>
          </p:cNvPr>
          <p:cNvSpPr/>
          <p:nvPr/>
        </p:nvSpPr>
        <p:spPr>
          <a:xfrm>
            <a:off x="3503597" y="2437214"/>
            <a:ext cx="428324" cy="20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4BF9B593-2050-6148-AA98-DDC15CF7C2A1}"/>
              </a:ext>
            </a:extLst>
          </p:cNvPr>
          <p:cNvSpPr/>
          <p:nvPr/>
        </p:nvSpPr>
        <p:spPr>
          <a:xfrm>
            <a:off x="5352629" y="3730752"/>
            <a:ext cx="152059" cy="266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198BCFD8-1F9E-8B46-80B0-F27C401315CF}"/>
              </a:ext>
            </a:extLst>
          </p:cNvPr>
          <p:cNvSpPr/>
          <p:nvPr/>
        </p:nvSpPr>
        <p:spPr>
          <a:xfrm flipH="1">
            <a:off x="3531510" y="4856501"/>
            <a:ext cx="400411" cy="19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78AC8C-F155-D948-BD18-5B1E015B4112}"/>
              </a:ext>
            </a:extLst>
          </p:cNvPr>
          <p:cNvSpPr txBox="1"/>
          <p:nvPr/>
        </p:nvSpPr>
        <p:spPr>
          <a:xfrm>
            <a:off x="6827249" y="2652113"/>
            <a:ext cx="46089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CN" sz="2400">
                <a:latin typeface="Courier" pitchFamily="2" charset="0"/>
              </a:rPr>
              <a:t> 2 A-&gt;C use B</a:t>
            </a:r>
            <a:r>
              <a:rPr kumimoji="1" lang="zh-Hans" altLang="en-US" sz="2400">
                <a:latin typeface="Courier" pitchFamily="2" charset="0"/>
              </a:rPr>
              <a:t> </a:t>
            </a:r>
            <a:r>
              <a:rPr kumimoji="1" lang="en-US" altLang="zh-Hans" sz="2400">
                <a:latin typeface="Courier" pitchFamily="2" charset="0"/>
              </a:rPr>
              <a:t>{</a:t>
            </a:r>
          </a:p>
          <a:p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Hans" sz="2400">
                <a:latin typeface="Courier" pitchFamily="2" charset="0"/>
              </a:rPr>
              <a:t> 1 A-&gt;B use C</a:t>
            </a:r>
          </a:p>
          <a:p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moveDisk</a:t>
            </a:r>
            <a:r>
              <a:rPr kumimoji="1" lang="en-US" altLang="zh-Hans" sz="2400">
                <a:latin typeface="Courier" pitchFamily="2" charset="0"/>
              </a:rPr>
              <a:t> A-&gt;C</a:t>
            </a:r>
          </a:p>
          <a:p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Hans" sz="2400">
                <a:latin typeface="Courier" pitchFamily="2" charset="0"/>
              </a:rPr>
              <a:t> 1 B-&gt;C use A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854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C629-811E-6443-8BBD-7038984F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r>
              <a:rPr kumimoji="1" lang="zh-Hans" altLang="en-US"/>
              <a:t>个碟子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C5A31-8D04-E84F-803B-B974201DE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3" y="1814176"/>
            <a:ext cx="2773262" cy="13493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F189DA-AA10-F143-8A1D-3DC94494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721" y="1808993"/>
            <a:ext cx="2773263" cy="1349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FBCE45-EE06-8549-8925-F9C51A02E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854" y="3898229"/>
            <a:ext cx="2773262" cy="1349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52F5BC-D59E-DD40-A3CF-3A31493F3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97" y="3898229"/>
            <a:ext cx="2769528" cy="1347539"/>
          </a:xfrm>
          <a:prstGeom prst="rect">
            <a:avLst/>
          </a:prstGeom>
        </p:spPr>
      </p:pic>
      <p:sp>
        <p:nvSpPr>
          <p:cNvPr id="16" name="右箭头 15">
            <a:extLst>
              <a:ext uri="{FF2B5EF4-FFF2-40B4-BE49-F238E27FC236}">
                <a16:creationId xmlns:a16="http://schemas.microsoft.com/office/drawing/2014/main" id="{147E62B9-17C4-6641-9850-0F6258CCE619}"/>
              </a:ext>
            </a:extLst>
          </p:cNvPr>
          <p:cNvSpPr/>
          <p:nvPr/>
        </p:nvSpPr>
        <p:spPr>
          <a:xfrm>
            <a:off x="3524312" y="2483671"/>
            <a:ext cx="350921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BFB8DEE-B4D3-BC4E-963E-A714937DE318}"/>
              </a:ext>
            </a:extLst>
          </p:cNvPr>
          <p:cNvSpPr/>
          <p:nvPr/>
        </p:nvSpPr>
        <p:spPr>
          <a:xfrm rot="5400000">
            <a:off x="5261159" y="3511498"/>
            <a:ext cx="350921" cy="15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52987F9-30CB-7043-AD5E-FBFAA44205A9}"/>
              </a:ext>
            </a:extLst>
          </p:cNvPr>
          <p:cNvSpPr/>
          <p:nvPr/>
        </p:nvSpPr>
        <p:spPr>
          <a:xfrm rot="10800000">
            <a:off x="3524312" y="4415287"/>
            <a:ext cx="350921" cy="15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9FA703-A7C7-284C-BC6A-4E317BBA2784}"/>
              </a:ext>
            </a:extLst>
          </p:cNvPr>
          <p:cNvSpPr txBox="1"/>
          <p:nvPr/>
        </p:nvSpPr>
        <p:spPr>
          <a:xfrm>
            <a:off x="6827249" y="2652113"/>
            <a:ext cx="46089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CN" sz="2400">
                <a:latin typeface="Courier" pitchFamily="2" charset="0"/>
              </a:rPr>
              <a:t> 3 A-&gt;C use B</a:t>
            </a:r>
            <a:r>
              <a:rPr kumimoji="1" lang="zh-Hans" altLang="en-US" sz="2400">
                <a:latin typeface="Courier" pitchFamily="2" charset="0"/>
              </a:rPr>
              <a:t> </a:t>
            </a:r>
            <a:r>
              <a:rPr kumimoji="1" lang="en-US" altLang="zh-Hans" sz="2400">
                <a:latin typeface="Courier" pitchFamily="2" charset="0"/>
              </a:rPr>
              <a:t>{</a:t>
            </a:r>
          </a:p>
          <a:p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Hans" sz="2400">
                <a:latin typeface="Courier" pitchFamily="2" charset="0"/>
              </a:rPr>
              <a:t> 2 A-&gt;B use C</a:t>
            </a:r>
          </a:p>
          <a:p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moveDisk</a:t>
            </a:r>
            <a:r>
              <a:rPr kumimoji="1" lang="en-US" altLang="zh-Hans" sz="2400">
                <a:latin typeface="Courier" pitchFamily="2" charset="0"/>
              </a:rPr>
              <a:t> A-&gt;C</a:t>
            </a:r>
          </a:p>
          <a:p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Hans" sz="2400">
                <a:latin typeface="Courier" pitchFamily="2" charset="0"/>
              </a:rPr>
              <a:t> 2 B-&gt;C use A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082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C629-811E-6443-8BBD-7038984F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4</a:t>
            </a:r>
            <a:r>
              <a:rPr kumimoji="1" lang="zh-Hans" altLang="en-US"/>
              <a:t>个碟子</a:t>
            </a:r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147E62B9-17C4-6641-9850-0F6258CCE619}"/>
              </a:ext>
            </a:extLst>
          </p:cNvPr>
          <p:cNvSpPr/>
          <p:nvPr/>
        </p:nvSpPr>
        <p:spPr>
          <a:xfrm>
            <a:off x="3524312" y="2483671"/>
            <a:ext cx="350921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BFB8DEE-B4D3-BC4E-963E-A714937DE318}"/>
              </a:ext>
            </a:extLst>
          </p:cNvPr>
          <p:cNvSpPr/>
          <p:nvPr/>
        </p:nvSpPr>
        <p:spPr>
          <a:xfrm rot="5400000">
            <a:off x="5261159" y="3511498"/>
            <a:ext cx="350921" cy="15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52987F9-30CB-7043-AD5E-FBFAA44205A9}"/>
              </a:ext>
            </a:extLst>
          </p:cNvPr>
          <p:cNvSpPr/>
          <p:nvPr/>
        </p:nvSpPr>
        <p:spPr>
          <a:xfrm rot="10800000">
            <a:off x="3524312" y="4415287"/>
            <a:ext cx="350921" cy="15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9FA703-A7C7-284C-BC6A-4E317BBA2784}"/>
              </a:ext>
            </a:extLst>
          </p:cNvPr>
          <p:cNvSpPr txBox="1"/>
          <p:nvPr/>
        </p:nvSpPr>
        <p:spPr>
          <a:xfrm>
            <a:off x="6827249" y="2652113"/>
            <a:ext cx="46089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CN" sz="2400">
                <a:latin typeface="Courier" pitchFamily="2" charset="0"/>
              </a:rPr>
              <a:t> 4 A-&gt;C use B</a:t>
            </a:r>
            <a:r>
              <a:rPr kumimoji="1" lang="zh-Hans" altLang="en-US" sz="2400">
                <a:latin typeface="Courier" pitchFamily="2" charset="0"/>
              </a:rPr>
              <a:t> </a:t>
            </a:r>
            <a:r>
              <a:rPr kumimoji="1" lang="en-US" altLang="zh-Hans" sz="2400">
                <a:latin typeface="Courier" pitchFamily="2" charset="0"/>
              </a:rPr>
              <a:t>{</a:t>
            </a:r>
          </a:p>
          <a:p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Hans" sz="2400">
                <a:latin typeface="Courier" pitchFamily="2" charset="0"/>
              </a:rPr>
              <a:t> 3 A-&gt;B use C</a:t>
            </a:r>
          </a:p>
          <a:p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moveDisk</a:t>
            </a:r>
            <a:r>
              <a:rPr kumimoji="1" lang="en-US" altLang="zh-Hans" sz="2400">
                <a:latin typeface="Courier" pitchFamily="2" charset="0"/>
              </a:rPr>
              <a:t> A-&gt;C</a:t>
            </a:r>
          </a:p>
          <a:p>
            <a:r>
              <a:rPr kumimoji="1" lang="en-US" altLang="zh-Hans" sz="2400"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rgbClr val="7030A0"/>
                </a:solidFill>
                <a:latin typeface="Courier" pitchFamily="2" charset="0"/>
              </a:rPr>
              <a:t>moveTower</a:t>
            </a:r>
            <a:r>
              <a:rPr kumimoji="1" lang="en-US" altLang="zh-Hans" sz="2400">
                <a:latin typeface="Courier" pitchFamily="2" charset="0"/>
              </a:rPr>
              <a:t> 3 B-&gt;C use A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E151E4-1BAA-414A-905B-37163C75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5" y="1874471"/>
            <a:ext cx="2850303" cy="13868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20E397-F197-4A43-A939-B09E20853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23" y="1907550"/>
            <a:ext cx="2833904" cy="13788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436B8D-2E4C-3D48-8C86-30CBAED3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977" y="3893296"/>
            <a:ext cx="3093449" cy="15051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69EAEB-3068-554F-97D0-701EB7448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85" y="3842238"/>
            <a:ext cx="3198383" cy="15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046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436</Words>
  <Application>Microsoft Macintosh PowerPoint</Application>
  <PresentationFormat>宽屏</PresentationFormat>
  <Paragraphs>80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黑体</vt:lpstr>
      <vt:lpstr>微软雅黑</vt:lpstr>
      <vt:lpstr>HanziPen SC</vt:lpstr>
      <vt:lpstr>Kaiti SC</vt:lpstr>
      <vt:lpstr>Lantinghei SC Demibold</vt:lpstr>
      <vt:lpstr>Arial</vt:lpstr>
      <vt:lpstr>Arial Black</vt:lpstr>
      <vt:lpstr>Cambria Math</vt:lpstr>
      <vt:lpstr>Courier</vt:lpstr>
      <vt:lpstr>Office 主题​​</vt:lpstr>
      <vt:lpstr>递归的基本概念</vt:lpstr>
      <vt:lpstr>递归如何处理问题</vt:lpstr>
      <vt:lpstr>求阶乘</vt:lpstr>
      <vt:lpstr>汉诺塔问题</vt:lpstr>
      <vt:lpstr>汉诺塔问题描述</vt:lpstr>
      <vt:lpstr>1个碟子</vt:lpstr>
      <vt:lpstr>2个碟子</vt:lpstr>
      <vt:lpstr>3个碟子</vt:lpstr>
      <vt:lpstr>4个碟子</vt:lpstr>
      <vt:lpstr>n个碟子</vt:lpstr>
      <vt:lpstr>程序</vt:lpstr>
      <vt:lpstr>汉诺塔问题总结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73</cp:revision>
  <dcterms:created xsi:type="dcterms:W3CDTF">2018-08-02T23:34:41Z</dcterms:created>
  <dcterms:modified xsi:type="dcterms:W3CDTF">2018-09-11T14:50:19Z</dcterms:modified>
</cp:coreProperties>
</file>