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2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DC38677-2675-264E-9D0F-CC616BA9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67" y="1622740"/>
            <a:ext cx="3772791" cy="36813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0E2574-E775-1B4B-90C2-9BE05C3DB7AB}"/>
              </a:ext>
            </a:extLst>
          </p:cNvPr>
          <p:cNvSpPr txBox="1"/>
          <p:nvPr/>
        </p:nvSpPr>
        <p:spPr>
          <a:xfrm>
            <a:off x="5955195" y="1976068"/>
            <a:ext cx="5519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/>
              <a:t>深度优先搜索</a:t>
            </a:r>
            <a:r>
              <a:rPr kumimoji="1" lang="en-US" altLang="zh-CN" sz="4800"/>
              <a:t>(DFS)</a:t>
            </a:r>
            <a:endParaRPr kumimoji="1" lang="zh-CN" altLang="en-US" sz="4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82C39-4891-B444-9EC2-CA249D337C94}"/>
              </a:ext>
            </a:extLst>
          </p:cNvPr>
          <p:cNvSpPr txBox="1"/>
          <p:nvPr/>
        </p:nvSpPr>
        <p:spPr>
          <a:xfrm>
            <a:off x="7655179" y="3856508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1,2,3,4,5,6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5F87A1-CB82-6040-AA4B-771AC37C443E}"/>
              </a:ext>
            </a:extLst>
          </p:cNvPr>
          <p:cNvSpPr txBox="1"/>
          <p:nvPr/>
        </p:nvSpPr>
        <p:spPr>
          <a:xfrm>
            <a:off x="6967626" y="2993722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D</a:t>
            </a:r>
            <a:r>
              <a:rPr kumimoji="1" lang="en-US" altLang="zh-CN" sz="3200"/>
              <a:t>epth </a:t>
            </a:r>
            <a:r>
              <a:rPr kumimoji="1" lang="en-US" altLang="zh-CN" sz="3200" b="1"/>
              <a:t>F</a:t>
            </a:r>
            <a:r>
              <a:rPr kumimoji="1" lang="en-US" altLang="zh-CN" sz="3200"/>
              <a:t>irst </a:t>
            </a:r>
            <a:r>
              <a:rPr kumimoji="1" lang="en-US" altLang="zh-CN" sz="3200" b="1"/>
              <a:t>S</a:t>
            </a:r>
            <a:r>
              <a:rPr kumimoji="1" lang="en-US" altLang="zh-CN" sz="3200"/>
              <a:t>earch</a:t>
            </a:r>
            <a:endParaRPr kumimoji="1"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008229" y="471929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递归总是向着最深的节点而去</a:t>
            </a: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深度优先搜索</a:t>
            </a:r>
            <a:r>
              <a:rPr kumimoji="1" lang="en-US" altLang="zh-CN"/>
              <a:t>(dfs)</a:t>
            </a:r>
            <a:r>
              <a:rPr kumimoji="1" lang="zh-CN" altLang="en-US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6698" cy="5032375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dfs(node){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const stack = [node]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(stack.length &gt; 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first = stack.</a:t>
            </a:r>
            <a:r>
              <a:rPr kumimoji="1" lang="en-US" altLang="zh-CN" sz="28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shift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console.log(first.key) // </a:t>
            </a:r>
            <a:r>
              <a:rPr kumimoji="1" lang="zh-CN" altLang="en-US" sz="2800">
                <a:latin typeface="Courier New" charset="0"/>
                <a:ea typeface="Courier New" charset="0"/>
                <a:cs typeface="Courier New" charset="0"/>
              </a:rPr>
              <a:t>打印结果</a:t>
            </a:r>
            <a:endParaRPr kumimoji="1" lang="en-US" altLang="zh-CN" sz="28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kumimoji="1" lang="zh-CN" altLang="en-US" sz="2800">
                <a:latin typeface="Courier New" charset="0"/>
                <a:ea typeface="Courier New" charset="0"/>
                <a:cs typeface="Courier New" charset="0"/>
              </a:rPr>
              <a:t>将子节点压栈</a:t>
            </a:r>
            <a:endParaRPr kumimoji="1" lang="en-US" altLang="zh-CN" sz="28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first.children.slice().reverse().forEach(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	  child=&gt;stack.</a:t>
            </a:r>
            <a:r>
              <a:rPr kumimoji="1" lang="en-US" altLang="zh-CN" sz="28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unshift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(child)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sz="28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788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递归是天然的</a:t>
            </a:r>
            <a:r>
              <a:rPr kumimoji="1" lang="en-US" altLang="zh-CN"/>
              <a:t>dfs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2953131"/>
            <a:ext cx="6744629" cy="196579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dfs(node){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console.log(node.key)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node.children.forEach(dfs)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8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029522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上述用</a:t>
            </a:r>
            <a:r>
              <a:rPr kumimoji="1" lang="en-US" altLang="zh-CN" sz="3200"/>
              <a:t>Stack</a:t>
            </a:r>
            <a:r>
              <a:rPr kumimoji="1" lang="zh-CN" altLang="en-US" sz="3200"/>
              <a:t>实现的代码等价于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980208"/>
            <a:ext cx="4842992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3200"/>
              <a:t>递归具有天然的</a:t>
            </a:r>
            <a:r>
              <a:rPr kumimoji="1" lang="en-US" altLang="zh-CN" sz="3200"/>
              <a:t>DFS</a:t>
            </a:r>
            <a:r>
              <a:rPr kumimoji="1" lang="zh-CN" altLang="en-US" sz="3200"/>
              <a:t>结构</a:t>
            </a:r>
            <a:endParaRPr kumimoji="1" lang="en-US" altLang="zh-CN" sz="3200"/>
          </a:p>
          <a:p>
            <a:r>
              <a:rPr kumimoji="1" lang="zh-CN" altLang="en-US" sz="3200"/>
              <a:t>程序语言使用栈实现递归</a:t>
            </a:r>
            <a:endParaRPr kumimoji="1"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9234642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DC38677-2675-264E-9D0F-CC616BA9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67" y="1622740"/>
            <a:ext cx="3772791" cy="36813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0E2574-E775-1B4B-90C2-9BE05C3DB7AB}"/>
              </a:ext>
            </a:extLst>
          </p:cNvPr>
          <p:cNvSpPr txBox="1"/>
          <p:nvPr/>
        </p:nvSpPr>
        <p:spPr>
          <a:xfrm>
            <a:off x="5955195" y="1976068"/>
            <a:ext cx="5485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/>
              <a:t>广度优先搜索</a:t>
            </a:r>
            <a:r>
              <a:rPr kumimoji="1" lang="en-US" altLang="zh-CN" sz="4800"/>
              <a:t>(BFS)</a:t>
            </a:r>
            <a:endParaRPr kumimoji="1" lang="zh-CN" altLang="en-US" sz="4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82C39-4891-B444-9EC2-CA249D337C94}"/>
              </a:ext>
            </a:extLst>
          </p:cNvPr>
          <p:cNvSpPr txBox="1"/>
          <p:nvPr/>
        </p:nvSpPr>
        <p:spPr>
          <a:xfrm>
            <a:off x="7655179" y="3856508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1,2,3,4,5,6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5F87A1-CB82-6040-AA4B-771AC37C443E}"/>
              </a:ext>
            </a:extLst>
          </p:cNvPr>
          <p:cNvSpPr txBox="1"/>
          <p:nvPr/>
        </p:nvSpPr>
        <p:spPr>
          <a:xfrm>
            <a:off x="6892149" y="2993722"/>
            <a:ext cx="405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B</a:t>
            </a:r>
            <a:r>
              <a:rPr kumimoji="1" lang="en-US" altLang="zh-CN" sz="3200"/>
              <a:t>readth</a:t>
            </a:r>
            <a:r>
              <a:rPr kumimoji="1" lang="en-US" altLang="zh-CN" sz="3200" b="1"/>
              <a:t> F</a:t>
            </a:r>
            <a:r>
              <a:rPr kumimoji="1" lang="en-US" altLang="zh-CN" sz="3200"/>
              <a:t>irst </a:t>
            </a:r>
            <a:r>
              <a:rPr kumimoji="1" lang="en-US" altLang="zh-CN" sz="3200" b="1"/>
              <a:t>S</a:t>
            </a:r>
            <a:r>
              <a:rPr kumimoji="1" lang="en-US" altLang="zh-CN" sz="3200"/>
              <a:t>earch</a:t>
            </a:r>
            <a:endParaRPr kumimoji="1"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303847" y="47192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自上而下，自左向右遍历</a:t>
            </a:r>
          </a:p>
        </p:txBody>
      </p:sp>
    </p:spTree>
    <p:extLst>
      <p:ext uri="{BB962C8B-B14F-4D97-AF65-F5344CB8AC3E}">
        <p14:creationId xmlns:p14="http://schemas.microsoft.com/office/powerpoint/2010/main" val="13829434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88" y="1798182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49" y="4199093"/>
            <a:ext cx="5854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1</a:t>
            </a:r>
            <a:r>
              <a:rPr kumimoji="1" lang="zh-CN" altLang="en-US" sz="3200">
                <a:solidFill>
                  <a:srgbClr val="00B0F0"/>
                </a:solidFill>
              </a:rPr>
              <a:t>，插入</a:t>
            </a:r>
            <a:r>
              <a:rPr kumimoji="1" lang="en-US" altLang="zh-CN" sz="3200">
                <a:solidFill>
                  <a:srgbClr val="00B0F0"/>
                </a:solidFill>
              </a:rPr>
              <a:t>2,5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7" y="1798182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226993"/>
            <a:ext cx="5854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54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2</a:t>
            </a:r>
            <a:r>
              <a:rPr kumimoji="1" lang="zh-CN" altLang="en-US" sz="3200">
                <a:solidFill>
                  <a:srgbClr val="00B0F0"/>
                </a:solidFill>
              </a:rPr>
              <a:t>，追加</a:t>
            </a:r>
            <a:r>
              <a:rPr kumimoji="1" lang="en-US" altLang="zh-CN" sz="3200">
                <a:solidFill>
                  <a:srgbClr val="00B0F0"/>
                </a:solidFill>
              </a:rPr>
              <a:t>3,4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4" y="1798182"/>
            <a:ext cx="4191000" cy="410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89" y="4226993"/>
            <a:ext cx="5854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5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1,2,5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5</a:t>
            </a:r>
            <a:r>
              <a:rPr kumimoji="1" lang="zh-CN" altLang="en-US" sz="3200">
                <a:solidFill>
                  <a:srgbClr val="00B0F0"/>
                </a:solidFill>
              </a:rPr>
              <a:t>，追加</a:t>
            </a:r>
            <a:r>
              <a:rPr kumimoji="1" lang="en-US" altLang="zh-CN" sz="3200">
                <a:solidFill>
                  <a:srgbClr val="00B0F0"/>
                </a:solidFill>
              </a:rPr>
              <a:t>6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42" y="4228054"/>
            <a:ext cx="58547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1" y="1798182"/>
            <a:ext cx="419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39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1,2,5,3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3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95" y="1690688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62" y="4226993"/>
            <a:ext cx="5854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56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1,2,5,3,4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4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42" y="4226993"/>
            <a:ext cx="58420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0" y="1798182"/>
            <a:ext cx="419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7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42" y="3302216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 </a:t>
            </a:r>
            <a:r>
              <a:rPr kumimoji="1" lang="zh-CN" altLang="en-US" sz="3200"/>
              <a:t>先入</a:t>
            </a:r>
            <a:r>
              <a:rPr kumimoji="1" lang="zh-Hans" altLang="en-US" sz="3200"/>
              <a:t>先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FIFO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1,2,5,3,4,6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6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3" y="1835941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226993"/>
            <a:ext cx="5842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3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029"/>
            <a:ext cx="4191000" cy="408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205443"/>
            <a:ext cx="5854700" cy="73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4007" y="3247204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19441367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广度优先搜索</a:t>
            </a:r>
            <a:r>
              <a:rPr kumimoji="1" lang="en-US" altLang="zh-CN"/>
              <a:t>(bfs)</a:t>
            </a:r>
            <a:r>
              <a:rPr kumimoji="1" lang="zh-CN" altLang="en-US"/>
              <a:t>算法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6698" cy="4351338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bfs(node){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const queue = [node]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(queue.length &gt; 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sz="2800" b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first = queue.</a:t>
            </a:r>
            <a:r>
              <a:rPr kumimoji="1" lang="en-US" altLang="zh-CN" sz="28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shift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console.log(first.key) // </a:t>
            </a:r>
            <a:r>
              <a:rPr kumimoji="1" lang="zh-CN" altLang="en-US" sz="2800">
                <a:latin typeface="Courier New" charset="0"/>
                <a:ea typeface="Courier New" charset="0"/>
                <a:cs typeface="Courier New" charset="0"/>
              </a:rPr>
              <a:t>打印结果</a:t>
            </a:r>
            <a:endParaRPr kumimoji="1" lang="en-US" altLang="zh-CN" sz="28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kumimoji="1" lang="zh-CN" altLang="en-US" sz="2800">
                <a:latin typeface="Courier New" charset="0"/>
                <a:ea typeface="Courier New" charset="0"/>
                <a:cs typeface="Courier New" charset="0"/>
              </a:rPr>
              <a:t>将子节点压栈</a:t>
            </a:r>
            <a:endParaRPr kumimoji="1" lang="en-US" altLang="zh-CN" sz="28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  first.children.forEach(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	  child=&gt; queue.</a:t>
            </a:r>
            <a:r>
              <a:rPr kumimoji="1" lang="en-US" altLang="zh-CN" sz="28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(child))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474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</a:t>
            </a:r>
            <a:endParaRPr kumimoji="1"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54393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199093"/>
            <a:ext cx="5854700" cy="74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2042" y="240534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1</a:t>
            </a:r>
            <a:r>
              <a:rPr kumimoji="1" lang="zh-CN" altLang="en-US" sz="3200">
                <a:solidFill>
                  <a:srgbClr val="00B0F0"/>
                </a:solidFill>
              </a:rPr>
              <a:t>插入</a:t>
            </a:r>
            <a:r>
              <a:rPr kumimoji="1" lang="en-US" altLang="zh-CN" sz="3200">
                <a:solidFill>
                  <a:srgbClr val="00B0F0"/>
                </a:solidFill>
              </a:rPr>
              <a:t>2,5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382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</a:t>
            </a:r>
            <a:endParaRPr kumimoji="1"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81" y="1938200"/>
            <a:ext cx="4191000" cy="4089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205443"/>
            <a:ext cx="5854700" cy="736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02042" y="240534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2</a:t>
            </a:r>
            <a:r>
              <a:rPr kumimoji="1" lang="zh-CN" altLang="en-US" sz="3200">
                <a:solidFill>
                  <a:srgbClr val="00B0F0"/>
                </a:solidFill>
              </a:rPr>
              <a:t>插入</a:t>
            </a:r>
            <a:r>
              <a:rPr kumimoji="1" lang="en-US" altLang="zh-CN" sz="3200">
                <a:solidFill>
                  <a:srgbClr val="00B0F0"/>
                </a:solidFill>
              </a:rPr>
              <a:t>3,4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09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1,2,3</a:t>
            </a:r>
            <a:endParaRPr kumimoji="1"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72" y="4199093"/>
            <a:ext cx="5842000" cy="74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903197"/>
            <a:ext cx="4191000" cy="410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3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888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1,2,3,4</a:t>
            </a:r>
            <a:endParaRPr kumimoji="1"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3" y="1798182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199093"/>
            <a:ext cx="5842000" cy="74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4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369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1,2,3,4,5</a:t>
            </a:r>
            <a:endParaRPr kumimoji="1"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8" y="1798182"/>
            <a:ext cx="4191000" cy="410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99" y="4199093"/>
            <a:ext cx="5842000" cy="74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2042" y="2405340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5</a:t>
            </a:r>
            <a:r>
              <a:rPr kumimoji="1" lang="zh-CN" altLang="en-US" sz="3200">
                <a:solidFill>
                  <a:srgbClr val="00B0F0"/>
                </a:solidFill>
              </a:rPr>
              <a:t>，插入</a:t>
            </a:r>
            <a:r>
              <a:rPr kumimoji="1" lang="en-US" altLang="zh-CN" sz="3200">
                <a:solidFill>
                  <a:srgbClr val="00B0F0"/>
                </a:solidFill>
              </a:rPr>
              <a:t>6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20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007" y="3247204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</a:t>
            </a:r>
            <a:r>
              <a:rPr kumimoji="1" lang="zh-CN" altLang="en-US" sz="3200"/>
              <a:t> 先入</a:t>
            </a:r>
            <a:r>
              <a:rPr kumimoji="1" lang="zh-Hans" altLang="en-US" sz="3200"/>
              <a:t>后</a:t>
            </a:r>
            <a:r>
              <a:rPr kumimoji="1" lang="zh-CN" altLang="en-US" sz="3200"/>
              <a:t>出（</a:t>
            </a:r>
            <a:r>
              <a:rPr kumimoji="1" lang="en-US" altLang="zh-CN" sz="3200"/>
              <a:t>FILO</a:t>
            </a:r>
            <a:r>
              <a:rPr kumimoji="1" lang="zh-CN" altLang="en-US" sz="320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2042" y="531550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输出：</a:t>
            </a:r>
            <a:r>
              <a:rPr kumimoji="1" lang="en-US" altLang="zh-CN" sz="3200"/>
              <a:t>1,2,3,4,5,6</a:t>
            </a:r>
            <a:endParaRPr kumimoji="1"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87" y="1780929"/>
            <a:ext cx="4191000" cy="410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2" y="4199093"/>
            <a:ext cx="5854700" cy="74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2042" y="240534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移除</a:t>
            </a:r>
            <a:r>
              <a:rPr kumimoji="1" lang="en-US" altLang="zh-CN" sz="3200">
                <a:solidFill>
                  <a:srgbClr val="00B0F0"/>
                </a:solidFill>
              </a:rPr>
              <a:t>6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3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1293" cy="19657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Node(key){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this.children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this.key = 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98635" y="1825625"/>
            <a:ext cx="5555165" cy="464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n1 = new Node('1')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n2 = new Node('2')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n3 = new Node('3')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n4 = new Node('4')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n5 = new Node('5')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const n6 = new Node('6')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CN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n1.children.push(n2)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n1.children.push(n5)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n2.children.push(n3)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n2.children.push(n4)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n5.children.push(n6)</a:t>
            </a:r>
            <a:endParaRPr kumimoji="1" lang="zh-CN" alt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80" y="3999559"/>
            <a:ext cx="2529469" cy="24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1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545</Words>
  <Application>Microsoft Macintosh PowerPoint</Application>
  <PresentationFormat>宽屏</PresentationFormat>
  <Paragraphs>112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 New</vt:lpstr>
      <vt:lpstr>Office 主题​​</vt:lpstr>
      <vt:lpstr>PowerPoint 演示文稿</vt:lpstr>
      <vt:lpstr>遍历过程</vt:lpstr>
      <vt:lpstr>遍历过程</vt:lpstr>
      <vt:lpstr>遍历过程</vt:lpstr>
      <vt:lpstr>遍历过程</vt:lpstr>
      <vt:lpstr>遍历过程</vt:lpstr>
      <vt:lpstr>遍历过程</vt:lpstr>
      <vt:lpstr>遍历过程</vt:lpstr>
      <vt:lpstr>树的抽象</vt:lpstr>
      <vt:lpstr>深度优先搜索(dfs)算法</vt:lpstr>
      <vt:lpstr>递归是天然的dfs</vt:lpstr>
      <vt:lpstr>PowerPoint 演示文稿</vt:lpstr>
      <vt:lpstr>遍历过程</vt:lpstr>
      <vt:lpstr>遍历过程</vt:lpstr>
      <vt:lpstr>遍历过程</vt:lpstr>
      <vt:lpstr>遍历过程</vt:lpstr>
      <vt:lpstr>遍历过程</vt:lpstr>
      <vt:lpstr>遍历过程</vt:lpstr>
      <vt:lpstr>遍历过程</vt:lpstr>
      <vt:lpstr>广度优先搜索(bfs)算法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73</cp:revision>
  <dcterms:created xsi:type="dcterms:W3CDTF">2018-08-02T23:34:41Z</dcterms:created>
  <dcterms:modified xsi:type="dcterms:W3CDTF">2018-09-28T15:14:38Z</dcterms:modified>
</cp:coreProperties>
</file>