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7" r:id="rId2"/>
    <p:sldId id="278" r:id="rId3"/>
    <p:sldId id="279" r:id="rId4"/>
    <p:sldId id="280" r:id="rId5"/>
    <p:sldId id="281" r:id="rId6"/>
    <p:sldId id="282" r:id="rId7"/>
    <p:sldId id="284" r:id="rId8"/>
    <p:sldId id="285" r:id="rId9"/>
    <p:sldId id="287" r:id="rId10"/>
    <p:sldId id="28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2018/9/11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929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13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89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522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715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8743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428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06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34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绘制递归的图形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BEF682-1D3C-6442-9820-57DC7D728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0" y="1690688"/>
            <a:ext cx="3289969" cy="43816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D471BF-0105-134F-A408-348F71122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358" y="2479359"/>
            <a:ext cx="3285958" cy="325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7963-BF79-DF4F-BA8C-E2DEC329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练习：可视化递归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5D3858-EC9D-3E43-8243-8446CA210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64" y="2021306"/>
            <a:ext cx="4241553" cy="36647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960611-6424-2B45-8BB5-EAB4031861D3}"/>
              </a:ext>
            </a:extLst>
          </p:cNvPr>
          <p:cNvSpPr txBox="1"/>
          <p:nvPr/>
        </p:nvSpPr>
        <p:spPr>
          <a:xfrm>
            <a:off x="5095185" y="2671011"/>
            <a:ext cx="709681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Hans" altLang="en-US" sz="3200"/>
              <a:t>观察左图得到递归关系</a:t>
            </a:r>
            <a:endParaRPr kumimoji="1" lang="en-US" altLang="zh-Hans" sz="3200"/>
          </a:p>
          <a:p>
            <a:pPr marL="342900" indent="-342900">
              <a:buAutoNum type="arabicPeriod"/>
            </a:pPr>
            <a:r>
              <a:rPr kumimoji="1" lang="zh-Hans" altLang="en-US" sz="3200"/>
              <a:t>思考一种可行的递归函数和初始条件</a:t>
            </a:r>
            <a:endParaRPr kumimoji="1" lang="en-US" altLang="zh-Hans" sz="3200"/>
          </a:p>
          <a:p>
            <a:pPr marL="342900" indent="-342900">
              <a:buAutoNum type="arabicPeriod"/>
            </a:pPr>
            <a:r>
              <a:rPr kumimoji="1" lang="zh-Hans" altLang="en-US" sz="3200"/>
              <a:t>在</a:t>
            </a:r>
            <a:r>
              <a:rPr kumimoji="1" lang="en-US" altLang="zh-Hans" sz="3200"/>
              <a:t>canvas</a:t>
            </a:r>
            <a:r>
              <a:rPr kumimoji="1" lang="zh-Hans" altLang="en-US" sz="3200"/>
              <a:t>上绘制这个图</a:t>
            </a:r>
            <a:endParaRPr kumimoji="1" lang="en-US" altLang="zh-Hans" sz="3200"/>
          </a:p>
          <a:p>
            <a:pPr marL="342900" indent="-342900">
              <a:buAutoNum type="arabicPeriod"/>
            </a:pP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74975469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DE4AC0-0A4C-D642-B47C-B777770D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43" y="0"/>
            <a:ext cx="881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558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FD3736-118A-014A-8606-DACC42EB3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98" y="88900"/>
            <a:ext cx="8547100" cy="67691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ADED188-0C39-5E47-BE11-DEBA83981171}"/>
              </a:ext>
            </a:extLst>
          </p:cNvPr>
          <p:cNvSpPr/>
          <p:nvPr/>
        </p:nvSpPr>
        <p:spPr>
          <a:xfrm>
            <a:off x="1548066" y="192505"/>
            <a:ext cx="4511842" cy="5570621"/>
          </a:xfrm>
          <a:prstGeom prst="rect">
            <a:avLst/>
          </a:prstGeom>
          <a:solidFill>
            <a:srgbClr val="FFC000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2DFE82-13E1-5F49-92CB-809F5BCFA8CD}"/>
              </a:ext>
            </a:extLst>
          </p:cNvPr>
          <p:cNvSpPr/>
          <p:nvPr/>
        </p:nvSpPr>
        <p:spPr>
          <a:xfrm>
            <a:off x="6071940" y="192506"/>
            <a:ext cx="4511842" cy="5570620"/>
          </a:xfrm>
          <a:prstGeom prst="rect">
            <a:avLst/>
          </a:prstGeom>
          <a:solidFill>
            <a:srgbClr val="00B0F0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1028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40B916-07D2-B049-A457-A586EE1B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92" y="4558965"/>
            <a:ext cx="1333500" cy="1638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737003-EC8B-8344-91F3-9399DCBEA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123" y="3860465"/>
            <a:ext cx="1485900" cy="2336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D55C62-6DD4-A74C-80F3-8FB82CE6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438" y="3085765"/>
            <a:ext cx="2108200" cy="3111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CB03BA-42A1-F14D-96A2-E3500F643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5704" y="2311065"/>
            <a:ext cx="2997200" cy="388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663784-D685-FB4C-86E3-9F4540649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7700" y="1854869"/>
            <a:ext cx="3924300" cy="44958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DB207FE-16C7-554C-8DA7-F5C533281DE4}"/>
              </a:ext>
            </a:extLst>
          </p:cNvPr>
          <p:cNvSpPr txBox="1"/>
          <p:nvPr/>
        </p:nvSpPr>
        <p:spPr>
          <a:xfrm>
            <a:off x="1102204" y="611983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/>
              <a:t>L=1</a:t>
            </a:r>
            <a:endParaRPr kumimoji="1" lang="zh-CN" altLang="en-US" sz="2400" b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2505DE-00E1-3346-BCBB-91C8B0AEC1C5}"/>
              </a:ext>
            </a:extLst>
          </p:cNvPr>
          <p:cNvSpPr txBox="1"/>
          <p:nvPr/>
        </p:nvSpPr>
        <p:spPr>
          <a:xfrm>
            <a:off x="2713872" y="6119835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/>
              <a:t>L=2</a:t>
            </a:r>
            <a:endParaRPr kumimoji="1" lang="zh-CN" altLang="en-US" sz="2400" b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780472-59B0-064F-B3CA-7F6BC52F6D90}"/>
              </a:ext>
            </a:extLst>
          </p:cNvPr>
          <p:cNvSpPr txBox="1"/>
          <p:nvPr/>
        </p:nvSpPr>
        <p:spPr>
          <a:xfrm>
            <a:off x="4311856" y="611983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/>
              <a:t>L=3</a:t>
            </a:r>
            <a:endParaRPr kumimoji="1" lang="zh-CN" altLang="en-US" sz="2400" b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D187C5-A882-8D42-8D04-E606A78B96D4}"/>
              </a:ext>
            </a:extLst>
          </p:cNvPr>
          <p:cNvSpPr txBox="1"/>
          <p:nvPr/>
        </p:nvSpPr>
        <p:spPr>
          <a:xfrm>
            <a:off x="6642347" y="611983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/>
              <a:t>L=4</a:t>
            </a:r>
            <a:endParaRPr kumimoji="1" lang="zh-CN" altLang="en-US" sz="2400" b="1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3805D6-9FD3-1E41-A343-F0C4D127882B}"/>
              </a:ext>
            </a:extLst>
          </p:cNvPr>
          <p:cNvSpPr txBox="1"/>
          <p:nvPr/>
        </p:nvSpPr>
        <p:spPr>
          <a:xfrm>
            <a:off x="9927532" y="611983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/>
              <a:t>L=5</a:t>
            </a:r>
            <a:endParaRPr kumimoji="1"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1298765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DE4AC0-0A4C-D642-B47C-B777770D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049" y="0"/>
            <a:ext cx="8815713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8688D2A-D8E9-A749-857C-2D6958B6623C}"/>
              </a:ext>
            </a:extLst>
          </p:cNvPr>
          <p:cNvSpPr txBox="1"/>
          <p:nvPr/>
        </p:nvSpPr>
        <p:spPr>
          <a:xfrm>
            <a:off x="446661" y="452960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/>
              <a:t>L=10</a:t>
            </a:r>
            <a:endParaRPr kumimoji="1" lang="zh-CN" altLang="en-US" sz="4800" b="1"/>
          </a:p>
        </p:txBody>
      </p:sp>
    </p:spTree>
    <p:extLst>
      <p:ext uri="{BB962C8B-B14F-4D97-AF65-F5344CB8AC3E}">
        <p14:creationId xmlns:p14="http://schemas.microsoft.com/office/powerpoint/2010/main" val="18227540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82938-FDA6-BF46-AD1B-F397EB18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递归绘制问题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2E980-C6A6-6546-AAF3-9C44BC5E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555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function tree_plot(p, a, w, h, L) 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if(L &gt; 10) { return } // </a:t>
            </a:r>
            <a:r>
              <a:rPr kumimoji="1" lang="zh-Hans" altLang="en-US" sz="2400">
                <a:latin typeface="Courier" pitchFamily="2" charset="0"/>
              </a:rPr>
              <a:t>递归初始条件</a:t>
            </a:r>
            <a:endParaRPr kumimoji="1" lang="en-US" altLang="zh-Hans" sz="2400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Hans" sz="2400">
                <a:latin typeface="Courier" pitchFamily="2" charset="0"/>
              </a:rPr>
              <a:t>  </a:t>
            </a:r>
            <a:r>
              <a:rPr kumimoji="1" lang="en-US" altLang="zh-Hans" sz="2400">
                <a:solidFill>
                  <a:srgbClr val="FF0000"/>
                </a:solidFill>
                <a:latin typeface="Courier" pitchFamily="2" charset="0"/>
              </a:rPr>
              <a:t>// </a:t>
            </a:r>
            <a:r>
              <a:rPr kumimoji="1" lang="zh-Hans" altLang="en-US" sz="2400">
                <a:solidFill>
                  <a:srgbClr val="FF0000"/>
                </a:solidFill>
                <a:latin typeface="Courier" pitchFamily="2" charset="0"/>
              </a:rPr>
              <a:t>使用</a:t>
            </a:r>
            <a:r>
              <a:rPr kumimoji="1" lang="en-US" altLang="zh-Hans" sz="2400">
                <a:solidFill>
                  <a:srgbClr val="FF0000"/>
                </a:solidFill>
                <a:latin typeface="Courier" pitchFamily="2" charset="0"/>
              </a:rPr>
              <a:t>canvas</a:t>
            </a:r>
            <a:r>
              <a:rPr kumimoji="1" lang="zh-Hans" altLang="en-US" sz="2400">
                <a:solidFill>
                  <a:srgbClr val="FF0000"/>
                </a:solidFill>
                <a:latin typeface="Courier" pitchFamily="2" charset="0"/>
              </a:rPr>
              <a:t>绘制一个枝干</a:t>
            </a:r>
            <a:endParaRPr kumimoji="1" lang="en-US" altLang="zh-Hans" sz="240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Hans" sz="2400">
                <a:solidFill>
                  <a:srgbClr val="FF0000"/>
                </a:solidFill>
                <a:latin typeface="Courier" pitchFamily="2" charset="0"/>
              </a:rPr>
              <a:t>  // </a:t>
            </a:r>
            <a:r>
              <a:rPr kumimoji="1" lang="zh-Hans" altLang="en-US" sz="2400">
                <a:solidFill>
                  <a:srgbClr val="FF0000"/>
                </a:solidFill>
                <a:latin typeface="Courier" pitchFamily="2" charset="0"/>
              </a:rPr>
              <a:t>计算下一个绘制位置</a:t>
            </a:r>
            <a:r>
              <a:rPr kumimoji="1" lang="en-US" altLang="zh-Hans" sz="2400">
                <a:solidFill>
                  <a:srgbClr val="FF0000"/>
                </a:solidFill>
                <a:latin typeface="Courier" pitchFamily="2" charset="0"/>
              </a:rPr>
              <a:t>nextp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</a:t>
            </a:r>
            <a:r>
              <a:rPr kumimoji="1" lang="en-US" altLang="zh-CN" sz="2400">
                <a:solidFill>
                  <a:srgbClr val="00B0F0"/>
                </a:solidFill>
                <a:latin typeface="Courier" pitchFamily="2" charset="0"/>
              </a:rPr>
              <a:t>tree_plot(nextp, a + 15, w*0.65, h*0.9, L+1)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</a:t>
            </a:r>
            <a:r>
              <a:rPr kumimoji="1" lang="en-US" altLang="zh-CN" sz="2400">
                <a:solidFill>
                  <a:srgbClr val="00B050"/>
                </a:solidFill>
                <a:latin typeface="Courier" pitchFamily="2" charset="0"/>
              </a:rPr>
              <a:t>tree_plot(nextp, a - 15, w*0.65, h*0.9, L+1)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7333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82938-FDA6-BF46-AD1B-F397EB18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递归的序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2E980-C6A6-6546-AAF3-9C44BC5E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555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function tree_plot(p, a, w, h, L) 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if(L &gt; 10) { return } // </a:t>
            </a:r>
            <a:r>
              <a:rPr kumimoji="1" lang="zh-Hans" altLang="en-US" sz="2400">
                <a:latin typeface="Courier" pitchFamily="2" charset="0"/>
              </a:rPr>
              <a:t>递归初始条件</a:t>
            </a:r>
            <a:endParaRPr kumimoji="1" lang="en-US" altLang="zh-Hans" sz="2400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Hans" sz="2400">
                <a:latin typeface="Courier" pitchFamily="2" charset="0"/>
              </a:rPr>
              <a:t>  </a:t>
            </a:r>
            <a:r>
              <a:rPr kumimoji="1" lang="en-US" altLang="zh-Hans" sz="2400">
                <a:solidFill>
                  <a:srgbClr val="FF0000"/>
                </a:solidFill>
                <a:latin typeface="Courier" pitchFamily="2" charset="0"/>
              </a:rPr>
              <a:t>// </a:t>
            </a:r>
            <a:r>
              <a:rPr kumimoji="1" lang="zh-Hans" altLang="en-US" sz="2400">
                <a:solidFill>
                  <a:srgbClr val="FF0000"/>
                </a:solidFill>
                <a:latin typeface="Courier" pitchFamily="2" charset="0"/>
              </a:rPr>
              <a:t>使用</a:t>
            </a:r>
            <a:r>
              <a:rPr kumimoji="1" lang="en-US" altLang="zh-Hans" sz="2400">
                <a:solidFill>
                  <a:srgbClr val="FF0000"/>
                </a:solidFill>
                <a:latin typeface="Courier" pitchFamily="2" charset="0"/>
              </a:rPr>
              <a:t>canvas</a:t>
            </a:r>
            <a:r>
              <a:rPr kumimoji="1" lang="zh-Hans" altLang="en-US" sz="2400">
                <a:solidFill>
                  <a:srgbClr val="FF0000"/>
                </a:solidFill>
                <a:latin typeface="Courier" pitchFamily="2" charset="0"/>
              </a:rPr>
              <a:t>绘制一个枝干</a:t>
            </a:r>
            <a:endParaRPr kumimoji="1" lang="en-US" altLang="zh-Hans" sz="240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Hans" sz="2400">
                <a:solidFill>
                  <a:srgbClr val="FF0000"/>
                </a:solidFill>
                <a:latin typeface="Courier" pitchFamily="2" charset="0"/>
              </a:rPr>
              <a:t>  // </a:t>
            </a:r>
            <a:r>
              <a:rPr kumimoji="1" lang="zh-Hans" altLang="en-US" sz="2400">
                <a:solidFill>
                  <a:srgbClr val="FF0000"/>
                </a:solidFill>
                <a:latin typeface="Courier" pitchFamily="2" charset="0"/>
              </a:rPr>
              <a:t>计算下一个绘制位置</a:t>
            </a:r>
            <a:r>
              <a:rPr kumimoji="1" lang="en-US" altLang="zh-Hans" sz="2400">
                <a:solidFill>
                  <a:srgbClr val="FF0000"/>
                </a:solidFill>
                <a:latin typeface="Courier" pitchFamily="2" charset="0"/>
              </a:rPr>
              <a:t>nextp</a:t>
            </a:r>
          </a:p>
          <a:p>
            <a:pPr marL="0" indent="0">
              <a:buNone/>
            </a:pPr>
            <a:r>
              <a:rPr kumimoji="1" lang="en-US" altLang="zh-CN" sz="2400">
                <a:solidFill>
                  <a:srgbClr val="00B050"/>
                </a:solidFill>
                <a:latin typeface="Courier" pitchFamily="2" charset="0"/>
              </a:rPr>
              <a:t>  tree_plot(nextp, a - 15, w*0.65, h*0.9, L+1)</a:t>
            </a:r>
          </a:p>
          <a:p>
            <a:pPr marL="0" indent="0">
              <a:buNone/>
            </a:pPr>
            <a:r>
              <a:rPr kumimoji="1" lang="en-US" altLang="zh-CN" sz="2400">
                <a:solidFill>
                  <a:srgbClr val="00B0F0"/>
                </a:solidFill>
                <a:latin typeface="Courier" pitchFamily="2" charset="0"/>
              </a:rPr>
              <a:t>  tree_plot(nextp, a + 15, w*0.65, h*0.9, L+1)</a:t>
            </a:r>
            <a:endParaRPr kumimoji="1" lang="en-US" altLang="zh-CN" sz="2400">
              <a:solidFill>
                <a:srgbClr val="00B05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3360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82938-FDA6-BF46-AD1B-F397EB18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递归的序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2E980-C6A6-6546-AAF3-9C44BC5E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555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function tree_plot(p, a, w, h, L) 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if(L &gt; 10) { return } // </a:t>
            </a:r>
            <a:r>
              <a:rPr kumimoji="1" lang="zh-Hans" altLang="en-US" sz="2400">
                <a:latin typeface="Courier" pitchFamily="2" charset="0"/>
              </a:rPr>
              <a:t>递归初始条件</a:t>
            </a:r>
            <a:endParaRPr kumimoji="1" lang="en-US" altLang="zh-Hans" sz="2400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zh-Hans" altLang="en-US" sz="2400">
                <a:solidFill>
                  <a:srgbClr val="FF0000"/>
                </a:solidFill>
                <a:latin typeface="Courier" pitchFamily="2" charset="0"/>
              </a:rPr>
              <a:t>  </a:t>
            </a:r>
            <a:r>
              <a:rPr kumimoji="1" lang="en-US" altLang="zh-Hans" sz="2400">
                <a:solidFill>
                  <a:srgbClr val="FF0000"/>
                </a:solidFill>
                <a:latin typeface="Courier" pitchFamily="2" charset="0"/>
              </a:rPr>
              <a:t>// </a:t>
            </a:r>
            <a:r>
              <a:rPr kumimoji="1" lang="zh-Hans" altLang="en-US" sz="2400">
                <a:solidFill>
                  <a:srgbClr val="FF0000"/>
                </a:solidFill>
                <a:latin typeface="Courier" pitchFamily="2" charset="0"/>
              </a:rPr>
              <a:t>计算下一个绘制位置</a:t>
            </a:r>
            <a:r>
              <a:rPr kumimoji="1" lang="en-US" altLang="zh-Hans" sz="2400">
                <a:solidFill>
                  <a:srgbClr val="FF0000"/>
                </a:solidFill>
                <a:latin typeface="Courier" pitchFamily="2" charset="0"/>
              </a:rPr>
              <a:t>nextp</a:t>
            </a:r>
          </a:p>
          <a:p>
            <a:pPr marL="0" indent="0">
              <a:buNone/>
            </a:pPr>
            <a:r>
              <a:rPr kumimoji="1" lang="en-US" altLang="zh-Hans" sz="2400">
                <a:solidFill>
                  <a:srgbClr val="FF0000"/>
                </a:solidFill>
                <a:latin typeface="Courier" pitchFamily="2" charset="0"/>
              </a:rPr>
              <a:t>  </a:t>
            </a:r>
            <a:r>
              <a:rPr kumimoji="1" lang="en-US" altLang="zh-CN" sz="2400">
                <a:solidFill>
                  <a:srgbClr val="00B050"/>
                </a:solidFill>
                <a:latin typeface="Courier" pitchFamily="2" charset="0"/>
              </a:rPr>
              <a:t>tree_plot(nextp, a - 15, w*0.65, h*0.9, L+1)</a:t>
            </a:r>
            <a:endParaRPr kumimoji="1" lang="en-US" altLang="zh-Hans" sz="240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400">
                <a:solidFill>
                  <a:srgbClr val="00B0F0"/>
                </a:solidFill>
                <a:latin typeface="Courier" pitchFamily="2" charset="0"/>
              </a:rPr>
              <a:t>  tree_plot(nextp, a + 15, w*0.65, h*0.9, L+1)</a:t>
            </a:r>
            <a:endParaRPr kumimoji="1" lang="en-US" altLang="zh-CN" sz="2400">
              <a:solidFill>
                <a:srgbClr val="00B05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Hans" sz="2400">
                <a:solidFill>
                  <a:srgbClr val="FF0000"/>
                </a:solidFill>
                <a:latin typeface="Courier" pitchFamily="2" charset="0"/>
              </a:rPr>
              <a:t>  // </a:t>
            </a:r>
            <a:r>
              <a:rPr kumimoji="1" lang="zh-Hans" altLang="en-US" sz="2400">
                <a:solidFill>
                  <a:srgbClr val="FF0000"/>
                </a:solidFill>
                <a:latin typeface="Courier" pitchFamily="2" charset="0"/>
              </a:rPr>
              <a:t>使用</a:t>
            </a:r>
            <a:r>
              <a:rPr kumimoji="1" lang="en-US" altLang="zh-Hans" sz="2400">
                <a:solidFill>
                  <a:srgbClr val="FF0000"/>
                </a:solidFill>
                <a:latin typeface="Courier" pitchFamily="2" charset="0"/>
              </a:rPr>
              <a:t>canvas</a:t>
            </a:r>
            <a:r>
              <a:rPr kumimoji="1" lang="zh-Hans" altLang="en-US" sz="2400">
                <a:solidFill>
                  <a:srgbClr val="FF0000"/>
                </a:solidFill>
                <a:latin typeface="Courier" pitchFamily="2" charset="0"/>
              </a:rPr>
              <a:t>绘制一个枝干</a:t>
            </a:r>
            <a:endParaRPr kumimoji="1" lang="en-US" altLang="zh-CN" sz="2400">
              <a:solidFill>
                <a:srgbClr val="00B05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5711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82938-FDA6-BF46-AD1B-F397EB18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递归的序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2E980-C6A6-6546-AAF3-9C44BC5E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555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function tree_plot(p, a, w, h, L) 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if(L &gt; 10) { return } // </a:t>
            </a:r>
            <a:r>
              <a:rPr kumimoji="1" lang="zh-Hans" altLang="en-US" sz="2400">
                <a:latin typeface="Courier" pitchFamily="2" charset="0"/>
              </a:rPr>
              <a:t>递归初始条件</a:t>
            </a:r>
            <a:endParaRPr kumimoji="1" lang="en-US" altLang="zh-Hans" sz="2400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zh-Hans" altLang="en-US" sz="2400">
                <a:solidFill>
                  <a:srgbClr val="FF0000"/>
                </a:solidFill>
                <a:latin typeface="Courier" pitchFamily="2" charset="0"/>
              </a:rPr>
              <a:t>  </a:t>
            </a:r>
            <a:r>
              <a:rPr kumimoji="1" lang="en-US" altLang="zh-Hans" sz="2400">
                <a:solidFill>
                  <a:srgbClr val="FF0000"/>
                </a:solidFill>
                <a:latin typeface="Courier" pitchFamily="2" charset="0"/>
              </a:rPr>
              <a:t>// </a:t>
            </a:r>
            <a:r>
              <a:rPr kumimoji="1" lang="zh-Hans" altLang="en-US" sz="2400">
                <a:solidFill>
                  <a:srgbClr val="FF0000"/>
                </a:solidFill>
                <a:latin typeface="Courier" pitchFamily="2" charset="0"/>
              </a:rPr>
              <a:t>计算下一个绘制位置</a:t>
            </a:r>
            <a:r>
              <a:rPr kumimoji="1" lang="en-US" altLang="zh-Hans" sz="2400">
                <a:solidFill>
                  <a:srgbClr val="FF0000"/>
                </a:solidFill>
                <a:latin typeface="Courier" pitchFamily="2" charset="0"/>
              </a:rPr>
              <a:t>nextp</a:t>
            </a:r>
          </a:p>
          <a:p>
            <a:pPr marL="0" indent="0">
              <a:buNone/>
            </a:pPr>
            <a:r>
              <a:rPr kumimoji="1" lang="en-US" altLang="zh-Hans" sz="2400">
                <a:solidFill>
                  <a:srgbClr val="FF0000"/>
                </a:solidFill>
                <a:latin typeface="Courier" pitchFamily="2" charset="0"/>
              </a:rPr>
              <a:t>  </a:t>
            </a:r>
            <a:r>
              <a:rPr kumimoji="1" lang="en-US" altLang="zh-CN" sz="2400">
                <a:solidFill>
                  <a:srgbClr val="00B050"/>
                </a:solidFill>
                <a:latin typeface="Courier" pitchFamily="2" charset="0"/>
              </a:rPr>
              <a:t>tree_plot(nextp, a - 15, w*0.65, h*0.9, L+1)</a:t>
            </a:r>
          </a:p>
          <a:p>
            <a:pPr marL="0" indent="0">
              <a:buNone/>
            </a:pPr>
            <a:r>
              <a:rPr kumimoji="1" lang="en-US" altLang="zh-Hans" sz="2400">
                <a:solidFill>
                  <a:srgbClr val="FF0000"/>
                </a:solidFill>
                <a:latin typeface="Courier" pitchFamily="2" charset="0"/>
              </a:rPr>
              <a:t>  // </a:t>
            </a:r>
            <a:r>
              <a:rPr kumimoji="1" lang="zh-Hans" altLang="en-US" sz="2400">
                <a:solidFill>
                  <a:srgbClr val="FF0000"/>
                </a:solidFill>
                <a:latin typeface="Courier" pitchFamily="2" charset="0"/>
              </a:rPr>
              <a:t>使用</a:t>
            </a:r>
            <a:r>
              <a:rPr kumimoji="1" lang="en-US" altLang="zh-Hans" sz="2400">
                <a:solidFill>
                  <a:srgbClr val="FF0000"/>
                </a:solidFill>
                <a:latin typeface="Courier" pitchFamily="2" charset="0"/>
              </a:rPr>
              <a:t>canvas</a:t>
            </a:r>
            <a:r>
              <a:rPr kumimoji="1" lang="zh-Hans" altLang="en-US" sz="2400">
                <a:solidFill>
                  <a:srgbClr val="FF0000"/>
                </a:solidFill>
                <a:latin typeface="Courier" pitchFamily="2" charset="0"/>
              </a:rPr>
              <a:t>绘制一个枝干</a:t>
            </a:r>
            <a:endParaRPr kumimoji="1" lang="en-US" altLang="zh-Hans" sz="240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400">
                <a:solidFill>
                  <a:srgbClr val="00B0F0"/>
                </a:solidFill>
                <a:latin typeface="Courier" pitchFamily="2" charset="0"/>
              </a:rPr>
              <a:t>  tree_plot(nextp, a + 15, w*0.65, h*0.9, L+1)</a:t>
            </a:r>
            <a:endParaRPr kumimoji="1" lang="en-US" altLang="zh-CN" sz="2400">
              <a:solidFill>
                <a:srgbClr val="00B05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028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453</Words>
  <Application>Microsoft Macintosh PowerPoint</Application>
  <PresentationFormat>宽屏</PresentationFormat>
  <Paragraphs>53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Courier</vt:lpstr>
      <vt:lpstr>Office 主题​​</vt:lpstr>
      <vt:lpstr>绘制递归的图形</vt:lpstr>
      <vt:lpstr>PowerPoint 演示文稿</vt:lpstr>
      <vt:lpstr>PowerPoint 演示文稿</vt:lpstr>
      <vt:lpstr>PowerPoint 演示文稿</vt:lpstr>
      <vt:lpstr>PowerPoint 演示文稿</vt:lpstr>
      <vt:lpstr>递归绘制问题</vt:lpstr>
      <vt:lpstr>递归的序</vt:lpstr>
      <vt:lpstr>递归的序</vt:lpstr>
      <vt:lpstr>递归的序</vt:lpstr>
      <vt:lpstr>练习：可视化递归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57</cp:revision>
  <dcterms:created xsi:type="dcterms:W3CDTF">2018-08-02T23:34:41Z</dcterms:created>
  <dcterms:modified xsi:type="dcterms:W3CDTF">2018-09-11T15:39:42Z</dcterms:modified>
</cp:coreProperties>
</file>