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7" r:id="rId2"/>
    <p:sldId id="280" r:id="rId3"/>
    <p:sldId id="286" r:id="rId4"/>
    <p:sldId id="281" r:id="rId5"/>
    <p:sldId id="282" r:id="rId6"/>
    <p:sldId id="283" r:id="rId7"/>
    <p:sldId id="287" r:id="rId8"/>
    <p:sldId id="285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3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352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73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76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56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49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39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递归和穷举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22F37D-16A2-8147-A378-B4CF4C688EA1}"/>
              </a:ext>
            </a:extLst>
          </p:cNvPr>
          <p:cNvSpPr txBox="1"/>
          <p:nvPr/>
        </p:nvSpPr>
        <p:spPr>
          <a:xfrm>
            <a:off x="1229608" y="1835067"/>
            <a:ext cx="4631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求集合</a:t>
            </a:r>
            <a:r>
              <a:rPr kumimoji="1" lang="en-US" altLang="zh-Hans" sz="3200"/>
              <a:t>{a,b,c}</a:t>
            </a:r>
            <a:r>
              <a:rPr kumimoji="1" lang="zh-Hans" altLang="en-US" sz="3200"/>
              <a:t>的所有子集</a:t>
            </a:r>
            <a:endParaRPr kumimoji="1" lang="zh-CN" altLang="en-US" sz="3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76A2F0-A08B-D344-AE00-AA52A5E3AC38}"/>
              </a:ext>
            </a:extLst>
          </p:cNvPr>
          <p:cNvSpPr/>
          <p:nvPr/>
        </p:nvSpPr>
        <p:spPr>
          <a:xfrm>
            <a:off x="1229608" y="2835260"/>
            <a:ext cx="19319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4800">
                <a:solidFill>
                  <a:srgbClr val="00B050"/>
                </a:solidFill>
              </a:rPr>
              <a:t>{a,b,c}</a:t>
            </a:r>
            <a:endParaRPr lang="zh-CN" altLang="en-US" sz="480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71FB32-199D-AE4F-AFFC-253279BE9552}"/>
              </a:ext>
            </a:extLst>
          </p:cNvPr>
          <p:cNvSpPr/>
          <p:nvPr/>
        </p:nvSpPr>
        <p:spPr>
          <a:xfrm>
            <a:off x="3618747" y="2835261"/>
            <a:ext cx="14526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4800">
                <a:solidFill>
                  <a:srgbClr val="00B050"/>
                </a:solidFill>
              </a:rPr>
              <a:t>{a,b}</a:t>
            </a:r>
            <a:endParaRPr lang="zh-CN" altLang="en-US" sz="480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84F491-96FD-3043-B323-F3345CFE84A7}"/>
              </a:ext>
            </a:extLst>
          </p:cNvPr>
          <p:cNvSpPr/>
          <p:nvPr/>
        </p:nvSpPr>
        <p:spPr>
          <a:xfrm>
            <a:off x="5528589" y="2835260"/>
            <a:ext cx="1417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4800">
                <a:solidFill>
                  <a:srgbClr val="00B050"/>
                </a:solidFill>
              </a:rPr>
              <a:t>{a,c}</a:t>
            </a:r>
            <a:endParaRPr lang="zh-CN" altLang="en-US" sz="480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057CAF-147B-E14B-955B-C59345EED138}"/>
              </a:ext>
            </a:extLst>
          </p:cNvPr>
          <p:cNvSpPr/>
          <p:nvPr/>
        </p:nvSpPr>
        <p:spPr>
          <a:xfrm>
            <a:off x="7403165" y="2835260"/>
            <a:ext cx="1417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4800">
                <a:solidFill>
                  <a:srgbClr val="00B050"/>
                </a:solidFill>
              </a:rPr>
              <a:t>{b,c}</a:t>
            </a:r>
            <a:endParaRPr lang="zh-CN" altLang="en-US" sz="480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3F27EB-D53B-9F41-9A52-4BF04D04603D}"/>
              </a:ext>
            </a:extLst>
          </p:cNvPr>
          <p:cNvSpPr/>
          <p:nvPr/>
        </p:nvSpPr>
        <p:spPr>
          <a:xfrm>
            <a:off x="9277741" y="2835259"/>
            <a:ext cx="9380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4800">
                <a:solidFill>
                  <a:srgbClr val="00B050"/>
                </a:solidFill>
              </a:rPr>
              <a:t>{a}</a:t>
            </a:r>
            <a:endParaRPr lang="zh-CN" altLang="en-US" sz="480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F55318-4F3D-D440-A775-EDC8CD18E152}"/>
              </a:ext>
            </a:extLst>
          </p:cNvPr>
          <p:cNvSpPr/>
          <p:nvPr/>
        </p:nvSpPr>
        <p:spPr>
          <a:xfrm>
            <a:off x="1229608" y="4081677"/>
            <a:ext cx="9380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4800">
                <a:solidFill>
                  <a:srgbClr val="00B050"/>
                </a:solidFill>
              </a:rPr>
              <a:t>{b}</a:t>
            </a:r>
            <a:endParaRPr lang="zh-CN" altLang="en-US" sz="4800">
              <a:solidFill>
                <a:srgbClr val="00B05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0DCF1C-462A-5346-8C2F-A9FF742C9000}"/>
              </a:ext>
            </a:extLst>
          </p:cNvPr>
          <p:cNvSpPr/>
          <p:nvPr/>
        </p:nvSpPr>
        <p:spPr>
          <a:xfrm>
            <a:off x="2393720" y="4081676"/>
            <a:ext cx="902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4800">
                <a:solidFill>
                  <a:srgbClr val="00B050"/>
                </a:solidFill>
              </a:rPr>
              <a:t>{c}</a:t>
            </a:r>
            <a:endParaRPr lang="zh-CN" altLang="en-US" sz="4800">
              <a:solidFill>
                <a:srgbClr val="00B05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2A59AE-2029-4C47-8A53-5F9532243741}"/>
              </a:ext>
            </a:extLst>
          </p:cNvPr>
          <p:cNvSpPr/>
          <p:nvPr/>
        </p:nvSpPr>
        <p:spPr>
          <a:xfrm>
            <a:off x="3618747" y="4081676"/>
            <a:ext cx="5950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4800">
                <a:solidFill>
                  <a:srgbClr val="00B050"/>
                </a:solidFill>
              </a:rPr>
              <a:t>{}</a:t>
            </a:r>
            <a:endParaRPr lang="zh-CN" altLang="en-US" sz="4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19DFC-8022-474C-9EE0-08070961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枚举子集</a:t>
            </a:r>
            <a:r>
              <a:rPr kumimoji="1" lang="en-US" altLang="zh-Hans"/>
              <a:t>-</a:t>
            </a:r>
            <a:r>
              <a:rPr kumimoji="1" lang="zh-Hans" altLang="en-US"/>
              <a:t>决策树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B3FFB9-34E6-2246-8D7A-075EFD56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6" y="2029325"/>
            <a:ext cx="7271586" cy="38781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073EEB-61E0-8545-9641-5122A6CE5DFD}"/>
              </a:ext>
            </a:extLst>
          </p:cNvPr>
          <p:cNvSpPr txBox="1"/>
          <p:nvPr/>
        </p:nvSpPr>
        <p:spPr>
          <a:xfrm>
            <a:off x="6773779" y="2029325"/>
            <a:ext cx="4816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>
                <a:solidFill>
                  <a:srgbClr val="00B0F0"/>
                </a:solidFill>
              </a:rPr>
              <a:t>决策树的每个决策代表选择一个字符放入子集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FDF3B3-0378-A74F-96A4-A4BCAF9389E8}"/>
              </a:ext>
            </a:extLst>
          </p:cNvPr>
          <p:cNvSpPr txBox="1"/>
          <p:nvPr/>
        </p:nvSpPr>
        <p:spPr>
          <a:xfrm>
            <a:off x="7375928" y="3445180"/>
            <a:ext cx="4816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>
                <a:solidFill>
                  <a:srgbClr val="00B0F0"/>
                </a:solidFill>
              </a:rPr>
              <a:t>决策树的路径代表完整的决策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0B1FFC-AF88-3F4C-B8B2-0B2CC3DD4914}"/>
              </a:ext>
            </a:extLst>
          </p:cNvPr>
          <p:cNvSpPr txBox="1"/>
          <p:nvPr/>
        </p:nvSpPr>
        <p:spPr>
          <a:xfrm>
            <a:off x="7628522" y="4861035"/>
            <a:ext cx="4270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>
                <a:solidFill>
                  <a:srgbClr val="00B0F0"/>
                </a:solidFill>
              </a:rPr>
              <a:t>决策树的叶子节点代表最终的结果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50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F7A4E-62A1-0447-B4D6-C53FC758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枚举子集问题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6A76F4-9B01-6144-95A0-CB9216908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Hans" altLang="en-US">
                    <a:solidFill>
                      <a:srgbClr val="FF0000"/>
                    </a:solidFill>
                  </a:rPr>
                  <a:t>枚举</a:t>
                </a:r>
                <a:r>
                  <a:rPr kumimoji="1" lang="zh-Hans" altLang="en-US"/>
                  <a:t>一个集合的所有子集，可以转换成依次决策要不要选择集合中的某个元素的</a:t>
                </a:r>
                <a:r>
                  <a:rPr kumimoji="1" lang="zh-Hans" altLang="en-US" b="1"/>
                  <a:t>决策问题</a:t>
                </a:r>
                <a:r>
                  <a:rPr kumimoji="1" lang="zh-Hans" altLang="en-US"/>
                  <a:t>。 </a:t>
                </a:r>
                <a:endParaRPr kumimoji="1" lang="en-US" altLang="zh-Hans"/>
              </a:p>
              <a:p>
                <a:r>
                  <a:rPr kumimoji="1" lang="zh-Hans" altLang="en-US"/>
                  <a:t>每一步有两个选择（是或否），一共有</a:t>
                </a:r>
                <a:r>
                  <a:rPr kumimoji="1" lang="en-US" altLang="zh-Hans"/>
                  <a:t>n</a:t>
                </a:r>
                <a:r>
                  <a:rPr kumimoji="1" lang="zh-Hans" altLang="en-US"/>
                  <a:t>步，因此一共有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Han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Hans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zh-Hans" altLang="en-US" i="1">
                        <a:latin typeface="Cambria Math" panose="02040503050406030204" pitchFamily="18" charset="0"/>
                      </a:rPr>
                      <m:t>种结果</m:t>
                    </m:r>
                    <m:r>
                      <a:rPr kumimoji="1" lang="zh-Hans" altLang="en-US" b="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6A76F4-9B01-6144-95A0-CB9216908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t="-1170" r="-1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28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31991-E99B-CA42-8D07-C4CC5DCF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枚举子集问题抽象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08FB6-A55A-7D43-9FA1-C28DCFEB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480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sz="2400">
                <a:solidFill>
                  <a:srgbClr val="00B0F0"/>
                </a:solidFill>
                <a:latin typeface="Courier" pitchFamily="2" charset="0"/>
              </a:rPr>
              <a:t>function</a:t>
            </a:r>
            <a:r>
              <a:rPr kumimoji="1" lang="en-US" altLang="zh-CN" sz="2400">
                <a:latin typeface="Courier" pitchFamily="2" charset="0"/>
              </a:rPr>
              <a:t> find_subsets(S, decisions) {</a:t>
            </a:r>
          </a:p>
          <a:p>
            <a:pPr marL="0" indent="0">
              <a:buNone/>
            </a:pPr>
            <a:r>
              <a:rPr kumimoji="1" lang="zh-Hans" altLang="en-US" sz="240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</a:t>
            </a:r>
            <a:r>
              <a:rPr kumimoji="1" lang="zh-Hans" altLang="en-US" sz="240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所有决策都已经完成</a:t>
            </a:r>
            <a:endParaRPr kumimoji="1" lang="en-US" altLang="zh-CN" sz="240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if(</a:t>
            </a:r>
            <a:r>
              <a:rPr kumimoji="1" lang="en-US" altLang="zh-Hans" sz="2400">
                <a:latin typeface="Courier" pitchFamily="2" charset="0"/>
              </a:rPr>
              <a:t>S.length === decisions.length) {</a:t>
            </a:r>
          </a:p>
          <a:p>
            <a:pPr marL="0" indent="0">
              <a:buNone/>
            </a:pPr>
            <a:r>
              <a:rPr kumimoji="1" lang="en-US" altLang="zh-Hans" sz="2400">
                <a:latin typeface="Courier" pitchFamily="2" charset="0"/>
              </a:rPr>
              <a:t>    </a:t>
            </a:r>
            <a:r>
              <a:rPr kumimoji="1" lang="zh-Hans" altLang="en-US" sz="2400">
                <a:latin typeface="Courier" pitchFamily="2" charset="0"/>
              </a:rPr>
              <a:t>返回结果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let r = []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r=r.concat( find_subsets(S, decisions.concat(</a:t>
            </a:r>
            <a:r>
              <a:rPr kumimoji="1" lang="en-US" altLang="zh-Hans" sz="2400">
                <a:latin typeface="Courier" pitchFamily="2" charset="0"/>
              </a:rPr>
              <a:t>true</a:t>
            </a:r>
            <a:r>
              <a:rPr kumimoji="1" lang="en-US" altLang="zh-CN" sz="2400">
                <a:latin typeface="Courier" pitchFamily="2" charset="0"/>
              </a:rPr>
              <a:t>)) 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r=r.concat( find_subsets(S, decisions</a:t>
            </a:r>
            <a:r>
              <a:rPr kumimoji="1" lang="en-US" altLang="zh-Hans" sz="2400">
                <a:latin typeface="Courier" pitchFamily="2" charset="0"/>
              </a:rPr>
              <a:t>.concat(false</a:t>
            </a:r>
            <a:r>
              <a:rPr kumimoji="1" lang="en-US" altLang="zh-CN" sz="2400">
                <a:latin typeface="Courier" pitchFamily="2" charset="0"/>
              </a:rPr>
              <a:t>)) 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return r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F06F32-81AA-914F-A3D7-050F97553EBF}"/>
              </a:ext>
            </a:extLst>
          </p:cNvPr>
          <p:cNvSpPr/>
          <p:nvPr/>
        </p:nvSpPr>
        <p:spPr>
          <a:xfrm>
            <a:off x="6993141" y="1583976"/>
            <a:ext cx="519885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S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–</a:t>
            </a:r>
            <a:r>
              <a:rPr kumimoji="1" lang="zh-Hans" altLang="en-US" sz="3200">
                <a:latin typeface="Courier" pitchFamily="2" charset="0"/>
              </a:rPr>
              <a:t> 全集</a:t>
            </a:r>
            <a:endParaRPr kumimoji="1" lang="en-US" altLang="zh-Hans" sz="3200">
              <a:latin typeface="Courier" pitchFamily="2" charset="0"/>
            </a:endParaRPr>
          </a:p>
          <a:p>
            <a:r>
              <a:rPr kumimoji="1" lang="en-US" altLang="zh-CN" sz="3200">
                <a:latin typeface="Courier" pitchFamily="2" charset="0"/>
              </a:rPr>
              <a:t>decisions – </a:t>
            </a:r>
            <a:r>
              <a:rPr kumimoji="1" lang="zh-Hans" altLang="en-US" sz="3200">
                <a:latin typeface="Courier" pitchFamily="2" charset="0"/>
              </a:rPr>
              <a:t>布尔型数组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02677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C5EC-0765-294D-B9C9-E227FCC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全排列问题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33966A-F191-F440-8AA4-EFB7FC9BD524}"/>
              </a:ext>
            </a:extLst>
          </p:cNvPr>
          <p:cNvSpPr txBox="1"/>
          <p:nvPr/>
        </p:nvSpPr>
        <p:spPr>
          <a:xfrm>
            <a:off x="1094874" y="1690688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求字符串</a:t>
            </a:r>
            <a:r>
              <a:rPr kumimoji="1" lang="en-US" altLang="zh-Hans" sz="3200"/>
              <a:t>abc</a:t>
            </a:r>
            <a:r>
              <a:rPr kumimoji="1" lang="zh-Hans" altLang="en-US" sz="3200"/>
              <a:t>的全排列</a:t>
            </a:r>
            <a:endParaRPr kumimoji="1"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EC5C97-9B69-5040-B09E-554F62FA5C7D}"/>
              </a:ext>
            </a:extLst>
          </p:cNvPr>
          <p:cNvSpPr txBox="1"/>
          <p:nvPr/>
        </p:nvSpPr>
        <p:spPr>
          <a:xfrm>
            <a:off x="1132189" y="2622882"/>
            <a:ext cx="4830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00B050"/>
                </a:solidFill>
              </a:rPr>
              <a:t>abc, acb,bac,bca,cab,cba</a:t>
            </a:r>
            <a:endParaRPr kumimoji="1" lang="zh-CN" altLang="en-US" sz="3200">
              <a:solidFill>
                <a:srgbClr val="00B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584A1-B35B-2340-AE69-5849CFED91C9}"/>
              </a:ext>
            </a:extLst>
          </p:cNvPr>
          <p:cNvSpPr txBox="1"/>
          <p:nvPr/>
        </p:nvSpPr>
        <p:spPr>
          <a:xfrm>
            <a:off x="1132189" y="3613055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3! = 6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042F06-FD8F-9144-86B9-320D5CC547FB}"/>
              </a:ext>
            </a:extLst>
          </p:cNvPr>
          <p:cNvSpPr txBox="1"/>
          <p:nvPr/>
        </p:nvSpPr>
        <p:spPr>
          <a:xfrm>
            <a:off x="1094874" y="4603228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思路，</a:t>
            </a:r>
            <a:r>
              <a:rPr kumimoji="1" lang="zh-Hans" altLang="en-US" sz="3200" b="1"/>
              <a:t>将枚举问题</a:t>
            </a:r>
            <a:r>
              <a:rPr kumimoji="1" lang="zh-Hans" altLang="en-US" sz="3200"/>
              <a:t>转化成为</a:t>
            </a:r>
            <a:r>
              <a:rPr kumimoji="1" lang="zh-Hans" altLang="en-US" sz="3200" b="1"/>
              <a:t>决策树遍历</a:t>
            </a:r>
            <a:r>
              <a:rPr kumimoji="1" lang="zh-Hans" altLang="en-US" sz="3200"/>
              <a:t>问题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60575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88B4-29DF-BC41-9A3A-C63CABA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全排列</a:t>
            </a:r>
            <a:r>
              <a:rPr kumimoji="1" lang="en-US" altLang="zh-Hans"/>
              <a:t>-</a:t>
            </a:r>
            <a:r>
              <a:rPr kumimoji="1" lang="zh-Hans" altLang="en-US"/>
              <a:t>决策树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DC32C-2DDE-2C4C-83BB-4D34DE18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92" y="1486150"/>
            <a:ext cx="6889750" cy="46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275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F7A4E-62A1-0447-B4D6-C53FC758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全排列问题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A76F4-9B01-6144-95A0-CB921690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>
                <a:solidFill>
                  <a:srgbClr val="FF0000"/>
                </a:solidFill>
              </a:rPr>
              <a:t>全排列问题</a:t>
            </a:r>
            <a:r>
              <a:rPr kumimoji="1" lang="zh-Hans" altLang="en-US"/>
              <a:t>可以转换成依次决策从序列中拿出一个字符的</a:t>
            </a:r>
            <a:r>
              <a:rPr kumimoji="1" lang="zh-Hans" altLang="en-US" b="1"/>
              <a:t>决策问题</a:t>
            </a:r>
            <a:r>
              <a:rPr kumimoji="1" lang="zh-Hans" altLang="en-US"/>
              <a:t>。 </a:t>
            </a:r>
            <a:endParaRPr kumimoji="1" lang="en-US" altLang="zh-Hans"/>
          </a:p>
          <a:p>
            <a:r>
              <a:rPr kumimoji="1" lang="zh-Hans" altLang="en-US"/>
              <a:t>第</a:t>
            </a:r>
            <a:r>
              <a:rPr kumimoji="1" lang="en-US" altLang="zh-Hans"/>
              <a:t>1</a:t>
            </a:r>
            <a:r>
              <a:rPr kumimoji="1" lang="zh-Hans" altLang="en-US"/>
              <a:t>次决策有</a:t>
            </a:r>
            <a:r>
              <a:rPr kumimoji="1" lang="en-US" altLang="zh-Hans"/>
              <a:t>n</a:t>
            </a:r>
            <a:r>
              <a:rPr kumimoji="1" lang="zh-Hans" altLang="en-US"/>
              <a:t>种选择，第</a:t>
            </a:r>
            <a:r>
              <a:rPr kumimoji="1" lang="en-US" altLang="zh-Hans"/>
              <a:t>2</a:t>
            </a:r>
            <a:r>
              <a:rPr kumimoji="1" lang="zh-Hans" altLang="en-US"/>
              <a:t>次决策有</a:t>
            </a:r>
            <a:r>
              <a:rPr kumimoji="1" lang="en-US" altLang="zh-Hans"/>
              <a:t>n-1</a:t>
            </a:r>
            <a:r>
              <a:rPr kumimoji="1" lang="zh-Hans" altLang="en-US"/>
              <a:t>种选择，</a:t>
            </a:r>
            <a:r>
              <a:rPr kumimoji="1" lang="en-US" altLang="zh-Hans"/>
              <a:t>……</a:t>
            </a:r>
            <a:r>
              <a:rPr kumimoji="1" lang="zh-Hans" altLang="en-US"/>
              <a:t>因此总共有</a:t>
            </a:r>
            <a:r>
              <a:rPr kumimoji="1" lang="en-US" altLang="zh-Hans"/>
              <a:t>n!</a:t>
            </a:r>
            <a:r>
              <a:rPr kumimoji="1" lang="zh-Hans" altLang="en-US"/>
              <a:t>种结果。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589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31991-E99B-CA42-8D07-C4CC5DCF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全排列问题抽象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08FB6-A55A-7D43-9FA1-C28DCFEB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812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sz="2400">
                <a:solidFill>
                  <a:srgbClr val="00B0F0"/>
                </a:solidFill>
                <a:latin typeface="Courier" pitchFamily="2" charset="0"/>
              </a:rPr>
              <a:t>function</a:t>
            </a:r>
            <a:r>
              <a:rPr kumimoji="1" lang="en-US" altLang="zh-CN" sz="2400">
                <a:latin typeface="Courier" pitchFamily="2" charset="0"/>
              </a:rPr>
              <a:t> permutation(str, decisions) {</a:t>
            </a:r>
          </a:p>
          <a:p>
            <a:pPr marL="0" indent="0">
              <a:buNone/>
            </a:pPr>
            <a:r>
              <a:rPr kumimoji="1" lang="zh-Hans" altLang="en-US" sz="240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kumimoji="1" lang="en-US" altLang="zh-Hans" sz="240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</a:t>
            </a:r>
            <a:r>
              <a:rPr kumimoji="1" lang="zh-Hans" altLang="en-US" sz="240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所有决策都已经完成</a:t>
            </a:r>
            <a:endParaRPr kumimoji="1" lang="en-US" altLang="zh-CN" sz="240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>
                <a:solidFill>
                  <a:srgbClr val="7030A0"/>
                </a:solidFill>
                <a:latin typeface="Courier" pitchFamily="2" charset="0"/>
              </a:rPr>
              <a:t>if(</a:t>
            </a:r>
            <a:r>
              <a:rPr kumimoji="1" lang="en-US" altLang="zh-Hans" sz="2400">
                <a:latin typeface="Courier" pitchFamily="2" charset="0"/>
              </a:rPr>
              <a:t>decisions</a:t>
            </a:r>
            <a:r>
              <a:rPr kumimoji="1" lang="zh-Hans" altLang="en-US" sz="2400">
                <a:latin typeface="Courier" pitchFamily="2" charset="0"/>
              </a:rPr>
              <a:t>中包含了</a:t>
            </a:r>
            <a:r>
              <a:rPr kumimoji="1" lang="en-US" altLang="zh-Hans" sz="2400">
                <a:latin typeface="Courier" pitchFamily="2" charset="0"/>
              </a:rPr>
              <a:t>str</a:t>
            </a:r>
            <a:r>
              <a:rPr kumimoji="1" lang="zh-Hans" altLang="en-US" sz="2400">
                <a:latin typeface="Courier" pitchFamily="2" charset="0"/>
              </a:rPr>
              <a:t>中全部字符</a:t>
            </a:r>
            <a:r>
              <a:rPr kumimoji="1" lang="en-US" altLang="zh-Hans" sz="240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kumimoji="1" lang="en-US" altLang="zh-Hans" sz="2400">
                <a:latin typeface="Courier" pitchFamily="2" charset="0"/>
              </a:rPr>
              <a:t>    </a:t>
            </a:r>
            <a:r>
              <a:rPr kumimoji="1" lang="zh-Hans" altLang="en-US" sz="2400">
                <a:latin typeface="Courier" pitchFamily="2" charset="0"/>
              </a:rPr>
              <a:t>返回结果</a:t>
            </a:r>
            <a:endParaRPr kumimoji="1" lang="en-US" altLang="zh-Hans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let r = []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for(c in str</a:t>
            </a:r>
            <a:r>
              <a:rPr kumimoji="1" lang="zh-Hans" altLang="en-US" sz="2400">
                <a:latin typeface="Courier" pitchFamily="2" charset="0"/>
              </a:rPr>
              <a:t>中所有不再</a:t>
            </a:r>
            <a:r>
              <a:rPr kumimoji="1" lang="en-US" altLang="zh-Hans" sz="2400">
                <a:latin typeface="Courier" pitchFamily="2" charset="0"/>
              </a:rPr>
              <a:t>decisions</a:t>
            </a:r>
            <a:r>
              <a:rPr kumimoji="1" lang="zh-Hans" altLang="en-US" sz="2400">
                <a:latin typeface="Courier" pitchFamily="2" charset="0"/>
              </a:rPr>
              <a:t>中的字符）</a:t>
            </a:r>
            <a:r>
              <a:rPr kumimoji="1" lang="en-US" altLang="zh-Hans" sz="240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kumimoji="1" lang="en-US" altLang="zh-Hans" sz="2400">
                <a:latin typeface="Courier" pitchFamily="2" charset="0"/>
              </a:rPr>
              <a:t>    r=r.concat( permutation(str, decisions+c) )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return r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F06F32-81AA-914F-A3D7-050F97553EBF}"/>
              </a:ext>
            </a:extLst>
          </p:cNvPr>
          <p:cNvSpPr/>
          <p:nvPr/>
        </p:nvSpPr>
        <p:spPr>
          <a:xfrm>
            <a:off x="6172403" y="1582960"/>
            <a:ext cx="60195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str</a:t>
            </a:r>
            <a:r>
              <a:rPr kumimoji="1" lang="zh-Hans" altLang="en-US" sz="3200">
                <a:latin typeface="Courier" pitchFamily="2" charset="0"/>
              </a:rPr>
              <a:t> </a:t>
            </a:r>
            <a:r>
              <a:rPr kumimoji="1" lang="en-US" altLang="zh-Hans" sz="3200">
                <a:latin typeface="Courier" pitchFamily="2" charset="0"/>
              </a:rPr>
              <a:t>–</a:t>
            </a:r>
            <a:r>
              <a:rPr kumimoji="1" lang="zh-Hans" altLang="en-US" sz="3200">
                <a:latin typeface="Courier" pitchFamily="2" charset="0"/>
              </a:rPr>
              <a:t> 全集</a:t>
            </a:r>
            <a:endParaRPr kumimoji="1" lang="en-US" altLang="zh-Hans" sz="3200">
              <a:latin typeface="Courier" pitchFamily="2" charset="0"/>
            </a:endParaRPr>
          </a:p>
          <a:p>
            <a:r>
              <a:rPr kumimoji="1" lang="en-US" altLang="zh-CN" sz="3200">
                <a:latin typeface="Courier" pitchFamily="2" charset="0"/>
              </a:rPr>
              <a:t>decisions – </a:t>
            </a:r>
            <a:r>
              <a:rPr kumimoji="1" lang="zh-Hans" altLang="en-US" sz="3200">
                <a:latin typeface="Courier" pitchFamily="2" charset="0"/>
              </a:rPr>
              <a:t>已经选择的字符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243504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859F4-7AAF-ED44-8D73-9014B1F2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总结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EACA7-0182-FB49-8572-7840E04B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>
                <a:solidFill>
                  <a:srgbClr val="FF0000"/>
                </a:solidFill>
              </a:rPr>
              <a:t>枚举问题</a:t>
            </a:r>
            <a:r>
              <a:rPr kumimoji="1" lang="zh-Hans" altLang="en-US"/>
              <a:t>可以转换成为</a:t>
            </a:r>
            <a:r>
              <a:rPr kumimoji="1" lang="zh-Hans" altLang="en-US">
                <a:solidFill>
                  <a:srgbClr val="FF0000"/>
                </a:solidFill>
              </a:rPr>
              <a:t>决策问题</a:t>
            </a:r>
            <a:endParaRPr kumimoji="1" lang="en-US" altLang="zh-Hans">
              <a:solidFill>
                <a:srgbClr val="FF0000"/>
              </a:solidFill>
            </a:endParaRPr>
          </a:p>
          <a:p>
            <a:r>
              <a:rPr kumimoji="1" lang="zh-Hans" altLang="en-US"/>
              <a:t>画出问题的决策树，然后根据决策树写出递归程序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6AB95-DD68-484D-90D6-698552D000C0}"/>
              </a:ext>
            </a:extLst>
          </p:cNvPr>
          <p:cNvSpPr txBox="1"/>
          <p:nvPr/>
        </p:nvSpPr>
        <p:spPr>
          <a:xfrm>
            <a:off x="1088159" y="3477126"/>
            <a:ext cx="86645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function exhaustive_search(state, decisions) {</a:t>
            </a:r>
          </a:p>
          <a:p>
            <a:r>
              <a:rPr kumimoji="1" lang="en-US" altLang="zh-CN" sz="2400">
                <a:latin typeface="Courier" pitchFamily="2" charset="0"/>
              </a:rPr>
              <a:t>  if(</a:t>
            </a:r>
            <a:r>
              <a:rPr kumimoji="1" lang="zh-Hans" altLang="en-US" sz="2400">
                <a:latin typeface="Courier" pitchFamily="2" charset="0"/>
              </a:rPr>
              <a:t>所有决策都完成）</a:t>
            </a:r>
            <a:r>
              <a:rPr kumimoji="1" lang="en-US" altLang="zh-Hans" sz="2400">
                <a:latin typeface="Courier" pitchFamily="2" charset="0"/>
              </a:rPr>
              <a:t>{</a:t>
            </a:r>
          </a:p>
          <a:p>
            <a:r>
              <a:rPr kumimoji="1" lang="en-US" altLang="zh-CN" sz="2400">
                <a:latin typeface="Courier" pitchFamily="2" charset="0"/>
              </a:rPr>
              <a:t>    </a:t>
            </a:r>
            <a:r>
              <a:rPr kumimoji="1" lang="zh-Hans" altLang="en-US" sz="2400">
                <a:latin typeface="Courier" pitchFamily="2" charset="0"/>
              </a:rPr>
              <a:t>返回结果</a:t>
            </a:r>
            <a:endParaRPr kumimoji="1" lang="en-US" altLang="zh-Hans" sz="2400">
              <a:latin typeface="Courier" pitchFamily="2" charset="0"/>
            </a:endParaRPr>
          </a:p>
          <a:p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zh-Hans" altLang="en-US" sz="2400">
                <a:latin typeface="Courier" pitchFamily="2" charset="0"/>
              </a:rPr>
              <a:t>根据当前状态算出所有可能的决策</a:t>
            </a:r>
            <a:endParaRPr kumimoji="1" lang="en-US" altLang="zh-Hans" sz="2400">
              <a:latin typeface="Courier" pitchFamily="2" charset="0"/>
            </a:endParaRPr>
          </a:p>
          <a:p>
            <a:r>
              <a:rPr kumimoji="1" lang="zh-Hans" altLang="en-US" sz="2400">
                <a:latin typeface="Courier" pitchFamily="2" charset="0"/>
              </a:rPr>
              <a:t>  递归调用这些决策</a:t>
            </a:r>
            <a:endParaRPr kumimoji="1" lang="en-US" altLang="zh-Hans" sz="2400">
              <a:latin typeface="Courier" pitchFamily="2" charset="0"/>
            </a:endParaRPr>
          </a:p>
          <a:p>
            <a:r>
              <a:rPr kumimoji="1" lang="zh-Hans" altLang="en-US" sz="2400">
                <a:latin typeface="Courier" pitchFamily="2" charset="0"/>
              </a:rPr>
              <a:t>  收集递归的结果，返回</a:t>
            </a:r>
            <a:endParaRPr kumimoji="1" lang="en-US" altLang="zh-CN" sz="2400">
              <a:latin typeface="Courier" pitchFamily="2" charset="0"/>
            </a:endParaRP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982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494</Words>
  <Application>Microsoft Macintosh PowerPoint</Application>
  <PresentationFormat>宽屏</PresentationFormat>
  <Paragraphs>72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递归和穷举</vt:lpstr>
      <vt:lpstr>枚举子集-决策树</vt:lpstr>
      <vt:lpstr>枚举子集问题</vt:lpstr>
      <vt:lpstr>枚举子集问题抽象</vt:lpstr>
      <vt:lpstr>全排列问题</vt:lpstr>
      <vt:lpstr>全排列-决策树</vt:lpstr>
      <vt:lpstr>全排列问题</vt:lpstr>
      <vt:lpstr>全排列问题抽象</vt:lpstr>
      <vt:lpstr>总结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106</cp:revision>
  <dcterms:created xsi:type="dcterms:W3CDTF">2018-08-02T23:34:41Z</dcterms:created>
  <dcterms:modified xsi:type="dcterms:W3CDTF">2018-09-11T16:33:23Z</dcterms:modified>
</cp:coreProperties>
</file>