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7" r:id="rId2"/>
    <p:sldId id="278" r:id="rId3"/>
    <p:sldId id="279" r:id="rId4"/>
    <p:sldId id="280" r:id="rId5"/>
    <p:sldId id="281" r:id="rId6"/>
    <p:sldId id="28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E9"/>
    <a:srgbClr val="D1ECC5"/>
    <a:srgbClr val="ECE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39B18-C257-FA48-ABA3-ABAC8A183719}" type="datetimeFigureOut">
              <a:t>2018/9/12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BEA2-AB0B-E34F-B19D-18CE63ED5F3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20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9550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036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7131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3851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7568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EBEA2-AB0B-E34F-B19D-18CE63ED5F3A}" type="slidenum">
              <a:rPr lang="en-US" altLang="zh-CN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143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A2FE3-0077-094F-8357-81778F977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Lantinghei SC Demibold" panose="02000000000000000000" pitchFamily="2" charset="-122"/>
                <a:ea typeface="Lantinghei SC Demibold" panose="02000000000000000000" pitchFamily="2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97AEA-E1E2-4B44-A328-0A4810E2D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DC207-C6AA-8444-82A2-097E0719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36E35-B99F-594B-87A4-2BD641B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266F3FD-5660-0E42-9AD2-BC9FC4AC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1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4AB6-5124-4D4C-95B0-E246B2D6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C7DB9273-3993-224B-8FC1-490112F9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B7862-FFF4-A44D-8763-DF3B32D0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0ADBE-7D55-F34C-B844-B0818128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8C30A2C-3CA1-724E-92A2-A33CC0E9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189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0C9F6-90DE-014D-93C1-2F2552103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2AFEBD03-3BFA-EF41-AF74-1E9A4DE6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95CF2-2FBE-FF44-A163-70369C17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621C0-8783-144C-AE83-0AE41324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6550869-2D64-A646-BA21-123EC7ED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95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1E712-1288-6645-988F-CF2603AB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800">
                <a:latin typeface="HanziPen SC" panose="03000300000000000000" pitchFamily="66" charset="-122"/>
                <a:ea typeface="HanziPen SC" panose="03000300000000000000" pitchFamily="66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1413F-9460-F848-AE5F-78FB9BE6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 sz="3600">
                <a:latin typeface="+mj-ea"/>
                <a:ea typeface="+mj-ea"/>
              </a:defRPr>
            </a:lvl1pPr>
            <a:lvl2pPr>
              <a:lnSpc>
                <a:spcPct val="120000"/>
              </a:lnSpc>
              <a:defRPr sz="3200">
                <a:latin typeface="+mj-ea"/>
                <a:ea typeface="+mj-ea"/>
              </a:defRPr>
            </a:lvl2pPr>
            <a:lvl3pPr>
              <a:lnSpc>
                <a:spcPct val="120000"/>
              </a:lnSpc>
              <a:defRPr>
                <a:latin typeface="+mj-ea"/>
                <a:ea typeface="+mj-ea"/>
              </a:defRPr>
            </a:lvl3pPr>
            <a:lvl4pPr>
              <a:lnSpc>
                <a:spcPct val="120000"/>
              </a:lnSpc>
              <a:defRPr>
                <a:latin typeface="+mj-ea"/>
                <a:ea typeface="+mj-ea"/>
              </a:defRPr>
            </a:lvl4pPr>
            <a:lvl5pPr>
              <a:lnSpc>
                <a:spcPct val="120000"/>
              </a:lnSpc>
              <a:defRPr>
                <a:latin typeface="+mj-ea"/>
                <a:ea typeface="+mj-ea"/>
              </a:defRPr>
            </a:lvl5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F74BD-0EE6-EB43-BE08-10D54F0F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1DBC9-D60E-FA40-AEE4-ECD1F07C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D67C357-27D1-A046-9DFC-59E38C15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3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20070-1A08-6843-AEE5-76BCA3AF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EFD6C-601A-C342-92E1-35F6553F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5298B-8B39-DA4A-90E0-7E7C7BAA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DDFCA-4694-5149-96A2-E4EA2E24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95A857D-BEFF-F546-9BA6-F91B5A27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58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0841-D620-A948-938A-881621B4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551AA-E6D0-1E45-B82B-63190B1D0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D6613-6C3C-204D-A768-575C1A2D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997EC4-5047-CA4E-B344-23304D14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C64B6-11C5-344B-8FCE-8697C007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44C57CA-6A1E-8447-B7C6-07D32A85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09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FFF1A-A9A8-8643-8116-692BB559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C0638-5082-1C4C-B95A-F1BD6A1E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C9DA4-E5B5-FF4A-AA2B-66A2BD29F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6F0D2C-95E5-8641-944C-09E60CF9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AF2BBE-18D3-8F4F-99B9-E69D7FD82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A60A9-43A8-2B46-B532-A1E43C8E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981716-FBC3-E54A-91F0-346D1D7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F4B39A55-52CA-3748-B60A-9C47F1DB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54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616CA-7113-534D-AE31-45493122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C3309A-66A8-8E4B-BAB4-7E1B5A7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C1A338-9092-7D4C-9FCC-9814026C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08CE6A39-F983-5349-B5A9-B925989E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6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7B856C-6EC1-C943-AAE2-92B6FC3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089DD1-9D81-BD41-860D-18DD8F3D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468E54D-8084-C540-8E6B-BD1E993C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0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9A616-7C7E-914E-B983-885DC4C7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2BAE5-BBFF-1C40-AF20-F672B790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2A8A5-E6D0-7A4F-9090-9A6BF0037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FDF3D-990C-E94F-AA14-05A228A9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B8453-8DBB-ED4C-A6BE-C133E440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36078E23-CBDD-BA47-B2B9-0FBC0DD6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4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1FA41-383B-1C43-BE07-52324983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62C71C-B850-D745-9885-4FA77011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A0AE8-DE3B-A24D-B0E1-753371EB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87F65-9C0A-0D40-B0B9-3EB194E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7515-6EDA-6841-AD4B-0060AA8B1492}" type="datetimeFigureOut">
              <a:t>2018/9/12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DC831-7081-354E-99D1-1C7BC85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DC220477-3B06-E541-95C1-337633DC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A894D3-84C7-2445-906D-D82B43B5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D7D99-60EB-2546-8B65-5626E29A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B21E1-B857-3B42-AC74-102095405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D7515-6EDA-6841-AD4B-0060AA8B1492}" type="datetimeFigureOut">
              <a:t>2018/9/12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84786-F49F-F54C-BAFF-6B20B63B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8E088CF3-0A88-ED41-B98F-E94EC85A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41E-1C46-3742-A07D-C59F48EC24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5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F6DA9-40AE-9C48-9305-4674C47B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组合问题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97C4C-4AF6-054D-BB2C-E41CFEC06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55249"/>
          </a:xfrm>
        </p:spPr>
        <p:txBody>
          <a:bodyPr/>
          <a:lstStyle/>
          <a:p>
            <a:r>
              <a:rPr kumimoji="1" lang="zh-Hans" altLang="en-US"/>
              <a:t>从集合</a:t>
            </a:r>
            <a:r>
              <a:rPr kumimoji="1" lang="en-US" altLang="zh-Hans"/>
              <a:t>{a,b,c,d,e,f,g}</a:t>
            </a:r>
            <a:r>
              <a:rPr kumimoji="1" lang="zh-Hans" altLang="en-US"/>
              <a:t>中取出</a:t>
            </a:r>
            <a:r>
              <a:rPr kumimoji="1" lang="en-US" altLang="zh-Hans"/>
              <a:t>1</a:t>
            </a:r>
            <a:r>
              <a:rPr kumimoji="1" lang="zh-Hans" altLang="en-US"/>
              <a:t>个元素，有多少种组合？ 程序如何实现？</a:t>
            </a:r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006E53A-465E-864B-ACB3-82A76014A350}"/>
                  </a:ext>
                </a:extLst>
              </p:cNvPr>
              <p:cNvSpPr txBox="1"/>
              <p:nvPr/>
            </p:nvSpPr>
            <p:spPr>
              <a:xfrm>
                <a:off x="1076826" y="3669632"/>
                <a:ext cx="1508875" cy="9324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006E53A-465E-864B-ACB3-82A76014A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826" y="3669632"/>
                <a:ext cx="1508875" cy="932435"/>
              </a:xfrm>
              <a:prstGeom prst="rect">
                <a:avLst/>
              </a:prstGeom>
              <a:blipFill>
                <a:blip r:embed="rId3"/>
                <a:stretch>
                  <a:fillRect r="-4167" b="-12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7E49FC90-1EF9-B94E-9A71-4F83F5A92A1C}"/>
              </a:ext>
            </a:extLst>
          </p:cNvPr>
          <p:cNvSpPr txBox="1"/>
          <p:nvPr/>
        </p:nvSpPr>
        <p:spPr>
          <a:xfrm>
            <a:off x="3441033" y="4018547"/>
            <a:ext cx="71088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>
                <a:solidFill>
                  <a:srgbClr val="0070C0"/>
                </a:solidFill>
                <a:latin typeface="Courier" pitchFamily="2" charset="0"/>
              </a:rPr>
              <a:t>for(let i = 0; i &lt; 7; i++) {</a:t>
            </a:r>
          </a:p>
          <a:p>
            <a:r>
              <a:rPr kumimoji="1" lang="en-US" altLang="zh-CN" sz="3200">
                <a:solidFill>
                  <a:srgbClr val="0070C0"/>
                </a:solidFill>
                <a:latin typeface="Courier" pitchFamily="2" charset="0"/>
              </a:rPr>
              <a:t>  yield S[i]</a:t>
            </a:r>
          </a:p>
          <a:p>
            <a:r>
              <a:rPr kumimoji="1" lang="en-US" altLang="zh-CN" sz="3200">
                <a:solidFill>
                  <a:srgbClr val="0070C0"/>
                </a:solidFill>
                <a:latin typeface="Courier" pitchFamily="2" charset="0"/>
              </a:rPr>
              <a:t>}</a:t>
            </a:r>
            <a:endParaRPr kumimoji="1" lang="zh-CN" altLang="en-US" sz="3200">
              <a:solidFill>
                <a:srgbClr val="0070C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606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F6DA9-40AE-9C48-9305-4674C47B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组合问题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97C4C-4AF6-054D-BB2C-E41CFEC06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55249"/>
          </a:xfrm>
        </p:spPr>
        <p:txBody>
          <a:bodyPr/>
          <a:lstStyle/>
          <a:p>
            <a:r>
              <a:rPr kumimoji="1" lang="zh-Hans" altLang="en-US"/>
              <a:t>从集合</a:t>
            </a:r>
            <a:r>
              <a:rPr kumimoji="1" lang="en-US" altLang="zh-Hans"/>
              <a:t>{a,b,c,d,e,f,g}</a:t>
            </a:r>
            <a:r>
              <a:rPr kumimoji="1" lang="zh-Hans" altLang="en-US"/>
              <a:t>中取出</a:t>
            </a:r>
            <a:r>
              <a:rPr kumimoji="1" lang="en-US" altLang="zh-Hans"/>
              <a:t>2</a:t>
            </a:r>
            <a:r>
              <a:rPr kumimoji="1" lang="zh-Hans" altLang="en-US"/>
              <a:t>个元素，有多少种组合？ 程序如何实现？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006E53A-465E-864B-ACB3-82A76014A350}"/>
                  </a:ext>
                </a:extLst>
              </p:cNvPr>
              <p:cNvSpPr txBox="1"/>
              <p:nvPr/>
            </p:nvSpPr>
            <p:spPr>
              <a:xfrm>
                <a:off x="1076826" y="3515811"/>
                <a:ext cx="4085157" cy="9916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7!</m:t>
                          </m:r>
                        </m:num>
                        <m:den>
                          <m:d>
                            <m:dPr>
                              <m:ctrlP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  <m:t>7−2</m:t>
                              </m:r>
                            </m:e>
                          </m:d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!2!</m:t>
                          </m:r>
                        </m:den>
                      </m:f>
                      <m:r>
                        <a:rPr kumimoji="1" lang="en-US" altLang="zh-CN" sz="3200" b="0" i="0">
                          <a:latin typeface="Cambria Math" panose="02040503050406030204" pitchFamily="18" charset="0"/>
                        </a:rPr>
                        <m:t>=21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006E53A-465E-864B-ACB3-82A76014A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826" y="3515811"/>
                <a:ext cx="4085157" cy="991618"/>
              </a:xfrm>
              <a:prstGeom prst="rect">
                <a:avLst/>
              </a:prstGeom>
              <a:blipFill>
                <a:blip r:embed="rId3"/>
                <a:stretch>
                  <a:fillRect r="-1553" b="-5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7E49FC90-1EF9-B94E-9A71-4F83F5A92A1C}"/>
              </a:ext>
            </a:extLst>
          </p:cNvPr>
          <p:cNvSpPr txBox="1"/>
          <p:nvPr/>
        </p:nvSpPr>
        <p:spPr>
          <a:xfrm>
            <a:off x="2346157" y="4642366"/>
            <a:ext cx="81092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>
                <a:solidFill>
                  <a:srgbClr val="0070C0"/>
                </a:solidFill>
                <a:latin typeface="Courier" pitchFamily="2" charset="0"/>
              </a:rPr>
              <a:t>for(let i = 0; i &lt; 7; i++) </a:t>
            </a:r>
          </a:p>
          <a:p>
            <a:r>
              <a:rPr kumimoji="1" lang="en-US" altLang="zh-CN" sz="3200">
                <a:solidFill>
                  <a:srgbClr val="0070C0"/>
                </a:solidFill>
                <a:latin typeface="Courier" pitchFamily="2" charset="0"/>
              </a:rPr>
              <a:t>  for(let j = i+1; j &lt; 7; j++)</a:t>
            </a:r>
          </a:p>
          <a:p>
            <a:r>
              <a:rPr kumimoji="1" lang="en-US" altLang="zh-CN" sz="3200">
                <a:solidFill>
                  <a:srgbClr val="0070C0"/>
                </a:solidFill>
                <a:latin typeface="Courier" pitchFamily="2" charset="0"/>
              </a:rPr>
              <a:t>    yield S[i]::S[j]</a:t>
            </a:r>
          </a:p>
          <a:p>
            <a:endParaRPr kumimoji="1" lang="zh-CN" altLang="en-US" sz="3200">
              <a:solidFill>
                <a:srgbClr val="0070C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71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F6DA9-40AE-9C48-9305-4674C47B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组合问题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97C4C-4AF6-054D-BB2C-E41CFEC06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55249"/>
          </a:xfrm>
        </p:spPr>
        <p:txBody>
          <a:bodyPr/>
          <a:lstStyle/>
          <a:p>
            <a:r>
              <a:rPr kumimoji="1" lang="zh-Hans" altLang="en-US"/>
              <a:t>从集合</a:t>
            </a:r>
            <a:r>
              <a:rPr kumimoji="1" lang="en-US" altLang="zh-Hans"/>
              <a:t>{a,b,c,d,e,f,g}</a:t>
            </a:r>
            <a:r>
              <a:rPr kumimoji="1" lang="zh-Hans" altLang="en-US"/>
              <a:t>中取出</a:t>
            </a:r>
            <a:r>
              <a:rPr kumimoji="1" lang="en-US" altLang="zh-Hans"/>
              <a:t>3</a:t>
            </a:r>
            <a:r>
              <a:rPr kumimoji="1" lang="zh-Hans" altLang="en-US"/>
              <a:t>个元素，有多少种组合？ 程序如何实现？</a:t>
            </a:r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006E53A-465E-864B-ACB3-82A76014A350}"/>
                  </a:ext>
                </a:extLst>
              </p:cNvPr>
              <p:cNvSpPr txBox="1"/>
              <p:nvPr/>
            </p:nvSpPr>
            <p:spPr>
              <a:xfrm>
                <a:off x="1076826" y="3515811"/>
                <a:ext cx="4085157" cy="9916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kumimoji="1"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kumimoji="1" lang="en-US" altLang="zh-CN" sz="32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7!</m:t>
                          </m:r>
                        </m:num>
                        <m:den>
                          <m:d>
                            <m:dPr>
                              <m:ctrlP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3200" b="0" i="1">
                                  <a:latin typeface="Cambria Math" panose="02040503050406030204" pitchFamily="18" charset="0"/>
                                </a:rPr>
                                <m:t>7−3</m:t>
                              </m:r>
                            </m:e>
                          </m:d>
                          <m:r>
                            <a:rPr kumimoji="1" lang="en-US" altLang="zh-CN" sz="3200" b="0" i="1">
                              <a:latin typeface="Cambria Math" panose="02040503050406030204" pitchFamily="18" charset="0"/>
                            </a:rPr>
                            <m:t>!3!</m:t>
                          </m:r>
                        </m:den>
                      </m:f>
                      <m:r>
                        <a:rPr kumimoji="1" lang="en-US" altLang="zh-CN" sz="3200" b="0" i="0">
                          <a:latin typeface="Cambria Math" panose="02040503050406030204" pitchFamily="18" charset="0"/>
                        </a:rPr>
                        <m:t>=35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006E53A-465E-864B-ACB3-82A76014A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826" y="3515811"/>
                <a:ext cx="4085157" cy="991618"/>
              </a:xfrm>
              <a:prstGeom prst="rect">
                <a:avLst/>
              </a:prstGeom>
              <a:blipFill>
                <a:blip r:embed="rId3"/>
                <a:stretch>
                  <a:fillRect r="-1553" b="-5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7E49FC90-1EF9-B94E-9A71-4F83F5A92A1C}"/>
              </a:ext>
            </a:extLst>
          </p:cNvPr>
          <p:cNvSpPr txBox="1"/>
          <p:nvPr/>
        </p:nvSpPr>
        <p:spPr>
          <a:xfrm>
            <a:off x="3336757" y="3804568"/>
            <a:ext cx="8109285" cy="25545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3200">
                <a:solidFill>
                  <a:srgbClr val="0070C0"/>
                </a:solidFill>
                <a:latin typeface="Courier" pitchFamily="2" charset="0"/>
              </a:rPr>
              <a:t>for(let i = 0; i &lt; 7; i++) </a:t>
            </a:r>
          </a:p>
          <a:p>
            <a:r>
              <a:rPr kumimoji="1" lang="en-US" altLang="zh-CN" sz="3200">
                <a:solidFill>
                  <a:srgbClr val="0070C0"/>
                </a:solidFill>
                <a:latin typeface="Courier" pitchFamily="2" charset="0"/>
              </a:rPr>
              <a:t>  for(let j = i+1; j &lt; 7; j++)</a:t>
            </a:r>
          </a:p>
          <a:p>
            <a:r>
              <a:rPr kumimoji="1" lang="en-US" altLang="zh-CN" sz="3200">
                <a:solidFill>
                  <a:srgbClr val="0070C0"/>
                </a:solidFill>
                <a:latin typeface="Courier" pitchFamily="2" charset="0"/>
              </a:rPr>
              <a:t>    for(let k = j+1; k &lt; 7; k++)</a:t>
            </a:r>
          </a:p>
          <a:p>
            <a:r>
              <a:rPr kumimoji="1" lang="en-US" altLang="zh-CN" sz="3200">
                <a:solidFill>
                  <a:srgbClr val="0070C0"/>
                </a:solidFill>
                <a:latin typeface="Courier" pitchFamily="2" charset="0"/>
              </a:rPr>
              <a:t>      yield S[i]::S[j]::S[k]</a:t>
            </a:r>
          </a:p>
          <a:p>
            <a:endParaRPr kumimoji="1" lang="zh-CN" altLang="en-US" sz="3200">
              <a:solidFill>
                <a:srgbClr val="0070C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810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50FD0-6681-B04B-8114-195DDEA5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组合问题分析</a:t>
            </a:r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748D19-B8A2-6E46-AA32-0574C362F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550" y="2260607"/>
            <a:ext cx="3898900" cy="6880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1F7626-4ADE-A841-94A4-DD5226034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436" y="4023893"/>
            <a:ext cx="3928406" cy="12940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C65E37-9E92-B44E-8C21-D19948197F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985" y="4296117"/>
            <a:ext cx="4095416" cy="7227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4A324C0-1869-1B45-B0D0-98D1E0F431C5}"/>
                  </a:ext>
                </a:extLst>
              </p:cNvPr>
              <p:cNvSpPr txBox="1"/>
              <p:nvPr/>
            </p:nvSpPr>
            <p:spPr>
              <a:xfrm>
                <a:off x="5955048" y="4296117"/>
                <a:ext cx="63158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800" b="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zh-CN" altLang="en-US" sz="480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4A324C0-1869-1B45-B0D0-98D1E0F43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048" y="4296117"/>
                <a:ext cx="631583" cy="738664"/>
              </a:xfrm>
              <a:prstGeom prst="rect">
                <a:avLst/>
              </a:prstGeom>
              <a:blipFill>
                <a:blip r:embed="rId6"/>
                <a:stretch>
                  <a:fillRect l="-15686" r="-15686" b="-8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74F957B8-1C66-954C-9042-4FDDDF8D37AF}"/>
              </a:ext>
            </a:extLst>
          </p:cNvPr>
          <p:cNvSpPr txBox="1"/>
          <p:nvPr/>
        </p:nvSpPr>
        <p:spPr>
          <a:xfrm>
            <a:off x="3840517" y="1542802"/>
            <a:ext cx="4836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3200"/>
              <a:t>从</a:t>
            </a:r>
            <a:r>
              <a:rPr kumimoji="1" lang="en-US" altLang="zh-Hans" sz="3200"/>
              <a:t>ABCD</a:t>
            </a:r>
            <a:r>
              <a:rPr kumimoji="1" lang="zh-Hans" altLang="en-US" sz="3200"/>
              <a:t>四个球中取出</a:t>
            </a:r>
            <a:r>
              <a:rPr kumimoji="1" lang="en-US" altLang="zh-Hans" sz="3200"/>
              <a:t>2</a:t>
            </a:r>
            <a:r>
              <a:rPr kumimoji="1" lang="zh-Hans" altLang="en-US" sz="3200"/>
              <a:t>个</a:t>
            </a:r>
            <a:endParaRPr kumimoji="1" lang="zh-CN" altLang="en-US" sz="3200"/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72950A1F-00F2-F445-A8F0-8C06172AFBB8}"/>
              </a:ext>
            </a:extLst>
          </p:cNvPr>
          <p:cNvSpPr/>
          <p:nvPr/>
        </p:nvSpPr>
        <p:spPr>
          <a:xfrm>
            <a:off x="5955048" y="3368842"/>
            <a:ext cx="486620" cy="655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9D203A-D0EB-054A-BF9A-230927EAE00C}"/>
              </a:ext>
            </a:extLst>
          </p:cNvPr>
          <p:cNvSpPr txBox="1"/>
          <p:nvPr/>
        </p:nvSpPr>
        <p:spPr>
          <a:xfrm>
            <a:off x="1074884" y="5689376"/>
            <a:ext cx="4905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/>
              <a:t>如果选择</a:t>
            </a:r>
            <a:r>
              <a:rPr kumimoji="1" lang="en-US" altLang="zh-Hans" sz="2400"/>
              <a:t>A</a:t>
            </a:r>
            <a:r>
              <a:rPr kumimoji="1" lang="zh-Hans" altLang="en-US" sz="2400"/>
              <a:t>，那么从</a:t>
            </a:r>
            <a:r>
              <a:rPr kumimoji="1" lang="en-US" altLang="zh-Hans" sz="2400"/>
              <a:t>BCD</a:t>
            </a:r>
            <a:r>
              <a:rPr kumimoji="1" lang="zh-Hans" altLang="en-US" sz="2400"/>
              <a:t>中再取</a:t>
            </a:r>
            <a:r>
              <a:rPr kumimoji="1" lang="en-US" altLang="zh-Hans" sz="2400"/>
              <a:t>1</a:t>
            </a:r>
            <a:r>
              <a:rPr kumimoji="1" lang="zh-Hans" altLang="en-US" sz="2400"/>
              <a:t>个</a:t>
            </a:r>
            <a:endParaRPr kumimoji="1" lang="zh-CN" altLang="en-US" sz="24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82703A2-CD4A-3E4C-B01B-7BDDB632E563}"/>
              </a:ext>
            </a:extLst>
          </p:cNvPr>
          <p:cNvSpPr txBox="1"/>
          <p:nvPr/>
        </p:nvSpPr>
        <p:spPr>
          <a:xfrm>
            <a:off x="6624899" y="5678039"/>
            <a:ext cx="5248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400"/>
              <a:t>如果不选择</a:t>
            </a:r>
            <a:r>
              <a:rPr kumimoji="1" lang="en-US" altLang="zh-Hans" sz="2400"/>
              <a:t>A</a:t>
            </a:r>
            <a:r>
              <a:rPr kumimoji="1" lang="zh-Hans" altLang="en-US" sz="2400"/>
              <a:t>，那么从</a:t>
            </a:r>
            <a:r>
              <a:rPr kumimoji="1" lang="en-US" altLang="zh-Hans" sz="2400"/>
              <a:t>BCD</a:t>
            </a:r>
            <a:r>
              <a:rPr kumimoji="1" lang="zh-Hans" altLang="en-US" sz="2400"/>
              <a:t>中再取</a:t>
            </a:r>
            <a:r>
              <a:rPr kumimoji="1" lang="en-US" altLang="zh-Hans" sz="2400"/>
              <a:t>2</a:t>
            </a:r>
            <a:r>
              <a:rPr kumimoji="1" lang="zh-Hans" altLang="en-US" sz="2400"/>
              <a:t>个</a:t>
            </a:r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80797646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9D835-14BA-6445-9599-00A4EC07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递归条件（从集合</a:t>
            </a:r>
            <a:r>
              <a:rPr kumimoji="1" lang="en-US" altLang="zh-Hans"/>
              <a:t>S</a:t>
            </a:r>
            <a:r>
              <a:rPr kumimoji="1" lang="zh-Hans" altLang="en-US"/>
              <a:t>中取</a:t>
            </a:r>
            <a:r>
              <a:rPr kumimoji="1" lang="en-US" altLang="zh-Hans"/>
              <a:t>k</a:t>
            </a:r>
            <a:r>
              <a:rPr kumimoji="1" lang="zh-Hans" altLang="en-US"/>
              <a:t>个）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33E22-B755-AB40-8675-CB67CDCA1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Hans" altLang="en-US"/>
              <a:t>初始条件</a:t>
            </a:r>
            <a:endParaRPr kumimoji="1" lang="en-US" altLang="zh-Hans"/>
          </a:p>
          <a:p>
            <a:pPr lvl="1"/>
            <a:r>
              <a:rPr kumimoji="1" lang="en-US" altLang="zh-CN"/>
              <a:t>k=0 </a:t>
            </a:r>
            <a:r>
              <a:rPr kumimoji="1" lang="zh-Hans" altLang="en-US"/>
              <a:t>或者 </a:t>
            </a:r>
            <a:r>
              <a:rPr kumimoji="1" lang="en-US" altLang="zh-Hans"/>
              <a:t>k === |S| </a:t>
            </a:r>
            <a:r>
              <a:rPr kumimoji="1" lang="zh-Hans" altLang="en-US"/>
              <a:t>返回当前解</a:t>
            </a:r>
            <a:endParaRPr kumimoji="1" lang="en-US" altLang="zh-CN"/>
          </a:p>
          <a:p>
            <a:r>
              <a:rPr kumimoji="1" lang="zh-Hans" altLang="en-US"/>
              <a:t>递归</a:t>
            </a:r>
            <a:endParaRPr kumimoji="1" lang="en-US" altLang="zh-Hans"/>
          </a:p>
          <a:p>
            <a:pPr lvl="1"/>
            <a:r>
              <a:rPr kumimoji="1" lang="zh-Hans" altLang="en-US"/>
              <a:t>选择一个元素</a:t>
            </a:r>
            <a:r>
              <a:rPr kumimoji="1" lang="en-US" altLang="zh-Hans"/>
              <a:t>x</a:t>
            </a:r>
          </a:p>
          <a:p>
            <a:pPr lvl="1"/>
            <a:r>
              <a:rPr kumimoji="1" lang="zh-Hans" altLang="en-US"/>
              <a:t>递归：包含这个元素</a:t>
            </a:r>
            <a:r>
              <a:rPr kumimoji="1" lang="en-US" altLang="zh-Hans"/>
              <a:t>x</a:t>
            </a:r>
          </a:p>
          <a:p>
            <a:pPr lvl="1"/>
            <a:r>
              <a:rPr kumimoji="1" lang="zh-Hans" altLang="en-US"/>
              <a:t>递归：不包含这个元素</a:t>
            </a:r>
            <a:r>
              <a:rPr kumimoji="1" lang="en-US" altLang="zh-Hans"/>
              <a:t>x</a:t>
            </a:r>
          </a:p>
          <a:p>
            <a:pPr lvl="1"/>
            <a:r>
              <a:rPr kumimoji="1" lang="zh-Hans" altLang="en-US"/>
              <a:t>收集上面两步的结果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684039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5A34B-BE3E-7342-AFCD-AE97E835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/>
              <a:t>组合问题抽象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4BFFC2-061C-1240-BD2C-077D70B93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function combination(S, k) {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if(k === 0 || S.length === k) {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  </a:t>
            </a:r>
            <a:r>
              <a:rPr kumimoji="1" lang="zh-Hans" altLang="en-US">
                <a:latin typeface="Courier" pitchFamily="2" charset="0"/>
              </a:rPr>
              <a:t>返回当前结果</a:t>
            </a:r>
            <a:endParaRPr kumimoji="1" lang="en-US" altLang="zh-CN"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let r = []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const [first, ...others] = S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r.concat( first </a:t>
            </a:r>
            <a:r>
              <a:rPr kumimoji="1" lang="zh-Hans" altLang="en-US">
                <a:latin typeface="Courier" pitchFamily="2" charset="0"/>
              </a:rPr>
              <a:t>和 </a:t>
            </a:r>
            <a:r>
              <a:rPr kumimoji="1" lang="en-US" altLang="zh-CN">
                <a:latin typeface="Courier" pitchFamily="2" charset="0"/>
              </a:rPr>
              <a:t>combination(S, k-1)</a:t>
            </a:r>
            <a:r>
              <a:rPr kumimoji="1" lang="zh-Hans" altLang="en-US">
                <a:latin typeface="Courier" pitchFamily="2" charset="0"/>
              </a:rPr>
              <a:t> 每项组合 ）</a:t>
            </a:r>
            <a:endParaRPr kumimoji="1" lang="en-US" altLang="zh-Hans"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</a:t>
            </a:r>
            <a:r>
              <a:rPr kumimoji="1" lang="zh-Hans" altLang="en-US">
                <a:latin typeface="Courier" pitchFamily="2" charset="0"/>
              </a:rPr>
              <a:t> </a:t>
            </a:r>
            <a:r>
              <a:rPr kumimoji="1" lang="en-US" altLang="zh-Hans">
                <a:latin typeface="Courier" pitchFamily="2" charset="0"/>
              </a:rPr>
              <a:t>r.concat( combination(others, k) )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  return r</a:t>
            </a:r>
          </a:p>
          <a:p>
            <a:pPr marL="0" indent="0">
              <a:buNone/>
            </a:pPr>
            <a:r>
              <a:rPr kumimoji="1" lang="en-US" altLang="zh-CN">
                <a:latin typeface="Courier" pitchFamily="2" charset="0"/>
              </a:rPr>
              <a:t>}</a:t>
            </a:r>
            <a:endParaRPr kumimoji="1" lang="zh-CN" altLang="en-US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36821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</TotalTime>
  <Words>407</Words>
  <Application>Microsoft Macintosh PowerPoint</Application>
  <PresentationFormat>宽屏</PresentationFormat>
  <Paragraphs>49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等线</vt:lpstr>
      <vt:lpstr>黑体</vt:lpstr>
      <vt:lpstr>微软雅黑</vt:lpstr>
      <vt:lpstr>HanziPen SC</vt:lpstr>
      <vt:lpstr>Lantinghei SC Demibold</vt:lpstr>
      <vt:lpstr>Arial</vt:lpstr>
      <vt:lpstr>Arial Black</vt:lpstr>
      <vt:lpstr>Cambria Math</vt:lpstr>
      <vt:lpstr>Courier</vt:lpstr>
      <vt:lpstr>Office 主题​​</vt:lpstr>
      <vt:lpstr>组合问题</vt:lpstr>
      <vt:lpstr>组合问题</vt:lpstr>
      <vt:lpstr>组合问题</vt:lpstr>
      <vt:lpstr>组合问题分析</vt:lpstr>
      <vt:lpstr>递归条件（从集合S中取k个）</vt:lpstr>
      <vt:lpstr>组合问题抽象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什么是算法？</dc:title>
  <dc:creator>Microsoft Office 用户</dc:creator>
  <cp:lastModifiedBy>Microsoft Office 用户</cp:lastModifiedBy>
  <cp:revision>72</cp:revision>
  <dcterms:created xsi:type="dcterms:W3CDTF">2018-08-02T23:34:41Z</dcterms:created>
  <dcterms:modified xsi:type="dcterms:W3CDTF">2018-09-11T16:56:49Z</dcterms:modified>
</cp:coreProperties>
</file>