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7" r:id="rId2"/>
    <p:sldId id="278" r:id="rId3"/>
    <p:sldId id="279" r:id="rId4"/>
    <p:sldId id="280" r:id="rId5"/>
    <p:sldId id="28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FFE9"/>
    <a:srgbClr val="D1ECC5"/>
    <a:srgbClr val="ECE3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39B18-C257-FA48-ABA3-ABAC8A183719}" type="datetimeFigureOut">
              <a:t>2018/9/12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EBEA2-AB0B-E34F-B19D-18CE63ED5F3A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3209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9550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6426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9149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6113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1276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4A2FE3-0077-094F-8357-81778F977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7200">
                <a:latin typeface="Lantinghei SC Demibold" panose="02000000000000000000" pitchFamily="2" charset="-122"/>
                <a:ea typeface="Lantinghei SC Demibold" panose="02000000000000000000" pitchFamily="2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697AEA-E1E2-4B44-A328-0A4810E2D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4DC207-C6AA-8444-82A2-097E07199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736E35-B99F-594B-87A4-2BD641BC7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7266F3FD-5660-0E42-9AD2-BC9FC4AC5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0160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34AB6-5124-4D4C-95B0-E246B2D65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C7DB9273-3993-224B-8FC1-490112F9D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9B7862-FFF4-A44D-8763-DF3B32D07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A0ADBE-7D55-F34C-B844-B08181282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F8C30A2C-3CA1-724E-92A2-A33CC0E95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1890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90C9F6-90DE-014D-93C1-2F25521039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2AFEBD03-3BFA-EF41-AF74-1E9A4DE6D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495CF2-2FBE-FF44-A163-70369C173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4621C0-8783-144C-AE83-0AE413245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76550869-2D64-A646-BA21-123EC7EDF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9581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C1E712-1288-6645-988F-CF2603AB3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800">
                <a:latin typeface="HanziPen SC" panose="03000300000000000000" pitchFamily="66" charset="-122"/>
                <a:ea typeface="HanziPen SC" panose="03000300000000000000" pitchFamily="66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C1413F-9460-F848-AE5F-78FB9BE6C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 sz="3600">
                <a:latin typeface="+mj-ea"/>
                <a:ea typeface="+mj-ea"/>
              </a:defRPr>
            </a:lvl1pPr>
            <a:lvl2pPr>
              <a:lnSpc>
                <a:spcPct val="120000"/>
              </a:lnSpc>
              <a:defRPr sz="3200">
                <a:latin typeface="+mj-ea"/>
                <a:ea typeface="+mj-ea"/>
              </a:defRPr>
            </a:lvl2pPr>
            <a:lvl3pPr>
              <a:lnSpc>
                <a:spcPct val="120000"/>
              </a:lnSpc>
              <a:defRPr>
                <a:latin typeface="+mj-ea"/>
                <a:ea typeface="+mj-ea"/>
              </a:defRPr>
            </a:lvl3pPr>
            <a:lvl4pPr>
              <a:lnSpc>
                <a:spcPct val="120000"/>
              </a:lnSpc>
              <a:defRPr>
                <a:latin typeface="+mj-ea"/>
                <a:ea typeface="+mj-ea"/>
              </a:defRPr>
            </a:lvl4pPr>
            <a:lvl5pPr>
              <a:lnSpc>
                <a:spcPct val="120000"/>
              </a:lnSpc>
              <a:defRPr>
                <a:latin typeface="+mj-ea"/>
                <a:ea typeface="+mj-ea"/>
              </a:defRPr>
            </a:lvl5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9F74BD-0EE6-EB43-BE08-10D54F0F9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41DBC9-D60E-FA40-AEE4-ECD1F07CB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9D67C357-27D1-A046-9DFC-59E38C152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4308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E20070-1A08-6843-AEE5-76BCA3AF4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DEFD6C-601A-C342-92E1-35F6553F8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75298B-8B39-DA4A-90E0-7E7C7BAA3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BDDFCA-4694-5149-96A2-E4EA2E24B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495A857D-BEFF-F546-9BA6-F91B5A27B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6587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570841-D620-A948-938A-881621B42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5551AA-E6D0-1E45-B82B-63190B1D05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3D6613-6C3C-204D-A768-575C1A2D8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997EC4-5047-CA4E-B344-23304D14C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DC64B6-11C5-344B-8FCE-8697C0071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D44C57CA-6A1E-8447-B7C6-07D32A855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6097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3FFF1A-A9A8-8643-8116-692BB5594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2C0638-5082-1C4C-B95A-F1BD6A1E0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CC9DA4-E5B5-FF4A-AA2B-66A2BD29F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46F0D2C-95E5-8641-944C-09E60CF90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AF2BBE-18D3-8F4F-99B9-E69D7FD82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4A60A9-43A8-2B46-B532-A1E43C8EE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2018/9/12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981716-FBC3-E54A-91F0-346D1D7E7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F4B39A55-52CA-3748-B60A-9C47F1DB2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5489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D616CA-7113-534D-AE31-454931221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C3309A-66A8-8E4B-BAB4-7E1B5A793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2018/9/12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C1A338-9092-7D4C-9FCC-9814026C3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08CE6A39-F983-5349-B5A9-B925989E4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969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7B856C-6EC1-C943-AAE2-92B6FC37F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2018/9/12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2089DD1-9D81-BD41-860D-18DD8F3DF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3468E54D-8084-C540-8E6B-BD1E993CE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504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9A616-7C7E-914E-B983-885DC4C76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92BAE5-BBFF-1C40-AF20-F672B7900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B2A8A5-E6D0-7A4F-9090-9A6BF0037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4FDF3D-990C-E94F-AA14-05A228A9C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CB8453-8DBB-ED4C-A6BE-C133E4404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36078E23-CBDD-BA47-B2B9-0FBC0DD67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495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1FA41-383B-1C43-BE07-523249839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62C71C-B850-D745-9885-4FA77011E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3A0AE8-DE3B-A24D-B0E1-753371EB8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887F65-9C0A-0D40-B0B9-3EB194E37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2DC831-7081-354E-99D1-1C7BC8540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DC220477-3B06-E541-95C1-337633DCF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68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4A894D3-84C7-2445-906D-D82B43B5D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BD7D99-60EB-2546-8B65-5626E29AB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7B21E1-B857-3B42-AC74-102095405C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D7515-6EDA-6841-AD4B-0060AA8B1492}" type="datetimeFigureOut">
              <a:t>2018/9/12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D84786-F49F-F54C-BAFF-6B20B63B62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8E088CF3-0A88-ED41-B98F-E94EC85AD9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1583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F6DA9-40AE-9C48-9305-4674C47BE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递归的空间优化</a:t>
            </a:r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25FB494-ABE3-A041-932D-EF2DB60A9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105" y="2606841"/>
            <a:ext cx="7271586" cy="387817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C97E786-1C84-6A4A-B868-992DAEFD1D64}"/>
              </a:ext>
            </a:extLst>
          </p:cNvPr>
          <p:cNvSpPr txBox="1"/>
          <p:nvPr/>
        </p:nvSpPr>
        <p:spPr>
          <a:xfrm>
            <a:off x="838200" y="1721018"/>
            <a:ext cx="109680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3200"/>
              <a:t>枚举子集问题，每个决策节点都需要维护各自的决策数组。 </a:t>
            </a:r>
            <a:endParaRPr kumimoji="1" lang="zh-CN" altLang="en-US" sz="32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16C0985-C5F7-2C4C-A600-AFAA5721133D}"/>
              </a:ext>
            </a:extLst>
          </p:cNvPr>
          <p:cNvSpPr txBox="1"/>
          <p:nvPr/>
        </p:nvSpPr>
        <p:spPr>
          <a:xfrm>
            <a:off x="7377659" y="3037280"/>
            <a:ext cx="2177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>
                <a:solidFill>
                  <a:srgbClr val="FF0000"/>
                </a:solidFill>
              </a:rPr>
              <a:t>decisions = [F]</a:t>
            </a:r>
            <a:endParaRPr kumimoji="1" lang="zh-CN" altLang="en-US" sz="240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396C71E-D8A5-2342-BA01-ECF80A38AC71}"/>
              </a:ext>
            </a:extLst>
          </p:cNvPr>
          <p:cNvSpPr txBox="1"/>
          <p:nvPr/>
        </p:nvSpPr>
        <p:spPr>
          <a:xfrm>
            <a:off x="8937754" y="4579508"/>
            <a:ext cx="2416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>
                <a:solidFill>
                  <a:srgbClr val="FF0000"/>
                </a:solidFill>
              </a:rPr>
              <a:t>decisions = [F,F]</a:t>
            </a:r>
            <a:endParaRPr kumimoji="1" lang="zh-CN" altLang="en-US" sz="240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92315AB-2D6D-574F-896B-2C4A0B072644}"/>
              </a:ext>
            </a:extLst>
          </p:cNvPr>
          <p:cNvSpPr txBox="1"/>
          <p:nvPr/>
        </p:nvSpPr>
        <p:spPr>
          <a:xfrm>
            <a:off x="6271126" y="2336123"/>
            <a:ext cx="1989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>
                <a:solidFill>
                  <a:srgbClr val="FF0000"/>
                </a:solidFill>
              </a:rPr>
              <a:t>decisions = []</a:t>
            </a:r>
            <a:endParaRPr kumimoji="1" lang="zh-CN" altLang="en-US" sz="240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50047C9-ED11-244A-97EC-B8B4DDFB1846}"/>
              </a:ext>
            </a:extLst>
          </p:cNvPr>
          <p:cNvSpPr txBox="1"/>
          <p:nvPr/>
        </p:nvSpPr>
        <p:spPr>
          <a:xfrm>
            <a:off x="1269126" y="4126982"/>
            <a:ext cx="2415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>
                <a:solidFill>
                  <a:srgbClr val="FF0000"/>
                </a:solidFill>
              </a:rPr>
              <a:t>decisions = [T,T]</a:t>
            </a:r>
            <a:endParaRPr kumimoji="1" lang="zh-CN" altLang="en-US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6065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4A2252-59B0-1440-A3FF-A348EA950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思考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2FF1B2-BDE1-9248-A4E6-B0DDF08EC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61164"/>
          </a:xfrm>
        </p:spPr>
        <p:txBody>
          <a:bodyPr/>
          <a:lstStyle/>
          <a:p>
            <a:r>
              <a:rPr kumimoji="1" lang="zh-Hans" altLang="en-US"/>
              <a:t>构造一种顺序遍历所有的决策</a:t>
            </a:r>
            <a:endParaRPr kumimoji="1" lang="en-US" altLang="zh-Han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CEDB78F-D379-9848-91A6-7EE761FC1D42}"/>
              </a:ext>
            </a:extLst>
          </p:cNvPr>
          <p:cNvSpPr txBox="1"/>
          <p:nvPr/>
        </p:nvSpPr>
        <p:spPr>
          <a:xfrm>
            <a:off x="1407695" y="4523873"/>
            <a:ext cx="914865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>
                <a:latin typeface="Courier" pitchFamily="2" charset="0"/>
              </a:rPr>
              <a:t>for(let i = 0; i &lt;= 0b111; i++) {</a:t>
            </a:r>
          </a:p>
          <a:p>
            <a:r>
              <a:rPr kumimoji="1" lang="en-US" altLang="zh-CN" sz="2800">
                <a:latin typeface="Courier" pitchFamily="2" charset="0"/>
              </a:rPr>
              <a:t>  //</a:t>
            </a:r>
            <a:r>
              <a:rPr kumimoji="1" lang="zh-Hans" altLang="en-US" sz="2800">
                <a:latin typeface="Courier" pitchFamily="2" charset="0"/>
              </a:rPr>
              <a:t> 可以通过 </a:t>
            </a:r>
            <a:r>
              <a:rPr kumimoji="1" lang="en-US" altLang="zh-Hans" sz="2800">
                <a:latin typeface="Courier" pitchFamily="2" charset="0"/>
              </a:rPr>
              <a:t>i &amp; (1 &lt;&lt; k)</a:t>
            </a:r>
            <a:r>
              <a:rPr kumimoji="1" lang="zh-Hans" altLang="en-US" sz="2800">
                <a:latin typeface="Courier" pitchFamily="2" charset="0"/>
              </a:rPr>
              <a:t>判断第</a:t>
            </a:r>
            <a:r>
              <a:rPr kumimoji="1" lang="en-US" altLang="zh-Hans" sz="2800">
                <a:latin typeface="Courier" pitchFamily="2" charset="0"/>
              </a:rPr>
              <a:t>k</a:t>
            </a:r>
            <a:r>
              <a:rPr kumimoji="1" lang="zh-Hans" altLang="en-US" sz="2800">
                <a:latin typeface="Courier" pitchFamily="2" charset="0"/>
              </a:rPr>
              <a:t>位是不是选中</a:t>
            </a:r>
            <a:endParaRPr kumimoji="1" lang="en-US" altLang="zh-CN" sz="2800">
              <a:latin typeface="Courier" pitchFamily="2" charset="0"/>
            </a:endParaRPr>
          </a:p>
          <a:p>
            <a:r>
              <a:rPr kumimoji="1" lang="en-US" altLang="zh-CN" sz="2800">
                <a:latin typeface="Courier" pitchFamily="2" charset="0"/>
              </a:rPr>
              <a:t>}</a:t>
            </a:r>
            <a:endParaRPr kumimoji="1" lang="zh-CN" altLang="en-US" sz="2800">
              <a:latin typeface="Courier" pitchFamily="2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22CDF1B-0543-0F45-AE33-18B3BF6D028F}"/>
              </a:ext>
            </a:extLst>
          </p:cNvPr>
          <p:cNvSpPr txBox="1"/>
          <p:nvPr/>
        </p:nvSpPr>
        <p:spPr>
          <a:xfrm>
            <a:off x="907175" y="3138125"/>
            <a:ext cx="104466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ans" altLang="en-US" sz="3200"/>
              <a:t>对集合</a:t>
            </a:r>
            <a:r>
              <a:rPr kumimoji="1" lang="en-US" altLang="zh-Hans" sz="3200"/>
              <a:t>{a,b,c}</a:t>
            </a:r>
            <a:r>
              <a:rPr kumimoji="1" lang="zh-Hans" altLang="en-US" sz="3200"/>
              <a:t>而言，决策是一个布尔型数组</a:t>
            </a:r>
            <a:r>
              <a:rPr kumimoji="1" lang="en-US" altLang="zh-Hans" sz="3200"/>
              <a:t>(</a:t>
            </a:r>
            <a:r>
              <a:rPr kumimoji="1" lang="zh-Hans" altLang="en-US" sz="3200"/>
              <a:t>如</a:t>
            </a:r>
            <a:r>
              <a:rPr kumimoji="1" lang="en-US" altLang="zh-Hans" sz="3200"/>
              <a:t>[T,F,F])</a:t>
            </a:r>
            <a:r>
              <a:rPr kumimoji="1" lang="zh-Hans" altLang="en-US" sz="3200"/>
              <a:t>，可以使用循环二进制数构造</a:t>
            </a:r>
            <a:endParaRPr kumimoji="1" lang="zh-CN" altLang="en-US" sz="32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1214D02-861A-D44A-88D9-3595A176058E}"/>
              </a:ext>
            </a:extLst>
          </p:cNvPr>
          <p:cNvSpPr txBox="1"/>
          <p:nvPr/>
        </p:nvSpPr>
        <p:spPr>
          <a:xfrm>
            <a:off x="1557338" y="5908868"/>
            <a:ext cx="91374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>
                <a:solidFill>
                  <a:srgbClr val="FF0000"/>
                </a:solidFill>
              </a:rPr>
              <a:t>0b10100  &amp; (1 &lt;&lt; 2) = 0b10100 &amp; 0b100 = 0b100</a:t>
            </a:r>
            <a:endParaRPr kumimoji="1" lang="zh-CN" altLang="en-US" sz="3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9706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1B473C-A3C6-0243-9EEC-57398F6F5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全排列空间优化</a:t>
            </a:r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BF85206-9B13-7C43-9933-673138496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251" y="2139281"/>
            <a:ext cx="3125321" cy="108518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1FA640E-7195-7A4E-BCE1-FB24C1A40C98}"/>
              </a:ext>
            </a:extLst>
          </p:cNvPr>
          <p:cNvSpPr txBox="1"/>
          <p:nvPr/>
        </p:nvSpPr>
        <p:spPr>
          <a:xfrm>
            <a:off x="5066028" y="2139281"/>
            <a:ext cx="66647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/>
              <a:t>ABC</a:t>
            </a:r>
            <a:r>
              <a:rPr kumimoji="1" lang="zh-Hans" altLang="en-US" sz="3200"/>
              <a:t>的全排列，相当于枚举</a:t>
            </a:r>
            <a:r>
              <a:rPr kumimoji="1" lang="en-US" altLang="zh-Hans" sz="3200"/>
              <a:t>ABC</a:t>
            </a:r>
            <a:r>
              <a:rPr kumimoji="1" lang="zh-Hans" altLang="en-US" sz="3200"/>
              <a:t>所有可能的顺序</a:t>
            </a:r>
            <a:endParaRPr kumimoji="1" lang="zh-CN" altLang="en-US" sz="32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930BF05-28EA-3B47-9777-7CE28E2FAF35}"/>
              </a:ext>
            </a:extLst>
          </p:cNvPr>
          <p:cNvSpPr txBox="1"/>
          <p:nvPr/>
        </p:nvSpPr>
        <p:spPr>
          <a:xfrm>
            <a:off x="1620251" y="4335708"/>
            <a:ext cx="9111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/>
              <a:t>ABC</a:t>
            </a:r>
            <a:r>
              <a:rPr kumimoji="1" lang="zh-Hans" altLang="en-US" sz="3200"/>
              <a:t>的全排列，相当于枚举</a:t>
            </a:r>
            <a:r>
              <a:rPr kumimoji="1" lang="en-US" altLang="zh-Hans" sz="3200"/>
              <a:t>ABC</a:t>
            </a:r>
            <a:r>
              <a:rPr kumimoji="1" lang="zh-Hans" altLang="en-US" sz="3200"/>
              <a:t>所有可能的顺序</a:t>
            </a:r>
            <a:endParaRPr kumimoji="1" lang="zh-CN" altLang="en-US" sz="3200"/>
          </a:p>
        </p:txBody>
      </p:sp>
      <p:sp>
        <p:nvSpPr>
          <p:cNvPr id="8" name="下箭头 7">
            <a:extLst>
              <a:ext uri="{FF2B5EF4-FFF2-40B4-BE49-F238E27FC236}">
                <a16:creationId xmlns:a16="http://schemas.microsoft.com/office/drawing/2014/main" id="{5FF556C7-F6DB-EC4A-A38A-5CD7B0EBCADD}"/>
              </a:ext>
            </a:extLst>
          </p:cNvPr>
          <p:cNvSpPr/>
          <p:nvPr/>
        </p:nvSpPr>
        <p:spPr>
          <a:xfrm>
            <a:off x="5863388" y="3508887"/>
            <a:ext cx="465221" cy="5293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49BBA98-2C22-6842-BBDF-39FC96C623B4}"/>
              </a:ext>
            </a:extLst>
          </p:cNvPr>
          <p:cNvSpPr txBox="1"/>
          <p:nvPr/>
        </p:nvSpPr>
        <p:spPr>
          <a:xfrm>
            <a:off x="1620251" y="5747304"/>
            <a:ext cx="9111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ans" altLang="en-US" sz="3200"/>
              <a:t>可以设计一种基于交换的方法获得所有可能的序</a:t>
            </a:r>
            <a:endParaRPr kumimoji="1" lang="zh-CN" altLang="en-US" sz="3200"/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DB436116-F75F-3647-92A8-AE7C6A2ABF44}"/>
              </a:ext>
            </a:extLst>
          </p:cNvPr>
          <p:cNvSpPr/>
          <p:nvPr/>
        </p:nvSpPr>
        <p:spPr>
          <a:xfrm>
            <a:off x="5863387" y="5129084"/>
            <a:ext cx="465221" cy="5293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5153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10" grpId="0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59676CD-DB12-F54E-9B6F-CF6B083CF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881" y="365125"/>
            <a:ext cx="1923835" cy="620783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2E55FFE-0C77-284F-BB36-20D9487A92FF}"/>
              </a:ext>
            </a:extLst>
          </p:cNvPr>
          <p:cNvSpPr txBox="1"/>
          <p:nvPr/>
        </p:nvSpPr>
        <p:spPr>
          <a:xfrm>
            <a:off x="4559969" y="365125"/>
            <a:ext cx="1245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400">
                <a:solidFill>
                  <a:srgbClr val="7030A0"/>
                </a:solidFill>
              </a:rPr>
              <a:t>交换</a:t>
            </a:r>
            <a:r>
              <a:rPr kumimoji="1" lang="en-US" altLang="zh-Hans" sz="2400">
                <a:solidFill>
                  <a:srgbClr val="7030A0"/>
                </a:solidFill>
              </a:rPr>
              <a:t>3-3</a:t>
            </a:r>
            <a:endParaRPr kumimoji="1" lang="zh-CN" altLang="en-US" sz="2400">
              <a:solidFill>
                <a:srgbClr val="7030A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EA05A02-33E4-144C-9F36-61AC083690B1}"/>
              </a:ext>
            </a:extLst>
          </p:cNvPr>
          <p:cNvSpPr txBox="1"/>
          <p:nvPr/>
        </p:nvSpPr>
        <p:spPr>
          <a:xfrm>
            <a:off x="4928938" y="826790"/>
            <a:ext cx="1245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400">
                <a:solidFill>
                  <a:srgbClr val="00B0F0"/>
                </a:solidFill>
              </a:rPr>
              <a:t>交换</a:t>
            </a:r>
            <a:r>
              <a:rPr kumimoji="1" lang="en-US" altLang="zh-Hans" sz="2400">
                <a:solidFill>
                  <a:srgbClr val="00B0F0"/>
                </a:solidFill>
              </a:rPr>
              <a:t>2-2</a:t>
            </a:r>
            <a:endParaRPr kumimoji="1" lang="zh-CN" altLang="en-US" sz="2400">
              <a:solidFill>
                <a:srgbClr val="00B0F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62781BC-6B3F-1D48-97CD-1D82B05A9745}"/>
              </a:ext>
            </a:extLst>
          </p:cNvPr>
          <p:cNvSpPr txBox="1"/>
          <p:nvPr/>
        </p:nvSpPr>
        <p:spPr>
          <a:xfrm>
            <a:off x="4940970" y="1300487"/>
            <a:ext cx="1245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400">
                <a:solidFill>
                  <a:srgbClr val="00B0F0"/>
                </a:solidFill>
              </a:rPr>
              <a:t>交换</a:t>
            </a:r>
            <a:r>
              <a:rPr kumimoji="1" lang="en-US" altLang="zh-Hans" sz="2400">
                <a:solidFill>
                  <a:srgbClr val="00B0F0"/>
                </a:solidFill>
              </a:rPr>
              <a:t>2-1</a:t>
            </a:r>
            <a:endParaRPr kumimoji="1" lang="zh-CN" altLang="en-US" sz="2400">
              <a:solidFill>
                <a:srgbClr val="00B0F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CF1845A-4DB0-9B48-BD5D-89CB66DF7414}"/>
              </a:ext>
            </a:extLst>
          </p:cNvPr>
          <p:cNvSpPr txBox="1"/>
          <p:nvPr/>
        </p:nvSpPr>
        <p:spPr>
          <a:xfrm>
            <a:off x="4940970" y="177418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400">
                <a:solidFill>
                  <a:srgbClr val="FF0000"/>
                </a:solidFill>
              </a:rPr>
              <a:t>还原</a:t>
            </a:r>
            <a:endParaRPr kumimoji="1" lang="zh-CN" altLang="en-US" sz="240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1C4FE40-978F-334E-B80E-13D0AC63B74A}"/>
              </a:ext>
            </a:extLst>
          </p:cNvPr>
          <p:cNvSpPr txBox="1"/>
          <p:nvPr/>
        </p:nvSpPr>
        <p:spPr>
          <a:xfrm>
            <a:off x="4586158" y="224788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400">
                <a:solidFill>
                  <a:srgbClr val="FF0000"/>
                </a:solidFill>
              </a:rPr>
              <a:t>还原</a:t>
            </a:r>
            <a:endParaRPr kumimoji="1" lang="zh-CN" altLang="en-US" sz="240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D19465B-DE6F-2C4C-A38F-881DDA625143}"/>
              </a:ext>
            </a:extLst>
          </p:cNvPr>
          <p:cNvSpPr txBox="1"/>
          <p:nvPr/>
        </p:nvSpPr>
        <p:spPr>
          <a:xfrm>
            <a:off x="4520320" y="2709546"/>
            <a:ext cx="1245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400">
                <a:solidFill>
                  <a:srgbClr val="7030A0"/>
                </a:solidFill>
              </a:rPr>
              <a:t>交换</a:t>
            </a:r>
            <a:r>
              <a:rPr kumimoji="1" lang="en-US" altLang="zh-Hans" sz="2400">
                <a:solidFill>
                  <a:srgbClr val="7030A0"/>
                </a:solidFill>
              </a:rPr>
              <a:t>2-3</a:t>
            </a:r>
            <a:endParaRPr kumimoji="1" lang="zh-CN" altLang="en-US" sz="2400">
              <a:solidFill>
                <a:srgbClr val="7030A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A0C3D2B-B89F-A049-8A30-B80BDE55B171}"/>
              </a:ext>
            </a:extLst>
          </p:cNvPr>
          <p:cNvSpPr txBox="1"/>
          <p:nvPr/>
        </p:nvSpPr>
        <p:spPr>
          <a:xfrm>
            <a:off x="4916906" y="3171211"/>
            <a:ext cx="1245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400">
                <a:solidFill>
                  <a:srgbClr val="00B0F0"/>
                </a:solidFill>
              </a:rPr>
              <a:t>交换</a:t>
            </a:r>
            <a:r>
              <a:rPr kumimoji="1" lang="en-US" altLang="zh-Hans" sz="2400">
                <a:solidFill>
                  <a:srgbClr val="00B0F0"/>
                </a:solidFill>
              </a:rPr>
              <a:t>2-2</a:t>
            </a:r>
            <a:endParaRPr kumimoji="1" lang="zh-CN" altLang="en-US" sz="2400">
              <a:solidFill>
                <a:srgbClr val="00B0F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EEAE2D5-E632-2F44-ADF0-AFBA1EC1E322}"/>
              </a:ext>
            </a:extLst>
          </p:cNvPr>
          <p:cNvSpPr txBox="1"/>
          <p:nvPr/>
        </p:nvSpPr>
        <p:spPr>
          <a:xfrm>
            <a:off x="4928938" y="3644908"/>
            <a:ext cx="1245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400">
                <a:solidFill>
                  <a:srgbClr val="00B0F0"/>
                </a:solidFill>
              </a:rPr>
              <a:t>交换</a:t>
            </a:r>
            <a:r>
              <a:rPr kumimoji="1" lang="en-US" altLang="zh-Hans" sz="2400">
                <a:solidFill>
                  <a:srgbClr val="00B0F0"/>
                </a:solidFill>
              </a:rPr>
              <a:t>2-1</a:t>
            </a:r>
            <a:endParaRPr kumimoji="1" lang="zh-CN" altLang="en-US" sz="2400">
              <a:solidFill>
                <a:srgbClr val="00B0F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3785DAD-C520-4F4E-BEA0-17462C0A0FCD}"/>
              </a:ext>
            </a:extLst>
          </p:cNvPr>
          <p:cNvSpPr txBox="1"/>
          <p:nvPr/>
        </p:nvSpPr>
        <p:spPr>
          <a:xfrm>
            <a:off x="4928938" y="411860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400">
                <a:solidFill>
                  <a:srgbClr val="FF0000"/>
                </a:solidFill>
              </a:rPr>
              <a:t>还原</a:t>
            </a:r>
            <a:endParaRPr kumimoji="1" lang="zh-CN" altLang="en-US" sz="2400">
              <a:solidFill>
                <a:srgbClr val="FF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939CD43-BA95-2B43-926E-4A179F228BA9}"/>
              </a:ext>
            </a:extLst>
          </p:cNvPr>
          <p:cNvSpPr txBox="1"/>
          <p:nvPr/>
        </p:nvSpPr>
        <p:spPr>
          <a:xfrm>
            <a:off x="4574126" y="459230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400">
                <a:solidFill>
                  <a:srgbClr val="FF0000"/>
                </a:solidFill>
              </a:rPr>
              <a:t>还原</a:t>
            </a:r>
            <a:endParaRPr kumimoji="1" lang="zh-CN" altLang="en-US" sz="2400">
              <a:solidFill>
                <a:srgbClr val="FF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29D0E1E-9D97-9946-A8A6-6EE91B7BC962}"/>
              </a:ext>
            </a:extLst>
          </p:cNvPr>
          <p:cNvSpPr txBox="1"/>
          <p:nvPr/>
        </p:nvSpPr>
        <p:spPr>
          <a:xfrm>
            <a:off x="4538031" y="5078031"/>
            <a:ext cx="1245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400">
                <a:solidFill>
                  <a:srgbClr val="7030A0"/>
                </a:solidFill>
              </a:rPr>
              <a:t>交换</a:t>
            </a:r>
            <a:r>
              <a:rPr kumimoji="1" lang="en-US" altLang="zh-Hans" sz="2400">
                <a:solidFill>
                  <a:srgbClr val="7030A0"/>
                </a:solidFill>
              </a:rPr>
              <a:t>1-3</a:t>
            </a:r>
            <a:endParaRPr kumimoji="1" lang="zh-CN" altLang="en-US" sz="2400">
              <a:solidFill>
                <a:srgbClr val="7030A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58DABE3-6697-4A44-83A8-A9B008A388F7}"/>
              </a:ext>
            </a:extLst>
          </p:cNvPr>
          <p:cNvSpPr txBox="1"/>
          <p:nvPr/>
        </p:nvSpPr>
        <p:spPr>
          <a:xfrm>
            <a:off x="4907000" y="5539696"/>
            <a:ext cx="1245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400">
                <a:solidFill>
                  <a:srgbClr val="00B0F0"/>
                </a:solidFill>
              </a:rPr>
              <a:t>交换</a:t>
            </a:r>
            <a:r>
              <a:rPr kumimoji="1" lang="en-US" altLang="zh-Hans" sz="2400">
                <a:solidFill>
                  <a:srgbClr val="00B0F0"/>
                </a:solidFill>
              </a:rPr>
              <a:t>2-2</a:t>
            </a:r>
            <a:endParaRPr kumimoji="1" lang="zh-CN" altLang="en-US" sz="2400">
              <a:solidFill>
                <a:srgbClr val="00B0F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C4DAD80-EC00-384B-B026-67AA72EF15A3}"/>
              </a:ext>
            </a:extLst>
          </p:cNvPr>
          <p:cNvSpPr txBox="1"/>
          <p:nvPr/>
        </p:nvSpPr>
        <p:spPr>
          <a:xfrm>
            <a:off x="4916906" y="6049489"/>
            <a:ext cx="1245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400">
                <a:solidFill>
                  <a:srgbClr val="00B0F0"/>
                </a:solidFill>
              </a:rPr>
              <a:t>交换</a:t>
            </a:r>
            <a:r>
              <a:rPr kumimoji="1" lang="en-US" altLang="zh-Hans" sz="2400">
                <a:solidFill>
                  <a:srgbClr val="00B0F0"/>
                </a:solidFill>
              </a:rPr>
              <a:t>2-1</a:t>
            </a:r>
            <a:endParaRPr kumimoji="1" lang="zh-CN" altLang="en-US" sz="2400">
              <a:solidFill>
                <a:srgbClr val="00B0F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FA327B4-3041-F04F-A596-ADD487AA02EB}"/>
              </a:ext>
            </a:extLst>
          </p:cNvPr>
          <p:cNvSpPr txBox="1"/>
          <p:nvPr/>
        </p:nvSpPr>
        <p:spPr>
          <a:xfrm>
            <a:off x="6442819" y="2613856"/>
            <a:ext cx="5258644" cy="25545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zh-Hans" altLang="en-US" sz="3200"/>
              <a:t>全排列</a:t>
            </a:r>
            <a:r>
              <a:rPr kumimoji="1" lang="en-US" altLang="zh-Hans" sz="3200"/>
              <a:t>n</a:t>
            </a:r>
            <a:r>
              <a:rPr kumimoji="1" lang="zh-Hans" altLang="en-US" sz="3200"/>
              <a:t>个元素</a:t>
            </a:r>
            <a:endParaRPr kumimoji="1" lang="en-US" altLang="zh-Hans" sz="3200"/>
          </a:p>
          <a:p>
            <a:pPr marL="457200" indent="-457200">
              <a:buFontTx/>
              <a:buChar char="-"/>
            </a:pPr>
            <a:r>
              <a:rPr kumimoji="1" lang="zh-Hans" altLang="en-US" sz="3200"/>
              <a:t>分别将第</a:t>
            </a:r>
            <a:r>
              <a:rPr kumimoji="1" lang="en-US" altLang="zh-Hans" sz="3200"/>
              <a:t>n,n-1,n-2,...,1</a:t>
            </a:r>
            <a:r>
              <a:rPr kumimoji="1" lang="zh-Hans" altLang="en-US" sz="3200"/>
              <a:t>个元素交换到最后一个位置</a:t>
            </a:r>
            <a:endParaRPr kumimoji="1" lang="en-US" altLang="zh-Hans" sz="3200"/>
          </a:p>
          <a:p>
            <a:pPr marL="457200" indent="-457200">
              <a:buFontTx/>
              <a:buChar char="-"/>
            </a:pPr>
            <a:r>
              <a:rPr kumimoji="1" lang="zh-Hans" altLang="en-US" sz="3200"/>
              <a:t>然后分别全排列前</a:t>
            </a:r>
            <a:r>
              <a:rPr kumimoji="1" lang="en-US" altLang="zh-Hans" sz="3200"/>
              <a:t>n-1</a:t>
            </a:r>
            <a:r>
              <a:rPr kumimoji="1" lang="zh-Hans" altLang="en-US" sz="3200"/>
              <a:t>个元素</a:t>
            </a:r>
            <a:endParaRPr kumimoji="1"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8824790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2E317-96E4-E642-A0C1-86BE301E0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基于交换的全排列实现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D1A71D-638E-7341-A91D-86419747E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774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kumimoji="1" lang="en-US" altLang="zh-CN">
                <a:latin typeface="Courier" pitchFamily="2" charset="0"/>
              </a:rPr>
              <a:t>function permutation(A, </a:t>
            </a:r>
            <a:r>
              <a:rPr kumimoji="1" lang="en-US" altLang="zh-Hans">
                <a:latin typeface="Courier" pitchFamily="2" charset="0"/>
              </a:rPr>
              <a:t>k</a:t>
            </a:r>
            <a:r>
              <a:rPr kumimoji="1" lang="en-US" altLang="zh-CN">
                <a:latin typeface="Courier" pitchFamily="2" charset="0"/>
              </a:rPr>
              <a:t>){</a:t>
            </a:r>
          </a:p>
          <a:p>
            <a:pPr marL="0" indent="0">
              <a:buNone/>
            </a:pPr>
            <a:r>
              <a:rPr kumimoji="1" lang="en-US" altLang="zh-CN">
                <a:latin typeface="Courier" pitchFamily="2" charset="0"/>
              </a:rPr>
              <a:t>  if(k === 1) {</a:t>
            </a:r>
            <a:r>
              <a:rPr kumimoji="1" lang="zh-Hans" altLang="en-US">
                <a:latin typeface="Courier" pitchFamily="2" charset="0"/>
              </a:rPr>
              <a:t>返回</a:t>
            </a:r>
            <a:r>
              <a:rPr kumimoji="1" lang="en-US" altLang="zh-CN">
                <a:latin typeface="Courier" pitchFamily="2" charset="0"/>
              </a:rPr>
              <a:t> [...A]}</a:t>
            </a:r>
          </a:p>
          <a:p>
            <a:pPr marL="0" indent="0">
              <a:buNone/>
            </a:pPr>
            <a:r>
              <a:rPr kumimoji="1" lang="en-US" altLang="zh-CN">
                <a:latin typeface="Courier" pitchFamily="2" charset="0"/>
              </a:rPr>
              <a:t>  for(i = n - 1; i &gt;=0; i--) {</a:t>
            </a:r>
          </a:p>
          <a:p>
            <a:pPr marL="0" indent="0">
              <a:buNone/>
            </a:pPr>
            <a:r>
              <a:rPr kumimoji="1" lang="en-US" altLang="zh-CN">
                <a:latin typeface="Courier" pitchFamily="2" charset="0"/>
              </a:rPr>
              <a:t>    swap(A, i, k-1)</a:t>
            </a:r>
          </a:p>
          <a:p>
            <a:pPr marL="0" indent="0">
              <a:buNone/>
            </a:pPr>
            <a:r>
              <a:rPr kumimoji="1" lang="en-US" altLang="zh-CN">
                <a:latin typeface="Courier" pitchFamily="2" charset="0"/>
              </a:rPr>
              <a:t>    permutation(A, k-1)</a:t>
            </a:r>
          </a:p>
          <a:p>
            <a:pPr marL="0" indent="0">
              <a:buNone/>
            </a:pPr>
            <a:r>
              <a:rPr kumimoji="1" lang="en-US" altLang="zh-CN">
                <a:latin typeface="Courier" pitchFamily="2" charset="0"/>
              </a:rPr>
              <a:t>    swap(A, i, k-1)</a:t>
            </a:r>
          </a:p>
          <a:p>
            <a:pPr marL="0" indent="0">
              <a:buNone/>
            </a:pPr>
            <a:r>
              <a:rPr kumimoji="1" lang="en-US" altLang="zh-CN">
                <a:latin typeface="Courier" pitchFamily="2" charset="0"/>
              </a:rPr>
              <a:t>  }</a:t>
            </a:r>
          </a:p>
          <a:p>
            <a:pPr marL="0" indent="0">
              <a:buNone/>
            </a:pPr>
            <a:r>
              <a:rPr kumimoji="1" lang="en-US" altLang="zh-CN">
                <a:latin typeface="Courier" pitchFamily="2" charset="0"/>
              </a:rPr>
              <a:t>}</a:t>
            </a:r>
            <a:endParaRPr kumimoji="1" lang="zh-CN" altLang="en-US">
              <a:latin typeface="Courier" pitchFamily="2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D1B294-E881-7A4F-94D7-E61636D49A74}"/>
              </a:ext>
            </a:extLst>
          </p:cNvPr>
          <p:cNvSpPr txBox="1"/>
          <p:nvPr/>
        </p:nvSpPr>
        <p:spPr>
          <a:xfrm>
            <a:off x="7194885" y="1939191"/>
            <a:ext cx="4451683" cy="2062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zh-Hans" altLang="en-US" sz="3200"/>
              <a:t>保持</a:t>
            </a:r>
            <a:r>
              <a:rPr kumimoji="1" lang="en-US" altLang="zh-Hans" sz="3200"/>
              <a:t>A</a:t>
            </a:r>
            <a:r>
              <a:rPr kumimoji="1" lang="zh-Hans" altLang="en-US" sz="3200"/>
              <a:t>中序号大于</a:t>
            </a:r>
            <a:r>
              <a:rPr kumimoji="1" lang="en-US" altLang="zh-Hans" sz="3200"/>
              <a:t>k</a:t>
            </a:r>
            <a:r>
              <a:rPr kumimoji="1" lang="zh-Hans" altLang="en-US" sz="3200"/>
              <a:t>的元素不变，前</a:t>
            </a:r>
            <a:r>
              <a:rPr kumimoji="1" lang="en-US" altLang="zh-Hans" sz="3200"/>
              <a:t>k</a:t>
            </a:r>
            <a:r>
              <a:rPr kumimoji="1" lang="zh-Hans" altLang="en-US" sz="3200"/>
              <a:t>个元素的全排列，存在一种基于交换的递归关系</a:t>
            </a:r>
            <a:endParaRPr kumimoji="1"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84394906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​​">
  <a:themeElements>
    <a:clrScheme name="视点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2942</TotalTime>
  <Words>332</Words>
  <Application>Microsoft Macintosh PowerPoint</Application>
  <PresentationFormat>宽屏</PresentationFormat>
  <Paragraphs>48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等线</vt:lpstr>
      <vt:lpstr>黑体</vt:lpstr>
      <vt:lpstr>微软雅黑</vt:lpstr>
      <vt:lpstr>HanziPen SC</vt:lpstr>
      <vt:lpstr>Lantinghei SC Demibold</vt:lpstr>
      <vt:lpstr>Arial</vt:lpstr>
      <vt:lpstr>Arial Black</vt:lpstr>
      <vt:lpstr>Courier</vt:lpstr>
      <vt:lpstr>Office 主题​​</vt:lpstr>
      <vt:lpstr>递归的空间优化</vt:lpstr>
      <vt:lpstr>思考</vt:lpstr>
      <vt:lpstr>全排列空间优化</vt:lpstr>
      <vt:lpstr>PowerPoint 演示文稿</vt:lpstr>
      <vt:lpstr>基于交换的全排列实现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什么是算法？</dc:title>
  <dc:creator>Microsoft Office 用户</dc:creator>
  <cp:lastModifiedBy>Microsoft Office 用户</cp:lastModifiedBy>
  <cp:revision>70</cp:revision>
  <dcterms:created xsi:type="dcterms:W3CDTF">2018-08-02T23:34:41Z</dcterms:created>
  <dcterms:modified xsi:type="dcterms:W3CDTF">2018-09-11T17:41:47Z</dcterms:modified>
</cp:coreProperties>
</file>