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78" r:id="rId3"/>
    <p:sldId id="279" r:id="rId4"/>
    <p:sldId id="280" r:id="rId5"/>
    <p:sldId id="281" r:id="rId6"/>
    <p:sldId id="283" r:id="rId7"/>
    <p:sldId id="284" r:id="rId8"/>
    <p:sldId id="28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5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回溯算法</a:t>
            </a:r>
            <a:r>
              <a:rPr kumimoji="1" lang="en-US" altLang="zh-Hans"/>
              <a:t>(Backtracking</a:t>
            </a:r>
            <a:r>
              <a:rPr kumimoji="1" lang="zh-Hans" altLang="en-US"/>
              <a:t>）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18E12-BE20-444B-9BA0-3C76F750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49" y="1894740"/>
            <a:ext cx="4353761" cy="4329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22A895-EDD2-6540-BC89-72D43AE25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74" y="2117557"/>
            <a:ext cx="310979" cy="255003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16725805-E379-3949-9CAA-475135137E8E}"/>
              </a:ext>
            </a:extLst>
          </p:cNvPr>
          <p:cNvSpPr/>
          <p:nvPr/>
        </p:nvSpPr>
        <p:spPr>
          <a:xfrm rot="5400000">
            <a:off x="1168284" y="5695059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10E6BC-5A98-734E-9A8D-A5F6E010732E}"/>
              </a:ext>
            </a:extLst>
          </p:cNvPr>
          <p:cNvSpPr txBox="1"/>
          <p:nvPr/>
        </p:nvSpPr>
        <p:spPr>
          <a:xfrm>
            <a:off x="5932106" y="1894740"/>
            <a:ext cx="5654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迷宫中有一只老鼠，在左上角的位置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老鼠想要找到出口走出迷宫（左下）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灰色区域代表墙，白色区域可以行走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每次老鼠走一格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写一个算法帮助老鼠走出迷宫</a:t>
            </a:r>
            <a:endParaRPr kumimoji="1" lang="en-US" altLang="zh-Hans" sz="3200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D543BD-484F-0943-8E99-25103E06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436563"/>
            <a:ext cx="5868988" cy="5868988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3E2D4F7C-472D-C340-89B5-59BD641E87E8}"/>
              </a:ext>
            </a:extLst>
          </p:cNvPr>
          <p:cNvSpPr/>
          <p:nvPr/>
        </p:nvSpPr>
        <p:spPr>
          <a:xfrm rot="5400000">
            <a:off x="3825759" y="5680773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052AD8-8925-6C40-8563-774A0850C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09" y="3668384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265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458284-96F6-A141-9454-85A9C35A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5" y="485774"/>
            <a:ext cx="5926138" cy="5893397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7624BEC3-7EC9-B24D-9E98-3F1B8C2CA0D6}"/>
              </a:ext>
            </a:extLst>
          </p:cNvPr>
          <p:cNvSpPr/>
          <p:nvPr/>
        </p:nvSpPr>
        <p:spPr>
          <a:xfrm rot="5400000">
            <a:off x="3282834" y="5737922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4A8072-6870-4A47-BF57-1751EA695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35" y="3704479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664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2A29AC-AE7F-4F44-9814-A06D72A6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99" y="442913"/>
            <a:ext cx="5954713" cy="5921814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7558D7AC-E6E6-BD4B-B3E5-46DDE29CEEFE}"/>
              </a:ext>
            </a:extLst>
          </p:cNvPr>
          <p:cNvSpPr/>
          <p:nvPr/>
        </p:nvSpPr>
        <p:spPr>
          <a:xfrm rot="5400000">
            <a:off x="3525721" y="5723635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2EDC50-560B-3943-8565-31725A403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25" y="3680416"/>
            <a:ext cx="471851" cy="377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BD3964-BA07-DC44-B6BA-CB6932F42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25" y="2700509"/>
            <a:ext cx="471851" cy="3774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6374CB-28A4-594F-B68D-819552BB6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14" y="2700509"/>
            <a:ext cx="471851" cy="3774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E816919-0227-7644-BB15-06D3AB28D560}"/>
              </a:ext>
            </a:extLst>
          </p:cNvPr>
          <p:cNvSpPr txBox="1"/>
          <p:nvPr/>
        </p:nvSpPr>
        <p:spPr>
          <a:xfrm>
            <a:off x="9436203" y="2658416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b="1">
                <a:solidFill>
                  <a:srgbClr val="FF0000"/>
                </a:solidFill>
              </a:rPr>
              <a:t>!Backtracking</a:t>
            </a:r>
            <a:endParaRPr kumimoji="1" lang="zh-CN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6992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71451C-ECC1-0B4F-82A5-4F9D92CE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7" y="357188"/>
            <a:ext cx="6061075" cy="5994470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BBA20362-B4BE-114C-BCF7-6525596257E7}"/>
              </a:ext>
            </a:extLst>
          </p:cNvPr>
          <p:cNvSpPr/>
          <p:nvPr/>
        </p:nvSpPr>
        <p:spPr>
          <a:xfrm rot="5400000">
            <a:off x="3611446" y="5723635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4351A-5226-7747-A7A0-D6A953134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98" y="3800731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98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FFCA19-AB3E-CE44-AD22-74265EC9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75" y="608012"/>
            <a:ext cx="5640387" cy="5640387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E5000132-3E34-6942-A565-DBD56CDB43F1}"/>
              </a:ext>
            </a:extLst>
          </p:cNvPr>
          <p:cNvSpPr/>
          <p:nvPr/>
        </p:nvSpPr>
        <p:spPr>
          <a:xfrm rot="5400000">
            <a:off x="3782897" y="5609335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F958DB-88BA-9C4E-B43C-2FA366680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224" y="4594816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21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D626E8-43D9-BF4D-8C11-3A66884D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8" y="642936"/>
            <a:ext cx="5683250" cy="5651851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31F8DCC1-B982-FB41-8AA2-12313A7E2D56}"/>
              </a:ext>
            </a:extLst>
          </p:cNvPr>
          <p:cNvSpPr/>
          <p:nvPr/>
        </p:nvSpPr>
        <p:spPr>
          <a:xfrm rot="5400000">
            <a:off x="3382846" y="5709347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7EEB7-E08E-FA40-A62A-39C385937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35" y="5615378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370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F69464-FE03-D24C-B539-7C477EFF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18" y="415090"/>
            <a:ext cx="5944998" cy="5912152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AB82D926-585A-4945-AFBE-A33E1BA006AB}"/>
              </a:ext>
            </a:extLst>
          </p:cNvPr>
          <p:cNvSpPr/>
          <p:nvPr/>
        </p:nvSpPr>
        <p:spPr>
          <a:xfrm rot="5400000">
            <a:off x="3682884" y="5640694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0D90B3-2009-6042-B763-9021BA70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28" y="4623391"/>
            <a:ext cx="471851" cy="3774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65FADC-F9F3-9049-8555-1860897F523E}"/>
              </a:ext>
            </a:extLst>
          </p:cNvPr>
          <p:cNvSpPr txBox="1"/>
          <p:nvPr/>
        </p:nvSpPr>
        <p:spPr>
          <a:xfrm>
            <a:off x="9111243" y="4623391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b="1">
                <a:solidFill>
                  <a:srgbClr val="FF0000"/>
                </a:solidFill>
              </a:rPr>
              <a:t>!Backtracking</a:t>
            </a:r>
            <a:endParaRPr kumimoji="1" lang="zh-CN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3947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622D28-54B6-484C-A460-E741B86E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7" y="546099"/>
            <a:ext cx="5826126" cy="5826126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F85E608E-EFAA-D642-8D39-70E187AB23D2}"/>
              </a:ext>
            </a:extLst>
          </p:cNvPr>
          <p:cNvSpPr/>
          <p:nvPr/>
        </p:nvSpPr>
        <p:spPr>
          <a:xfrm rot="5400000">
            <a:off x="3582871" y="5723635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3E172E-42B5-0A45-90C7-6C51CFE8417F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411F3B-130C-E74B-91EA-1220614B9579}"/>
              </a:ext>
            </a:extLst>
          </p:cNvPr>
          <p:cNvSpPr txBox="1"/>
          <p:nvPr/>
        </p:nvSpPr>
        <p:spPr>
          <a:xfrm>
            <a:off x="1214438" y="5629666"/>
            <a:ext cx="1826141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200"/>
              <a:t>成功过关</a:t>
            </a:r>
            <a:endParaRPr kumimoji="1" lang="zh-CN" altLang="en-U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3E29AD-F712-4644-A943-11F93D7B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14" y="4715131"/>
            <a:ext cx="471851" cy="3774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BD8561-5ECB-9248-B5F0-4B06FB207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63" y="4715131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968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653E1-A169-6048-98EF-C867265E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递归天然的回溯结构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686D7A-57F4-494F-A49A-A555789036A7}"/>
              </a:ext>
            </a:extLst>
          </p:cNvPr>
          <p:cNvSpPr txBox="1"/>
          <p:nvPr/>
        </p:nvSpPr>
        <p:spPr>
          <a:xfrm>
            <a:off x="6466916" y="1690688"/>
            <a:ext cx="5200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每次</a:t>
            </a:r>
            <a:r>
              <a:rPr kumimoji="1" lang="zh-Hans" altLang="en-US" sz="3200" b="1"/>
              <a:t>递归（节点）</a:t>
            </a:r>
            <a:r>
              <a:rPr kumimoji="1" lang="zh-Hans" altLang="en-US" sz="3200"/>
              <a:t>可以看成迷宫的一个格子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老鼠在每一个格子都面临选择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利用</a:t>
            </a:r>
            <a:r>
              <a:rPr kumimoji="1" lang="zh-Hans" altLang="en-US" sz="3200" b="1"/>
              <a:t>递归</a:t>
            </a:r>
            <a:r>
              <a:rPr kumimoji="1" lang="zh-Hans" altLang="en-US" sz="3200"/>
              <a:t>它可以逐一尝试每个选择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如果某次选择没有达成最终目的可以进行</a:t>
            </a:r>
            <a:r>
              <a:rPr kumimoji="1" lang="zh-Hans" altLang="en-US" sz="3200" b="1"/>
              <a:t>回溯</a:t>
            </a:r>
            <a:endParaRPr kumimoji="1" lang="en-US" altLang="zh-Hans" sz="3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直到找到问题的解</a:t>
            </a:r>
            <a:endParaRPr kumimoji="1"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813271-412D-5D4D-80FE-BAD6433B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690688"/>
            <a:ext cx="4891494" cy="45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0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A7AB4-A542-974C-8523-05A3D410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回溯算法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9A9A5-7B83-8349-A168-79B810D0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function backtracking(</a:t>
            </a:r>
            <a:r>
              <a:rPr kumimoji="1" lang="en-US" altLang="zh-Hans" sz="2400">
                <a:latin typeface="Courier" pitchFamily="2" charset="0"/>
              </a:rPr>
              <a:t>...</a:t>
            </a:r>
            <a:r>
              <a:rPr kumimoji="1" lang="en-US" altLang="zh-CN" sz="240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if ( </a:t>
            </a:r>
            <a:r>
              <a:rPr kumimoji="1" lang="zh-Hans" altLang="en-US" sz="2400">
                <a:latin typeface="Courier" pitchFamily="2" charset="0"/>
              </a:rPr>
              <a:t>到达终点）</a:t>
            </a:r>
            <a:r>
              <a:rPr kumimoji="1" lang="en-US" altLang="zh-Hans" sz="240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Hans" sz="2400">
                <a:latin typeface="Courier" pitchFamily="2" charset="0"/>
              </a:rPr>
              <a:t>    </a:t>
            </a:r>
            <a:r>
              <a:rPr kumimoji="1" lang="zh-Hans" altLang="en-US" sz="2400">
                <a:latin typeface="Courier" pitchFamily="2" charset="0"/>
              </a:rPr>
              <a:t>返回 </a:t>
            </a:r>
            <a:r>
              <a:rPr kumimoji="1" lang="zh-Hans" altLang="en-US" sz="2400" b="1">
                <a:latin typeface="Courier" pitchFamily="2" charset="0"/>
              </a:rPr>
              <a:t>路径</a:t>
            </a:r>
            <a:endParaRPr kumimoji="1" lang="en-US" altLang="zh-Hans" sz="2400" b="1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zh-Hans" altLang="en-US" sz="2400">
                <a:latin typeface="Courier" pitchFamily="2" charset="0"/>
              </a:rPr>
              <a:t>找到所有没有走过的的选择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zh-Hans" altLang="en-US" sz="2400">
                <a:latin typeface="Courier" pitchFamily="2" charset="0"/>
              </a:rPr>
              <a:t>递归前往每个选择</a:t>
            </a:r>
            <a:endParaRPr kumimoji="1" lang="en-US" altLang="zh-CN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6BB7E2-1DBB-C04B-8CD5-3775FB3D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57" y="2082784"/>
            <a:ext cx="3689005" cy="3668624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DDF5AE29-F67F-B44E-A11C-1AC175C645C1}"/>
              </a:ext>
            </a:extLst>
          </p:cNvPr>
          <p:cNvSpPr/>
          <p:nvPr/>
        </p:nvSpPr>
        <p:spPr>
          <a:xfrm rot="5400000">
            <a:off x="7269048" y="5285088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77C069-3D6D-0F4A-9388-554CB04A9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88" y="3409501"/>
            <a:ext cx="471851" cy="3774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99DAC4-C8AC-474E-913F-29A60C84DCA4}"/>
              </a:ext>
            </a:extLst>
          </p:cNvPr>
          <p:cNvSpPr txBox="1"/>
          <p:nvPr/>
        </p:nvSpPr>
        <p:spPr>
          <a:xfrm>
            <a:off x="838200" y="5916401"/>
            <a:ext cx="10483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 b="1"/>
              <a:t>利用递归，思考完整的走迷宫，变成了思考一步要做什么</a:t>
            </a:r>
            <a:endParaRPr kumimoji="1"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240866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8E24EC-040B-A846-AF2E-AA0B9C43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28" y="595227"/>
            <a:ext cx="5556919" cy="5556919"/>
          </a:xfrm>
          <a:prstGeom prst="rect">
            <a:avLst/>
          </a:prstGeom>
        </p:spPr>
      </p:pic>
      <p:sp>
        <p:nvSpPr>
          <p:cNvPr id="3" name="右箭头 2">
            <a:extLst>
              <a:ext uri="{FF2B5EF4-FFF2-40B4-BE49-F238E27FC236}">
                <a16:creationId xmlns:a16="http://schemas.microsoft.com/office/drawing/2014/main" id="{19F6A87A-A737-984F-BF8A-228BCA0F5F19}"/>
              </a:ext>
            </a:extLst>
          </p:cNvPr>
          <p:cNvSpPr/>
          <p:nvPr/>
        </p:nvSpPr>
        <p:spPr>
          <a:xfrm rot="5400000">
            <a:off x="3482859" y="5537897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BFC13A-5FD0-4F41-A9AD-5405334C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67" y="899202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3078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E76EB-6519-8E49-974C-40E39588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EFE02-961A-264D-98C9-ED600B49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function</a:t>
            </a:r>
            <a:r>
              <a:rPr kumimoji="1" lang="en-US" altLang="zh-CN" sz="2400">
                <a:latin typeface="Courier" pitchFamily="2" charset="0"/>
              </a:rPr>
              <a:t> rat_in_maze(maze, 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pos=[0,0], 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path=[], 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transverse = []) {...}</a:t>
            </a:r>
          </a:p>
          <a:p>
            <a:pPr>
              <a:buFontTx/>
              <a:buChar char="-"/>
            </a:pPr>
            <a:r>
              <a:rPr kumimoji="1" lang="en-US" altLang="zh-CN" sz="2400" b="1">
                <a:latin typeface="Courier" pitchFamily="2" charset="0"/>
              </a:rPr>
              <a:t>maze</a:t>
            </a:r>
            <a:r>
              <a:rPr kumimoji="1" lang="en-US" altLang="zh-CN" sz="2400">
                <a:latin typeface="Courier" pitchFamily="2" charset="0"/>
              </a:rPr>
              <a:t> </a:t>
            </a:r>
            <a:r>
              <a:rPr kumimoji="1" lang="zh-Hans" altLang="en-US" sz="2400">
                <a:latin typeface="Courier" pitchFamily="2" charset="0"/>
              </a:rPr>
              <a:t>迷宫矩阵</a:t>
            </a:r>
            <a:endParaRPr kumimoji="1" lang="en-US" altLang="zh-Hans" sz="2400">
              <a:latin typeface="Courier" pitchFamily="2" charset="0"/>
            </a:endParaRPr>
          </a:p>
          <a:p>
            <a:pPr>
              <a:buFontTx/>
              <a:buChar char="-"/>
            </a:pPr>
            <a:r>
              <a:rPr kumimoji="1" lang="en-US" altLang="zh-CN" sz="2400" b="1">
                <a:latin typeface="Courier" pitchFamily="2" charset="0"/>
              </a:rPr>
              <a:t>pos</a:t>
            </a:r>
            <a:r>
              <a:rPr kumimoji="1" lang="en-US" altLang="zh-CN" sz="2400">
                <a:latin typeface="Courier" pitchFamily="2" charset="0"/>
              </a:rPr>
              <a:t> </a:t>
            </a:r>
            <a:r>
              <a:rPr kumimoji="1" lang="zh-Hans" altLang="en-US" sz="2400">
                <a:latin typeface="Courier" pitchFamily="2" charset="0"/>
              </a:rPr>
              <a:t>当前位置</a:t>
            </a:r>
            <a:endParaRPr kumimoji="1" lang="en-US" altLang="zh-Hans" sz="2400">
              <a:latin typeface="Courier" pitchFamily="2" charset="0"/>
            </a:endParaRPr>
          </a:p>
          <a:p>
            <a:pPr>
              <a:buFontTx/>
              <a:buChar char="-"/>
            </a:pPr>
            <a:r>
              <a:rPr kumimoji="1" lang="en-US" altLang="zh-CN" sz="2400" b="1">
                <a:latin typeface="Courier" pitchFamily="2" charset="0"/>
              </a:rPr>
              <a:t>path</a:t>
            </a:r>
            <a:r>
              <a:rPr kumimoji="1" lang="en-US" altLang="zh-CN" sz="2400">
                <a:latin typeface="Courier" pitchFamily="2" charset="0"/>
              </a:rPr>
              <a:t> </a:t>
            </a:r>
            <a:r>
              <a:rPr kumimoji="1" lang="zh-Hans" altLang="en-US" sz="2400">
                <a:latin typeface="Courier" pitchFamily="2" charset="0"/>
              </a:rPr>
              <a:t>路径</a:t>
            </a:r>
            <a:endParaRPr kumimoji="1" lang="en-US" altLang="zh-Hans" sz="2400">
              <a:latin typeface="Courier" pitchFamily="2" charset="0"/>
            </a:endParaRPr>
          </a:p>
          <a:p>
            <a:pPr>
              <a:buFontTx/>
              <a:buChar char="-"/>
            </a:pPr>
            <a:r>
              <a:rPr kumimoji="1" lang="en-US" altLang="zh-CN" sz="2400" b="1">
                <a:latin typeface="Courier" pitchFamily="2" charset="0"/>
              </a:rPr>
              <a:t>transverse</a:t>
            </a:r>
            <a:r>
              <a:rPr kumimoji="1" lang="zh-Hans" altLang="en-US" sz="2400">
                <a:latin typeface="Courier" pitchFamily="2" charset="0"/>
              </a:rPr>
              <a:t> 到过的地方记录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zh-Hans" altLang="en-US" sz="2400">
                <a:latin typeface="Courier" pitchFamily="2" charset="0"/>
              </a:rPr>
              <a:t>返回： </a:t>
            </a:r>
            <a:r>
              <a:rPr kumimoji="1" lang="en-US" altLang="zh-Hans" sz="2400">
                <a:latin typeface="Courier" pitchFamily="2" charset="0"/>
              </a:rPr>
              <a:t>path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F303DA-E53D-9743-B1CE-F84A6B247986}"/>
              </a:ext>
            </a:extLst>
          </p:cNvPr>
          <p:cNvSpPr txBox="1"/>
          <p:nvPr/>
        </p:nvSpPr>
        <p:spPr>
          <a:xfrm>
            <a:off x="7243011" y="2697163"/>
            <a:ext cx="3502882" cy="30469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const maze = [  </a:t>
            </a:r>
          </a:p>
          <a:p>
            <a:r>
              <a:rPr kumimoji="1" lang="en-US" altLang="zh-CN" sz="2400">
                <a:latin typeface="Courier" pitchFamily="2" charset="0"/>
              </a:rPr>
              <a:t>  [0,1,0,0,0,0], </a:t>
            </a:r>
          </a:p>
          <a:p>
            <a:r>
              <a:rPr kumimoji="1" lang="en-US" altLang="zh-CN" sz="2400">
                <a:latin typeface="Courier" pitchFamily="2" charset="0"/>
              </a:rPr>
              <a:t>  [0,1,0,1,1,0],  </a:t>
            </a:r>
          </a:p>
          <a:p>
            <a:r>
              <a:rPr kumimoji="1" lang="en-US" altLang="zh-CN" sz="2400">
                <a:latin typeface="Courier" pitchFamily="2" charset="0"/>
              </a:rPr>
              <a:t>  [0,0,0,1,0,1],  </a:t>
            </a:r>
          </a:p>
          <a:p>
            <a:r>
              <a:rPr kumimoji="1" lang="en-US" altLang="zh-CN" sz="2400">
                <a:latin typeface="Courier" pitchFamily="2" charset="0"/>
              </a:rPr>
              <a:t>  [1,1,0,0,0,1],  </a:t>
            </a:r>
          </a:p>
          <a:p>
            <a:r>
              <a:rPr kumimoji="1" lang="en-US" altLang="zh-CN" sz="2400">
                <a:latin typeface="Courier" pitchFamily="2" charset="0"/>
              </a:rPr>
              <a:t>  [0,0,0,1,1,1],  </a:t>
            </a:r>
          </a:p>
          <a:p>
            <a:r>
              <a:rPr kumimoji="1" lang="en-US" altLang="zh-CN" sz="2400">
                <a:latin typeface="Courier" pitchFamily="2" charset="0"/>
              </a:rPr>
              <a:t>  [2,1,0,0,0,0]</a:t>
            </a:r>
          </a:p>
          <a:p>
            <a:r>
              <a:rPr kumimoji="1" lang="en-US" altLang="zh-CN" sz="2400">
                <a:latin typeface="Courier" pitchFamily="2" charset="0"/>
              </a:rPr>
              <a:t>]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891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03F876-9BE1-3747-A4A1-4FFE2BF0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1" y="550862"/>
            <a:ext cx="5783263" cy="5783263"/>
          </a:xfrm>
          <a:prstGeom prst="rect">
            <a:avLst/>
          </a:prstGeom>
        </p:spPr>
      </p:pic>
      <p:sp>
        <p:nvSpPr>
          <p:cNvPr id="3" name="右箭头 2">
            <a:extLst>
              <a:ext uri="{FF2B5EF4-FFF2-40B4-BE49-F238E27FC236}">
                <a16:creationId xmlns:a16="http://schemas.microsoft.com/office/drawing/2014/main" id="{FCF99A6E-FEC1-E747-9B90-053C14DE584B}"/>
              </a:ext>
            </a:extLst>
          </p:cNvPr>
          <p:cNvSpPr/>
          <p:nvPr/>
        </p:nvSpPr>
        <p:spPr>
          <a:xfrm rot="5400000">
            <a:off x="3511434" y="5709347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4D371-7C64-3244-BEFD-6E5FA6D21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26" y="1825633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63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D31031-AD81-B046-9AB2-AB654BDC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50861"/>
            <a:ext cx="5611813" cy="5611813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12D3B7C5-EAEF-1244-8390-5F437A0BCAFE}"/>
              </a:ext>
            </a:extLst>
          </p:cNvPr>
          <p:cNvSpPr/>
          <p:nvPr/>
        </p:nvSpPr>
        <p:spPr>
          <a:xfrm rot="5400000">
            <a:off x="3568584" y="5552187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2DA26-31DB-4A4C-A3BE-2BBD85A56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76" y="2715970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293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FB9C02-4D7A-F649-9AB6-13F80DEA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714374"/>
            <a:ext cx="5540376" cy="5509766"/>
          </a:xfrm>
          <a:prstGeom prst="rect">
            <a:avLst/>
          </a:prstGeom>
        </p:spPr>
      </p:pic>
      <p:sp>
        <p:nvSpPr>
          <p:cNvPr id="3" name="右箭头 2">
            <a:extLst>
              <a:ext uri="{FF2B5EF4-FFF2-40B4-BE49-F238E27FC236}">
                <a16:creationId xmlns:a16="http://schemas.microsoft.com/office/drawing/2014/main" id="{40846B7F-2E82-D140-AF45-CEC08C0E7AAC}"/>
              </a:ext>
            </a:extLst>
          </p:cNvPr>
          <p:cNvSpPr/>
          <p:nvPr/>
        </p:nvSpPr>
        <p:spPr>
          <a:xfrm rot="5400000">
            <a:off x="3554296" y="5609335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E10EAC-793A-DB45-8416-1D90AB5AC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26" y="2812225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34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0F4029-2C6B-7A4B-8551-E4AF58D9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74" y="657225"/>
            <a:ext cx="5711825" cy="5680268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DABE5027-A057-EC4F-A9E9-88FC918A7FE0}"/>
              </a:ext>
            </a:extLst>
          </p:cNvPr>
          <p:cNvSpPr/>
          <p:nvPr/>
        </p:nvSpPr>
        <p:spPr>
          <a:xfrm rot="5400000">
            <a:off x="3540009" y="5723635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673F44-BE8B-E64B-94FE-8C0F829CB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83" y="2812223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26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C21B91-40E3-ED48-A223-07A95FB0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457200"/>
            <a:ext cx="5754688" cy="5722894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0B00E71E-0482-E144-8FA3-3A7BF138B6A0}"/>
              </a:ext>
            </a:extLst>
          </p:cNvPr>
          <p:cNvSpPr/>
          <p:nvPr/>
        </p:nvSpPr>
        <p:spPr>
          <a:xfrm rot="5400000">
            <a:off x="3268546" y="5566473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53AF59-3F46-1345-890B-6F927AA0C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20" y="1657191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3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187F1F-0E84-5D43-9822-185C6110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7" y="450851"/>
            <a:ext cx="5969000" cy="5969000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A0B66EAB-108E-2E48-9F96-3FB5AC28096B}"/>
              </a:ext>
            </a:extLst>
          </p:cNvPr>
          <p:cNvSpPr/>
          <p:nvPr/>
        </p:nvSpPr>
        <p:spPr>
          <a:xfrm rot="5400000">
            <a:off x="3382846" y="5780785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EBDC3D-90BB-C742-8D0C-81EC146FD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456" y="744710"/>
            <a:ext cx="471851" cy="377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ACB21-1E76-DB43-837D-03B2A35E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97" y="744710"/>
            <a:ext cx="471851" cy="3774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ECE6FD-0507-DF41-BD51-AF0C0BE51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27" y="744710"/>
            <a:ext cx="471851" cy="3774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9BEA65-F890-7742-BADB-3CAD4B9F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60" y="744710"/>
            <a:ext cx="471851" cy="3774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9B2C0D-E10A-3042-B4FD-14642DAE7573}"/>
              </a:ext>
            </a:extLst>
          </p:cNvPr>
          <p:cNvSpPr txBox="1"/>
          <p:nvPr/>
        </p:nvSpPr>
        <p:spPr>
          <a:xfrm>
            <a:off x="9344025" y="74471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b="1">
                <a:solidFill>
                  <a:srgbClr val="FF0000"/>
                </a:solidFill>
              </a:rPr>
              <a:t>!Backtracking</a:t>
            </a:r>
            <a:endParaRPr kumimoji="1" lang="zh-CN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510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91306B-EEB7-9142-91D2-0395A47B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493713"/>
            <a:ext cx="5675313" cy="56441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980245-3FE6-ED40-BF8E-8B340E0FE01E}"/>
              </a:ext>
            </a:extLst>
          </p:cNvPr>
          <p:cNvSpPr txBox="1"/>
          <p:nvPr/>
        </p:nvSpPr>
        <p:spPr>
          <a:xfrm>
            <a:off x="9286876" y="29926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回溯</a:t>
            </a:r>
            <a:endParaRPr kumimoji="1" lang="zh-CN" altLang="en-US" sz="360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1E482144-40CB-B74F-9C7A-6FE5B7AB55FC}"/>
              </a:ext>
            </a:extLst>
          </p:cNvPr>
          <p:cNvSpPr/>
          <p:nvPr/>
        </p:nvSpPr>
        <p:spPr>
          <a:xfrm rot="5400000">
            <a:off x="3582872" y="5509322"/>
            <a:ext cx="496637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4B2CD3-8893-DA41-8D9D-547DBBE5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82" y="2639195"/>
            <a:ext cx="471851" cy="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701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227</Words>
  <Application>Microsoft Macintosh PowerPoint</Application>
  <PresentationFormat>宽屏</PresentationFormat>
  <Paragraphs>45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Courier</vt:lpstr>
      <vt:lpstr>Office 主题​​</vt:lpstr>
      <vt:lpstr>回溯算法(Backtracking）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递归天然的回溯结构</vt:lpstr>
      <vt:lpstr>回溯算法</vt:lpstr>
      <vt:lpstr>抽象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66</cp:revision>
  <dcterms:created xsi:type="dcterms:W3CDTF">2018-08-02T23:34:41Z</dcterms:created>
  <dcterms:modified xsi:type="dcterms:W3CDTF">2018-09-28T14:56:14Z</dcterms:modified>
</cp:coreProperties>
</file>