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278" r:id="rId3"/>
    <p:sldId id="279" r:id="rId4"/>
    <p:sldId id="280" r:id="rId5"/>
    <p:sldId id="281" r:id="rId6"/>
    <p:sldId id="282" r:id="rId7"/>
    <p:sldId id="284" r:id="rId8"/>
    <p:sldId id="285" r:id="rId9"/>
    <p:sldId id="286" r:id="rId10"/>
    <p:sldId id="283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415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10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47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19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82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930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84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24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492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82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84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重复子问题优化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kumimoji="1" lang="zh-Hans" altLang="en-US"/>
              <a:t>对于斐波那契数列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>
                <a:solidFill>
                  <a:srgbClr val="00B0F0"/>
                </a:solidFill>
              </a:rPr>
              <a:t>1,1,2,3,5,8,13,21</a:t>
            </a:r>
            <a:r>
              <a:rPr kumimoji="1" lang="en-US" altLang="zh-Hans">
                <a:solidFill>
                  <a:srgbClr val="00B0F0"/>
                </a:solidFill>
              </a:rPr>
              <a:t>……</a:t>
            </a:r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377106-1394-A444-B5AF-3F86D1C0C534}"/>
              </a:ext>
            </a:extLst>
          </p:cNvPr>
          <p:cNvSpPr txBox="1"/>
          <p:nvPr/>
        </p:nvSpPr>
        <p:spPr>
          <a:xfrm>
            <a:off x="838200" y="3975601"/>
            <a:ext cx="103060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b="1">
                <a:latin typeface="Courier" pitchFamily="2" charset="0"/>
              </a:rPr>
              <a:t>function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fib(n)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{</a:t>
            </a:r>
          </a:p>
          <a:p>
            <a:r>
              <a:rPr kumimoji="1" lang="zh-Hans" altLang="en-US" sz="3200">
                <a:latin typeface="Courier" pitchFamily="2" charset="0"/>
              </a:rPr>
              <a:t>  </a:t>
            </a:r>
            <a:r>
              <a:rPr kumimoji="1" lang="en-US" altLang="zh-Hans" sz="3200" b="1">
                <a:latin typeface="Courier" pitchFamily="2" charset="0"/>
              </a:rPr>
              <a:t>return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n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&lt;=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1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?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1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: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fib(n-1)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+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fib(n-2)</a:t>
            </a:r>
            <a:endParaRPr kumimoji="1" lang="en-US" altLang="zh-CN" sz="3200">
              <a:latin typeface="Courier" pitchFamily="2" charset="0"/>
            </a:endParaRPr>
          </a:p>
          <a:p>
            <a:r>
              <a:rPr kumimoji="1" lang="en-US" altLang="zh-Hans" sz="3200">
                <a:latin typeface="Courier" pitchFamily="2" charset="0"/>
              </a:rPr>
              <a:t>}</a:t>
            </a:r>
            <a:endParaRPr kumimoji="1" lang="zh-CN" altLang="en-US" sz="3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36DC5-0D9D-8948-9ED3-4DF1B7B0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递归表述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A3BCC-1D01-5A4B-8E95-8C879798E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/>
          </a:bodyPr>
          <a:lstStyle/>
          <a:p>
            <a:r>
              <a:rPr kumimoji="1" lang="zh-Hans" altLang="en-US" sz="3200"/>
              <a:t>爬</a:t>
            </a:r>
            <a:r>
              <a:rPr kumimoji="1" lang="en-US" altLang="zh-Hans" sz="3200"/>
              <a:t>n</a:t>
            </a:r>
            <a:r>
              <a:rPr kumimoji="1" lang="zh-Hans" altLang="en-US" sz="3200"/>
              <a:t>级楼梯，可以直跳</a:t>
            </a:r>
            <a:r>
              <a:rPr kumimoji="1" lang="en-US" altLang="zh-Hans" sz="3200"/>
              <a:t>n</a:t>
            </a:r>
            <a:r>
              <a:rPr kumimoji="1" lang="zh-Hans" altLang="en-US" sz="3200"/>
              <a:t>级</a:t>
            </a:r>
            <a:endParaRPr kumimoji="1" lang="en-US" altLang="zh-Hans" sz="3200"/>
          </a:p>
          <a:p>
            <a:r>
              <a:rPr kumimoji="1" lang="zh-Hans" altLang="en-US" sz="3200"/>
              <a:t>爬</a:t>
            </a:r>
            <a:r>
              <a:rPr kumimoji="1" lang="en-US" altLang="zh-Hans" sz="3200"/>
              <a:t>n</a:t>
            </a:r>
            <a:r>
              <a:rPr kumimoji="1" lang="zh-Hans" altLang="en-US" sz="3200"/>
              <a:t>级楼梯，可以先递归爬上</a:t>
            </a:r>
            <a:r>
              <a:rPr kumimoji="1" lang="en-US" altLang="zh-Hans" sz="3200"/>
              <a:t>n-1</a:t>
            </a:r>
            <a:r>
              <a:rPr kumimoji="1" lang="zh-Hans" altLang="en-US" sz="3200"/>
              <a:t>级，再跳</a:t>
            </a:r>
            <a:r>
              <a:rPr kumimoji="1" lang="en-US" altLang="zh-Hans" sz="3200"/>
              <a:t>1</a:t>
            </a:r>
            <a:r>
              <a:rPr kumimoji="1" lang="zh-Hans" altLang="en-US" sz="3200"/>
              <a:t>级</a:t>
            </a:r>
            <a:endParaRPr kumimoji="1" lang="en-US" altLang="zh-Hans" sz="3200"/>
          </a:p>
          <a:p>
            <a:r>
              <a:rPr kumimoji="1" lang="zh-Hans" altLang="en-US" sz="3200"/>
              <a:t>爬</a:t>
            </a:r>
            <a:r>
              <a:rPr kumimoji="1" lang="en-US" altLang="zh-Hans" sz="3200"/>
              <a:t>n</a:t>
            </a:r>
            <a:r>
              <a:rPr kumimoji="1" lang="zh-Hans" altLang="en-US" sz="3200"/>
              <a:t>级楼梯，可以先递归爬上</a:t>
            </a:r>
            <a:r>
              <a:rPr kumimoji="1" lang="en-US" altLang="zh-Hans" sz="3200"/>
              <a:t>n-2</a:t>
            </a:r>
            <a:r>
              <a:rPr kumimoji="1" lang="zh-Hans" altLang="en-US" sz="3200"/>
              <a:t>级，再跳</a:t>
            </a:r>
            <a:r>
              <a:rPr kumimoji="1" lang="en-US" altLang="zh-Hans" sz="3200"/>
              <a:t>2</a:t>
            </a:r>
            <a:r>
              <a:rPr kumimoji="1" lang="zh-Hans" altLang="en-US" sz="3200"/>
              <a:t>级</a:t>
            </a:r>
            <a:endParaRPr kumimoji="1" lang="en-US" altLang="zh-Hans" sz="3200"/>
          </a:p>
          <a:p>
            <a:r>
              <a:rPr kumimoji="1" lang="en-US" altLang="zh-Hans" sz="3200"/>
              <a:t>……</a:t>
            </a:r>
          </a:p>
          <a:p>
            <a:r>
              <a:rPr kumimoji="1" lang="zh-Hans" altLang="en-US" sz="3200"/>
              <a:t>爬</a:t>
            </a:r>
            <a:r>
              <a:rPr kumimoji="1" lang="en-US" altLang="zh-Hans" sz="3200"/>
              <a:t>n</a:t>
            </a:r>
            <a:r>
              <a:rPr kumimoji="1" lang="zh-Hans" altLang="en-US" sz="3200"/>
              <a:t>级楼梯，可以先递归爬上</a:t>
            </a:r>
            <a:r>
              <a:rPr kumimoji="1" lang="en-US" altLang="zh-Hans" sz="3200"/>
              <a:t>1</a:t>
            </a:r>
            <a:r>
              <a:rPr kumimoji="1" lang="zh-Hans" altLang="en-US" sz="3200"/>
              <a:t>级，再跳</a:t>
            </a:r>
            <a:r>
              <a:rPr kumimoji="1" lang="en-US" altLang="zh-Hans" sz="3200"/>
              <a:t>n-1</a:t>
            </a:r>
            <a:r>
              <a:rPr kumimoji="1" lang="zh-Hans" altLang="en-US" sz="3200"/>
              <a:t>级</a:t>
            </a:r>
            <a:endParaRPr kumimoji="1" lang="en-US" altLang="zh-CN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BC2C0E-A86E-B943-AD5A-177FA0BFFBAD}"/>
                  </a:ext>
                </a:extLst>
              </p:cNvPr>
              <p:cNvSpPr txBox="1"/>
              <p:nvPr/>
            </p:nvSpPr>
            <p:spPr>
              <a:xfrm>
                <a:off x="1449804" y="5486400"/>
                <a:ext cx="79487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BC2C0E-A86E-B943-AD5A-177FA0BFF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04" y="5486400"/>
                <a:ext cx="7948714" cy="369332"/>
              </a:xfrm>
              <a:prstGeom prst="rect">
                <a:avLst/>
              </a:prstGeom>
              <a:blipFill>
                <a:blip r:embed="rId3"/>
                <a:stretch>
                  <a:fillRect l="-638" r="-638" b="-34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38E4E6-B361-ED41-8027-9847C5A6F0F6}"/>
                  </a:ext>
                </a:extLst>
              </p:cNvPr>
              <p:cNvSpPr txBox="1"/>
              <p:nvPr/>
            </p:nvSpPr>
            <p:spPr>
              <a:xfrm>
                <a:off x="1449804" y="5990669"/>
                <a:ext cx="1271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38E4E6-B361-ED41-8027-9847C5A6F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04" y="5990669"/>
                <a:ext cx="1271054" cy="369332"/>
              </a:xfrm>
              <a:prstGeom prst="rect">
                <a:avLst/>
              </a:prstGeom>
              <a:blipFill>
                <a:blip r:embed="rId4"/>
                <a:stretch>
                  <a:fillRect l="-6931" r="-396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362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C603E-4650-A948-84FC-A7B58F65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递归程序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72627-A0D7-0341-B76E-BF262B6E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3200" b="1">
                <a:latin typeface="Courier" pitchFamily="2" charset="0"/>
              </a:rPr>
              <a:t>function</a:t>
            </a:r>
            <a:r>
              <a:rPr lang="en-US" altLang="zh-CN" sz="3200">
                <a:latin typeface="Courier" pitchFamily="2" charset="0"/>
              </a:rPr>
              <a:t> steps(n){</a:t>
            </a:r>
          </a:p>
          <a:p>
            <a:pPr marL="0" indent="0">
              <a:buNone/>
            </a:pPr>
            <a:r>
              <a:rPr lang="en-US" altLang="zh-CN" sz="3200">
                <a:latin typeface="Courier" pitchFamily="2" charset="0"/>
              </a:rPr>
              <a:t>  if(n === 0) {</a:t>
            </a:r>
          </a:p>
          <a:p>
            <a:pPr marL="0" indent="0">
              <a:buNone/>
            </a:pPr>
            <a:r>
              <a:rPr lang="en-US" altLang="zh-CN" sz="3200">
                <a:latin typeface="Courier" pitchFamily="2" charset="0"/>
              </a:rPr>
              <a:t>    </a:t>
            </a:r>
            <a:r>
              <a:rPr lang="en-US" altLang="zh-CN" sz="3200" b="1">
                <a:latin typeface="Courier" pitchFamily="2" charset="0"/>
              </a:rPr>
              <a:t>return</a:t>
            </a:r>
            <a:r>
              <a:rPr lang="en-US" altLang="zh-CN" sz="3200">
                <a:latin typeface="Courier" pitchFamily="2" charset="0"/>
              </a:rPr>
              <a:t> 1</a:t>
            </a:r>
          </a:p>
          <a:p>
            <a:pPr marL="0" indent="0">
              <a:buNone/>
            </a:pPr>
            <a:r>
              <a:rPr lang="en-US" altLang="zh-CN" sz="32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en-US" altLang="zh-CN" sz="3200">
                <a:latin typeface="Courier" pitchFamily="2" charset="0"/>
              </a:rPr>
              <a:t>  </a:t>
            </a:r>
            <a:r>
              <a:rPr lang="en-US" altLang="zh-CN" sz="3200" b="1">
                <a:latin typeface="Courier" pitchFamily="2" charset="0"/>
              </a:rPr>
              <a:t>return</a:t>
            </a:r>
            <a:r>
              <a:rPr lang="en-US" altLang="zh-CN" sz="3200">
                <a:latin typeface="Courier" pitchFamily="2" charset="0"/>
              </a:rPr>
              <a:t> [...Array(n)].map((_, i) =&gt;i)</a:t>
            </a:r>
            <a:r>
              <a:rPr lang="zh-Hans" altLang="en-US" sz="3200">
                <a:latin typeface="Courier" pitchFamily="2" charset="0"/>
              </a:rPr>
              <a:t> </a:t>
            </a:r>
            <a:r>
              <a:rPr lang="en-US" altLang="zh-Hans" sz="3200">
                <a:solidFill>
                  <a:srgbClr val="00B050"/>
                </a:solidFill>
                <a:latin typeface="Courier" pitchFamily="2" charset="0"/>
              </a:rPr>
              <a:t>// </a:t>
            </a:r>
            <a:r>
              <a:rPr lang="zh-Hans" altLang="en-US" sz="3200">
                <a:solidFill>
                  <a:srgbClr val="00B050"/>
                </a:solidFill>
                <a:latin typeface="Courier" pitchFamily="2" charset="0"/>
              </a:rPr>
              <a:t>生成</a:t>
            </a:r>
            <a:r>
              <a:rPr lang="en-US" altLang="zh-Hans" sz="3200">
                <a:solidFill>
                  <a:srgbClr val="00B050"/>
                </a:solidFill>
                <a:latin typeface="Courier" pitchFamily="2" charset="0"/>
              </a:rPr>
              <a:t>[0,1,2,...,n-1]</a:t>
            </a:r>
            <a:endParaRPr lang="en-US" altLang="zh-CN" sz="3200">
              <a:solidFill>
                <a:srgbClr val="00B05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altLang="zh-CN" sz="3200">
                <a:latin typeface="Courier" pitchFamily="2" charset="0"/>
              </a:rPr>
              <a:t>  	.reduce( (s, i) =&gt;{</a:t>
            </a:r>
          </a:p>
          <a:p>
            <a:pPr marL="0" indent="0">
              <a:buNone/>
            </a:pPr>
            <a:r>
              <a:rPr lang="en-US" altLang="zh-CN" sz="3200">
                <a:latin typeface="Courier" pitchFamily="2" charset="0"/>
              </a:rPr>
              <a:t>        return steps(i) + s}, 0</a:t>
            </a:r>
          </a:p>
          <a:p>
            <a:pPr marL="0" indent="0">
              <a:buNone/>
            </a:pPr>
            <a:r>
              <a:rPr lang="en-US" altLang="zh-CN" sz="3200">
                <a:latin typeface="Courier" pitchFamily="2" charset="0"/>
              </a:rPr>
              <a:t>     )</a:t>
            </a:r>
          </a:p>
          <a:p>
            <a:pPr marL="0" indent="0">
              <a:buNone/>
            </a:pPr>
            <a:r>
              <a:rPr lang="en-US" altLang="zh-CN" sz="3200">
                <a:latin typeface="Courier" pitchFamily="2" charset="0"/>
              </a:rPr>
              <a:t>}</a:t>
            </a:r>
            <a:endParaRPr kumimoji="1" lang="zh-CN" altLang="en-US" sz="3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823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C84BA-2C0C-C44A-B4BB-3CF455CB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重复子结构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426A6-4AD9-154E-99CC-4427436C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f(n)</a:t>
            </a:r>
            <a:r>
              <a:rPr kumimoji="1" lang="zh-Hans" altLang="en-US"/>
              <a:t>需要求</a:t>
            </a:r>
            <a:r>
              <a:rPr kumimoji="1" lang="en-US" altLang="zh-Hans"/>
              <a:t>f(0)...f(n-1)</a:t>
            </a:r>
            <a:r>
              <a:rPr kumimoji="1" lang="zh-Hans" altLang="en-US"/>
              <a:t>各</a:t>
            </a:r>
            <a:r>
              <a:rPr kumimoji="1" lang="en-US" altLang="zh-Hans"/>
              <a:t>1</a:t>
            </a:r>
            <a:r>
              <a:rPr kumimoji="1" lang="zh-Hans" altLang="en-US"/>
              <a:t>次</a:t>
            </a:r>
            <a:endParaRPr kumimoji="1" lang="en-US" altLang="zh-Hans"/>
          </a:p>
          <a:p>
            <a:r>
              <a:rPr kumimoji="1" lang="en-US" altLang="zh-CN"/>
              <a:t>f(n-1)</a:t>
            </a:r>
            <a:r>
              <a:rPr kumimoji="1" lang="zh-Hans" altLang="en-US"/>
              <a:t>需要求</a:t>
            </a:r>
            <a:r>
              <a:rPr kumimoji="1" lang="en-US" altLang="zh-Hans"/>
              <a:t>f(0)...f(n-2)</a:t>
            </a:r>
            <a:r>
              <a:rPr kumimoji="1" lang="zh-Hans" altLang="en-US"/>
              <a:t>各</a:t>
            </a:r>
            <a:r>
              <a:rPr kumimoji="1" lang="en-US" altLang="zh-Hans"/>
              <a:t>1</a:t>
            </a:r>
            <a:r>
              <a:rPr kumimoji="1" lang="zh-Hans" altLang="en-US"/>
              <a:t>次</a:t>
            </a:r>
            <a:endParaRPr kumimoji="1" lang="en-US" altLang="zh-Hans"/>
          </a:p>
          <a:p>
            <a:r>
              <a:rPr kumimoji="1" lang="en-US" altLang="zh-CN"/>
              <a:t>f(n-2)</a:t>
            </a:r>
            <a:r>
              <a:rPr kumimoji="1" lang="zh-Hans" altLang="en-US"/>
              <a:t>需要求</a:t>
            </a:r>
            <a:r>
              <a:rPr kumimoji="1" lang="en-US" altLang="zh-Hans"/>
              <a:t>f(0)...f(n-3)</a:t>
            </a:r>
            <a:r>
              <a:rPr kumimoji="1" lang="zh-Hans" altLang="en-US"/>
              <a:t>各</a:t>
            </a:r>
            <a:r>
              <a:rPr kumimoji="1" lang="en-US" altLang="zh-Hans"/>
              <a:t>1</a:t>
            </a:r>
            <a:r>
              <a:rPr kumimoji="1" lang="zh-Hans" altLang="en-US"/>
              <a:t>次</a:t>
            </a:r>
            <a:endParaRPr kumimoji="1" lang="en-US" altLang="zh-Hans"/>
          </a:p>
          <a:p>
            <a:r>
              <a:rPr kumimoji="1" lang="en-US" altLang="zh-Hans"/>
              <a:t>……</a:t>
            </a:r>
          </a:p>
          <a:p>
            <a:pPr marL="0" indent="0">
              <a:buNone/>
            </a:pPr>
            <a:r>
              <a:rPr kumimoji="1" lang="zh-Hans" altLang="en-US" b="1"/>
              <a:t>太多重复子结构，思考从底部向上构造递归程序</a:t>
            </a: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41724045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CDA0C-FAA3-9A4C-9294-027AE3E3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自下而上构造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99725-C811-8948-B7F7-B32ABA65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>
                <a:latin typeface="Courier" pitchFamily="2" charset="0"/>
              </a:rPr>
              <a:t>function</a:t>
            </a:r>
            <a:r>
              <a:rPr lang="en-US" altLang="zh-CN">
                <a:latin typeface="Courier" pitchFamily="2" charset="0"/>
              </a:rPr>
              <a:t> steps(n){</a:t>
            </a:r>
          </a:p>
          <a:p>
            <a:pPr marL="0" indent="0">
              <a:buNone/>
            </a:pPr>
            <a:r>
              <a:rPr lang="en-US" altLang="zh-CN">
                <a:latin typeface="Courier" pitchFamily="2" charset="0"/>
              </a:rPr>
              <a:t>  const s = [1, 1]</a:t>
            </a:r>
          </a:p>
          <a:p>
            <a:pPr marL="0" indent="0">
              <a:buNone/>
            </a:pPr>
            <a:r>
              <a:rPr lang="en-US" altLang="zh-CN">
                <a:latin typeface="Courier" pitchFamily="2" charset="0"/>
              </a:rPr>
              <a:t>  for(</a:t>
            </a:r>
            <a:r>
              <a:rPr lang="en-US" altLang="zh-CN" b="1">
                <a:latin typeface="Courier" pitchFamily="2" charset="0"/>
              </a:rPr>
              <a:t>let</a:t>
            </a:r>
            <a:r>
              <a:rPr lang="en-US" altLang="zh-CN">
                <a:latin typeface="Courier" pitchFamily="2" charset="0"/>
              </a:rPr>
              <a:t> i = 2; i&lt;= n; i++){</a:t>
            </a:r>
          </a:p>
          <a:p>
            <a:pPr marL="0" indent="0">
              <a:buNone/>
            </a:pPr>
            <a:r>
              <a:rPr lang="en-US" altLang="zh-CN">
                <a:latin typeface="Courier" pitchFamily="2" charset="0"/>
              </a:rPr>
              <a:t>    s[i] = s.reduce((a, b) =&gt;a + b )</a:t>
            </a:r>
          </a:p>
          <a:p>
            <a:pPr marL="0" indent="0">
              <a:buNone/>
            </a:pPr>
            <a:r>
              <a:rPr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en-US" altLang="zh-CN">
                <a:latin typeface="Courier" pitchFamily="2" charset="0"/>
              </a:rPr>
              <a:t>  </a:t>
            </a:r>
            <a:r>
              <a:rPr lang="en-US" altLang="zh-CN" b="1">
                <a:latin typeface="Courier" pitchFamily="2" charset="0"/>
              </a:rPr>
              <a:t>return</a:t>
            </a:r>
            <a:r>
              <a:rPr lang="en-US" altLang="zh-CN">
                <a:latin typeface="Courier" pitchFamily="2" charset="0"/>
              </a:rPr>
              <a:t> s.pop()</a:t>
            </a:r>
          </a:p>
          <a:p>
            <a:pPr marL="0" indent="0">
              <a:buNone/>
            </a:pPr>
            <a:r>
              <a:rPr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786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F5181-5347-5F48-915D-2BF8DCF0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fib(n=20)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006E9-551B-A34A-8EDD-C0B74679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/>
              <a:t>...</a:t>
            </a:r>
          </a:p>
          <a:p>
            <a:pPr marL="0" indent="0">
              <a:buNone/>
            </a:pPr>
            <a:r>
              <a:rPr kumimoji="1" lang="en-US" altLang="zh-CN"/>
              <a:t>...</a:t>
            </a:r>
          </a:p>
          <a:p>
            <a:pPr marL="0" indent="0">
              <a:buNone/>
            </a:pPr>
            <a:r>
              <a:rPr kumimoji="1" lang="en-US" altLang="zh-CN"/>
              <a:t>...</a:t>
            </a:r>
          </a:p>
          <a:p>
            <a:pPr marL="0" indent="0">
              <a:buNone/>
            </a:pPr>
            <a:r>
              <a:rPr kumimoji="1" lang="en-US" altLang="zh-CN"/>
              <a:t>...</a:t>
            </a:r>
          </a:p>
          <a:p>
            <a:pPr marL="0" indent="0">
              <a:buNone/>
            </a:pPr>
            <a:r>
              <a:rPr kumimoji="1" lang="zh-Hans" altLang="en-US"/>
              <a:t>执行中</a:t>
            </a:r>
            <a:r>
              <a:rPr kumimoji="1" lang="en-US" altLang="zh-Hans"/>
              <a:t>……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89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CAE81-FE0E-7545-B0C0-94F408A6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执行树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DA5E7A-DD70-F849-854C-E081B6D9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7097"/>
            <a:ext cx="7195244" cy="43371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D14BA9-8E1B-394D-B127-34535B25BE05}"/>
              </a:ext>
            </a:extLst>
          </p:cNvPr>
          <p:cNvSpPr txBox="1"/>
          <p:nvPr/>
        </p:nvSpPr>
        <p:spPr>
          <a:xfrm>
            <a:off x="8383002" y="2572502"/>
            <a:ext cx="34483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3200"/>
              <a:t>fib(3)</a:t>
            </a:r>
            <a:r>
              <a:rPr kumimoji="1" lang="zh-Hans" altLang="en-US" sz="3200"/>
              <a:t>求解了</a:t>
            </a:r>
            <a:r>
              <a:rPr kumimoji="1" lang="en-US" altLang="zh-Hans" sz="3200"/>
              <a:t>2</a:t>
            </a:r>
            <a:r>
              <a:rPr kumimoji="1" lang="zh-Hans" altLang="en-US" sz="3200"/>
              <a:t>次</a:t>
            </a:r>
            <a:endParaRPr kumimoji="1" lang="en-US" altLang="zh-Hans" sz="32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3200"/>
              <a:t>fib(2)</a:t>
            </a:r>
            <a:r>
              <a:rPr kumimoji="1" lang="zh-Hans" altLang="en-US" sz="3200"/>
              <a:t>求解了</a:t>
            </a:r>
            <a:r>
              <a:rPr kumimoji="1" lang="en-US" altLang="zh-Hans" sz="3200"/>
              <a:t>3</a:t>
            </a:r>
            <a:r>
              <a:rPr kumimoji="1" lang="zh-Hans" altLang="en-US" sz="3200"/>
              <a:t>次</a:t>
            </a:r>
            <a:endParaRPr kumimoji="1" lang="en-US" altLang="zh-Hans" sz="32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3200"/>
              <a:t>fib(1)</a:t>
            </a:r>
            <a:r>
              <a:rPr kumimoji="1" lang="zh-Hans" altLang="en-US" sz="3200"/>
              <a:t>求解了</a:t>
            </a:r>
            <a:r>
              <a:rPr kumimoji="1" lang="en-US" altLang="zh-Hans" sz="3200"/>
              <a:t>5</a:t>
            </a:r>
            <a:r>
              <a:rPr kumimoji="1" lang="zh-Hans" altLang="en-US" sz="3200"/>
              <a:t>次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8794408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BF658-27D0-4B4B-A0F7-D1F4049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递归树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8A2800-BFB4-454F-9CD5-9551BE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3" y="2069255"/>
            <a:ext cx="6160524" cy="39266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70B379-0212-C84C-A81B-CF90B0E5891B}"/>
              </a:ext>
            </a:extLst>
          </p:cNvPr>
          <p:cNvSpPr txBox="1"/>
          <p:nvPr/>
        </p:nvSpPr>
        <p:spPr>
          <a:xfrm>
            <a:off x="6657827" y="2562727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树的高度为</a:t>
            </a:r>
            <a:r>
              <a:rPr kumimoji="1" lang="en-US" altLang="zh-Hans" sz="3200"/>
              <a:t>n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453659-0509-034B-B9B5-9A5C75A447B4}"/>
              </a:ext>
            </a:extLst>
          </p:cNvPr>
          <p:cNvSpPr txBox="1"/>
          <p:nvPr/>
        </p:nvSpPr>
        <p:spPr>
          <a:xfrm>
            <a:off x="6657827" y="3287221"/>
            <a:ext cx="5295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第</a:t>
            </a:r>
            <a:r>
              <a:rPr kumimoji="1" lang="en-US" altLang="zh-Hans" sz="3200"/>
              <a:t>1</a:t>
            </a:r>
            <a:r>
              <a:rPr kumimoji="1" lang="zh-Hans" altLang="en-US" sz="3200"/>
              <a:t>层</a:t>
            </a:r>
            <a:r>
              <a:rPr kumimoji="1" lang="en-US" altLang="zh-Hans" sz="3200"/>
              <a:t>-</a:t>
            </a:r>
            <a:r>
              <a:rPr kumimoji="1" lang="zh-Hans" altLang="en-US" sz="3200"/>
              <a:t>第</a:t>
            </a:r>
            <a:r>
              <a:rPr kumimoji="1" lang="en-US" altLang="zh-Hans" sz="3200"/>
              <a:t>n-2</a:t>
            </a:r>
            <a:r>
              <a:rPr kumimoji="1" lang="zh-Hans" altLang="en-US" sz="3200"/>
              <a:t>层节点是满的</a:t>
            </a:r>
            <a:endParaRPr kumimoji="1"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0B86BA9-DF33-8E4C-9B0A-1CC306E4CD23}"/>
                  </a:ext>
                </a:extLst>
              </p:cNvPr>
              <p:cNvSpPr txBox="1"/>
              <p:nvPr/>
            </p:nvSpPr>
            <p:spPr>
              <a:xfrm>
                <a:off x="6657827" y="4028946"/>
                <a:ext cx="39741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zh-Hans" altLang="en-US" sz="3200"/>
                  <a:t>总节数量</a:t>
                </a:r>
                <a14:m>
                  <m:oMath xmlns:m="http://schemas.openxmlformats.org/officeDocument/2006/math">
                    <m:r>
                      <a:rPr kumimoji="1" lang="en-US" altLang="zh-Hans" sz="3200" b="0" i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0B86BA9-DF33-8E4C-9B0A-1CC306E4C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27" y="4028946"/>
                <a:ext cx="3974101" cy="584775"/>
              </a:xfrm>
              <a:prstGeom prst="rect">
                <a:avLst/>
              </a:prstGeom>
              <a:blipFill>
                <a:blip r:embed="rId4"/>
                <a:stretch>
                  <a:fillRect l="-3185" t="-14894" r="-1592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8761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31CBA-F7F8-844B-BEFE-CD37820D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优化策略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3C3EE-266C-6E4F-ABD3-1A001E0B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function fib(n)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let a = 1, b = 1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for(let i = 2; i &lt;= n; i++){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[b, a] = [a+b, b]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return b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871D41-5435-3D4B-A3EC-58A4F6C609BE}"/>
              </a:ext>
            </a:extLst>
          </p:cNvPr>
          <p:cNvSpPr txBox="1"/>
          <p:nvPr/>
        </p:nvSpPr>
        <p:spPr>
          <a:xfrm>
            <a:off x="7074568" y="3019926"/>
            <a:ext cx="3549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/>
              <a:t>a </a:t>
            </a:r>
            <a:r>
              <a:rPr kumimoji="1" lang="zh-Hans" altLang="en-US" sz="3200"/>
              <a:t>代表</a:t>
            </a:r>
            <a:r>
              <a:rPr kumimoji="1" lang="en-US" altLang="zh-Hans" sz="3200"/>
              <a:t>fib(n-2)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/>
              <a:t>b </a:t>
            </a:r>
            <a:r>
              <a:rPr kumimoji="1" lang="zh-Hans" altLang="en-US" sz="3200"/>
              <a:t>代表</a:t>
            </a:r>
            <a:r>
              <a:rPr kumimoji="1" lang="en-US" altLang="zh-Hans" sz="3200"/>
              <a:t>fib(n-1)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通过循环构造</a:t>
            </a:r>
            <a:r>
              <a:rPr kumimoji="1" lang="en-US" altLang="zh-Hans" sz="3200"/>
              <a:t>f(n)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0DB67A-CC7F-D84B-826F-3C371328C0B3}"/>
                  </a:ext>
                </a:extLst>
              </p:cNvPr>
              <p:cNvSpPr txBox="1"/>
              <p:nvPr/>
            </p:nvSpPr>
            <p:spPr>
              <a:xfrm>
                <a:off x="7177957" y="5291444"/>
                <a:ext cx="2874441" cy="49244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−&gt;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0DB67A-CC7F-D84B-826F-3C371328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957" y="5291444"/>
                <a:ext cx="2874441" cy="492443"/>
              </a:xfrm>
              <a:prstGeom prst="rect">
                <a:avLst/>
              </a:prstGeom>
              <a:blipFill>
                <a:blip r:embed="rId3"/>
                <a:stretch>
                  <a:fillRect l="-2183" r="-3493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9184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D3118-AD46-B94A-8014-37BD5AE3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例</a:t>
            </a:r>
            <a:r>
              <a:rPr kumimoji="1" lang="en-US" altLang="zh-Hans"/>
              <a:t>2</a:t>
            </a:r>
            <a:r>
              <a:rPr kumimoji="1" lang="zh-Hans" altLang="en-US"/>
              <a:t>：爬楼梯问题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98B1D-1CCB-1243-B430-4143E530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一只蚂蚱爬</a:t>
            </a:r>
            <a:r>
              <a:rPr kumimoji="1" lang="en-US" altLang="zh-Hans"/>
              <a:t>n</a:t>
            </a:r>
            <a:r>
              <a:rPr kumimoji="1" lang="zh-Hans" altLang="en-US"/>
              <a:t>级楼梯，它可以</a:t>
            </a:r>
            <a:r>
              <a:rPr kumimoji="1" lang="en-US" altLang="zh-Hans"/>
              <a:t>1</a:t>
            </a:r>
            <a:r>
              <a:rPr kumimoji="1" lang="zh-Hans" altLang="en-US"/>
              <a:t>次爬</a:t>
            </a:r>
            <a:r>
              <a:rPr kumimoji="1" lang="en-US" altLang="zh-Hans"/>
              <a:t>1</a:t>
            </a:r>
            <a:r>
              <a:rPr kumimoji="1" lang="zh-Hans" altLang="en-US"/>
              <a:t>级、</a:t>
            </a:r>
            <a:r>
              <a:rPr kumimoji="1" lang="en-US" altLang="zh-Hans"/>
              <a:t>2</a:t>
            </a:r>
            <a:r>
              <a:rPr kumimoji="1" lang="zh-Hans" altLang="en-US"/>
              <a:t>级</a:t>
            </a:r>
            <a:r>
              <a:rPr kumimoji="1" lang="en-US" altLang="zh-Hans"/>
              <a:t>……n</a:t>
            </a:r>
            <a:r>
              <a:rPr kumimoji="1" lang="zh-Hans" altLang="en-US"/>
              <a:t>级。</a:t>
            </a:r>
            <a:endParaRPr kumimoji="1" lang="en-US" altLang="zh-Hans"/>
          </a:p>
          <a:p>
            <a:r>
              <a:rPr kumimoji="1" lang="zh-Hans" altLang="en-US"/>
              <a:t>求一共有多少种爬法？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916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8E3A2-FA42-1C4E-A67C-B916FCC6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n=1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EF6D3E-CA50-1D41-9CB5-29E5A5EE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79" y="2766927"/>
            <a:ext cx="3283381" cy="22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932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36E4A-B34A-D145-BF4A-76DB4F88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n=2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A821BD-9702-D649-97BB-5C017B65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71" y="2034340"/>
            <a:ext cx="4515594" cy="36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60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672CD-FAFB-CD45-8F45-ED6F24E5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n=3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3DD7E-7E4A-E142-A996-3F7B5E2D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8" y="2326212"/>
            <a:ext cx="4760495" cy="37326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A12D3BE-92D9-1348-B730-7984E9C1DC31}"/>
              </a:ext>
            </a:extLst>
          </p:cNvPr>
          <p:cNvSpPr txBox="1"/>
          <p:nvPr/>
        </p:nvSpPr>
        <p:spPr>
          <a:xfrm>
            <a:off x="5798075" y="3320714"/>
            <a:ext cx="5956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3</a:t>
            </a:r>
            <a:r>
              <a:rPr kumimoji="1" lang="zh-Hans" altLang="en-US" sz="2400"/>
              <a:t>（可以直接爬</a:t>
            </a:r>
            <a:r>
              <a:rPr kumimoji="1" lang="en-US" altLang="zh-Hans" sz="2400"/>
              <a:t>3</a:t>
            </a:r>
            <a:r>
              <a:rPr kumimoji="1" lang="zh-Hans" altLang="en-US" sz="2400"/>
              <a:t>级）</a:t>
            </a:r>
            <a:endParaRPr kumimoji="1"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/>
              <a:t>2-1</a:t>
            </a:r>
            <a:r>
              <a:rPr kumimoji="1" lang="zh-Hans" altLang="en-US" sz="3200"/>
              <a:t>、</a:t>
            </a:r>
            <a:r>
              <a:rPr kumimoji="1" lang="en-US" altLang="zh-Hans" sz="3200"/>
              <a:t>1-1-1</a:t>
            </a:r>
            <a:r>
              <a:rPr kumimoji="1" lang="zh-Hans" altLang="en-US" sz="2400"/>
              <a:t>（可以先</a:t>
            </a:r>
            <a:r>
              <a:rPr kumimoji="1" lang="zh-Hans" altLang="en-US" sz="2400" b="1"/>
              <a:t>递归</a:t>
            </a:r>
            <a:r>
              <a:rPr kumimoji="1" lang="zh-Hans" altLang="en-US" sz="2400"/>
              <a:t>爬</a:t>
            </a:r>
            <a:r>
              <a:rPr kumimoji="1" lang="en-US" altLang="zh-Hans" sz="2400"/>
              <a:t>2</a:t>
            </a:r>
            <a:r>
              <a:rPr kumimoji="1" lang="zh-Hans" altLang="en-US" sz="2400"/>
              <a:t>级，再爬</a:t>
            </a:r>
            <a:r>
              <a:rPr kumimoji="1" lang="en-US" altLang="zh-Hans" sz="2400"/>
              <a:t>1</a:t>
            </a:r>
            <a:r>
              <a:rPr kumimoji="1" lang="zh-Hans" altLang="en-US" sz="2400"/>
              <a:t>级）</a:t>
            </a:r>
            <a:endParaRPr kumimoji="1"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/>
              <a:t>1-2</a:t>
            </a:r>
            <a:r>
              <a:rPr kumimoji="1" lang="zh-Hans" altLang="en-US" sz="2400"/>
              <a:t>（可以先</a:t>
            </a:r>
            <a:r>
              <a:rPr kumimoji="1" lang="zh-Hans" altLang="en-US" sz="2400" b="1"/>
              <a:t>递归</a:t>
            </a:r>
            <a:r>
              <a:rPr kumimoji="1" lang="zh-Hans" altLang="en-US" sz="2400"/>
              <a:t>爬</a:t>
            </a:r>
            <a:r>
              <a:rPr kumimoji="1" lang="en-US" altLang="zh-Hans" sz="2400"/>
              <a:t>1</a:t>
            </a:r>
            <a:r>
              <a:rPr kumimoji="1" lang="zh-Hans" altLang="en-US" sz="2400"/>
              <a:t>级，再爬</a:t>
            </a:r>
            <a:r>
              <a:rPr kumimoji="1" lang="en-US" altLang="zh-Hans" sz="2400"/>
              <a:t>2</a:t>
            </a:r>
            <a:r>
              <a:rPr kumimoji="1" lang="zh-Hans" altLang="en-US" sz="2400"/>
              <a:t>级）</a:t>
            </a:r>
            <a:endParaRPr kumimoji="1"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992978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536</Words>
  <Application>Microsoft Macintosh PowerPoint</Application>
  <PresentationFormat>宽屏</PresentationFormat>
  <Paragraphs>86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重复子问题优化</vt:lpstr>
      <vt:lpstr>fib(n=20)</vt:lpstr>
      <vt:lpstr>执行树</vt:lpstr>
      <vt:lpstr>递归树</vt:lpstr>
      <vt:lpstr>优化策略</vt:lpstr>
      <vt:lpstr>例2：爬楼梯问题</vt:lpstr>
      <vt:lpstr>n=1</vt:lpstr>
      <vt:lpstr>n=2</vt:lpstr>
      <vt:lpstr>n=3</vt:lpstr>
      <vt:lpstr>递归表述</vt:lpstr>
      <vt:lpstr>递归程序</vt:lpstr>
      <vt:lpstr>重复子结构</vt:lpstr>
      <vt:lpstr>自下而上构造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72</cp:revision>
  <dcterms:created xsi:type="dcterms:W3CDTF">2018-08-02T23:34:41Z</dcterms:created>
  <dcterms:modified xsi:type="dcterms:W3CDTF">2018-09-24T15:04:17Z</dcterms:modified>
</cp:coreProperties>
</file>