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83" r:id="rId3"/>
    <p:sldId id="279" r:id="rId4"/>
    <p:sldId id="280" r:id="rId5"/>
    <p:sldId id="277" r:id="rId6"/>
    <p:sldId id="282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9402-7752-3249-AF20-1498793E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尾递归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D3C968-3DF2-2643-9413-F8CB6FD3283E}"/>
              </a:ext>
            </a:extLst>
          </p:cNvPr>
          <p:cNvSpPr txBox="1"/>
          <p:nvPr/>
        </p:nvSpPr>
        <p:spPr>
          <a:xfrm>
            <a:off x="838200" y="1690688"/>
            <a:ext cx="10205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尾递归，通常是</a:t>
            </a:r>
            <a:r>
              <a:rPr kumimoji="1" lang="zh-Hans" altLang="en-US" sz="3200" b="1"/>
              <a:t>单个</a:t>
            </a:r>
            <a:r>
              <a:rPr kumimoji="1" lang="zh-Hans" altLang="en-US" sz="3200"/>
              <a:t>递归调用体作为程序的最后返回。 </a:t>
            </a:r>
            <a:endParaRPr kumimoji="1" lang="zh-CN" altLang="en-US" sz="320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C71389-A878-1644-ACF2-AD8673801683}"/>
              </a:ext>
            </a:extLst>
          </p:cNvPr>
          <p:cNvSpPr txBox="1">
            <a:spLocks/>
          </p:cNvSpPr>
          <p:nvPr/>
        </p:nvSpPr>
        <p:spPr>
          <a:xfrm>
            <a:off x="838200" y="2524701"/>
            <a:ext cx="5376863" cy="2660651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function factorial(n)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if(n === 0) {return 1}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return n * factorial(n-1)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}</a:t>
            </a:r>
            <a:endParaRPr kumimoji="1" lang="zh-CN" altLang="en-US" sz="24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63CC03E-B1A5-AB49-9E40-1F625E0E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75" y="3743901"/>
            <a:ext cx="5500687" cy="2660651"/>
          </a:xfrm>
          <a:ln w="254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function factorial(n,f=1) {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if(n === 0) {return f}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return factorial(n-1, f*n)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}</a:t>
            </a:r>
            <a:endParaRPr kumimoji="1" lang="zh-CN" altLang="en-US" sz="240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4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8C144-BBC9-734E-959C-CA457CB9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尾递归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884215-94F2-6142-B101-8E8141B1896D}"/>
              </a:ext>
            </a:extLst>
          </p:cNvPr>
          <p:cNvSpPr txBox="1"/>
          <p:nvPr/>
        </p:nvSpPr>
        <p:spPr>
          <a:xfrm>
            <a:off x="838200" y="1690688"/>
            <a:ext cx="1137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因为单个递归发生在递归体最后，因此可以和循环互相转换。 </a:t>
            </a:r>
            <a:endParaRPr kumimoji="1" lang="zh-CN" altLang="en-US" sz="320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490E5B4-8F1E-FC4C-BB56-71396353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26"/>
            <a:ext cx="5500687" cy="2660651"/>
          </a:xfrm>
          <a:ln w="254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function factorial(n) {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if(n === 0) {return 1}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return n * factorial(n-1)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}</a:t>
            </a:r>
            <a:endParaRPr kumimoji="1" lang="zh-CN" altLang="en-US" sz="24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2E7BC9-3F1F-A143-8882-0DC1482DA80E}"/>
              </a:ext>
            </a:extLst>
          </p:cNvPr>
          <p:cNvSpPr txBox="1">
            <a:spLocks/>
          </p:cNvSpPr>
          <p:nvPr/>
        </p:nvSpPr>
        <p:spPr>
          <a:xfrm>
            <a:off x="6248401" y="2657474"/>
            <a:ext cx="5781673" cy="4092241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function factorial(n){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let f = 1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</a:t>
            </a:r>
            <a:r>
              <a:rPr kumimoji="1" lang="en-US" altLang="zh-CN" sz="1800">
                <a:solidFill>
                  <a:srgbClr val="FF0000"/>
                </a:solidFill>
                <a:latin typeface="Courier" pitchFamily="2" charset="0"/>
              </a:rPr>
              <a:t>while(true) {  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  if(n === 0) { return 1 }    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  f = n * f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  n = n - 1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</a:t>
            </a:r>
            <a:r>
              <a:rPr kumimoji="1" lang="en-US" altLang="zh-CN" sz="180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1800">
                <a:solidFill>
                  <a:srgbClr val="FF0000"/>
                </a:solidFill>
                <a:latin typeface="Courier" pitchFamily="2" charset="0"/>
              </a:rPr>
              <a:t>  return f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}</a:t>
            </a:r>
            <a:endParaRPr kumimoji="1" lang="zh-CN" altLang="en-US" sz="1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8C144-BBC9-734E-959C-CA457CB9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尾递归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884215-94F2-6142-B101-8E8141B1896D}"/>
              </a:ext>
            </a:extLst>
          </p:cNvPr>
          <p:cNvSpPr txBox="1"/>
          <p:nvPr/>
        </p:nvSpPr>
        <p:spPr>
          <a:xfrm>
            <a:off x="838200" y="1690688"/>
            <a:ext cx="1137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因为单个递归发生在递归体最后，因此可以和循环互相转换。 </a:t>
            </a:r>
            <a:endParaRPr kumimoji="1" lang="zh-CN" altLang="en-US" sz="320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490E5B4-8F1E-FC4C-BB56-71396353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26"/>
            <a:ext cx="5500687" cy="2660651"/>
          </a:xfrm>
          <a:ln w="254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function factorial(n,f=1) {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if(n === 0) {return f}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  return factorial(n-1, f*n)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Courier" pitchFamily="2" charset="0"/>
              </a:rPr>
              <a:t>}</a:t>
            </a:r>
            <a:endParaRPr kumimoji="1" lang="zh-CN" altLang="en-US" sz="24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2E7BC9-3F1F-A143-8882-0DC1482DA80E}"/>
              </a:ext>
            </a:extLst>
          </p:cNvPr>
          <p:cNvSpPr txBox="1">
            <a:spLocks/>
          </p:cNvSpPr>
          <p:nvPr/>
        </p:nvSpPr>
        <p:spPr>
          <a:xfrm>
            <a:off x="6248401" y="2657475"/>
            <a:ext cx="5781673" cy="3586164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factorial(n,f=1){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Courier" pitchFamily="2" charset="0"/>
              </a:rPr>
              <a:t>while(true) {   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if(n === 0) { return f }     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[n, f] = [n-1, f*n]  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59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CCD5-D85B-DE4C-9C6B-A289321B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编译器的优化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E4E2A8-F147-E04F-8FE2-1DF0692B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8" y="3518348"/>
            <a:ext cx="4731544" cy="2125216"/>
          </a:xfrm>
          <a:ln w="254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Courier" pitchFamily="2" charset="0"/>
              </a:rPr>
              <a:t>function factorial(n,f=1) {</a:t>
            </a:r>
          </a:p>
          <a:p>
            <a:pPr marL="0" indent="0"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Courier" pitchFamily="2" charset="0"/>
              </a:rPr>
              <a:t>  if(n === 0) {return f}</a:t>
            </a:r>
          </a:p>
          <a:p>
            <a:pPr marL="0" indent="0"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Courier" pitchFamily="2" charset="0"/>
              </a:rPr>
              <a:t>  return factorial(n-1, f*n)</a:t>
            </a:r>
          </a:p>
          <a:p>
            <a:pPr marL="0" indent="0"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Courier" pitchFamily="2" charset="0"/>
              </a:rPr>
              <a:t>}</a:t>
            </a:r>
            <a:endParaRPr kumimoji="1" lang="zh-CN" altLang="en-US" sz="20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C8ED61-0551-714C-99B0-AF6A5BDC07C8}"/>
              </a:ext>
            </a:extLst>
          </p:cNvPr>
          <p:cNvSpPr txBox="1">
            <a:spLocks/>
          </p:cNvSpPr>
          <p:nvPr/>
        </p:nvSpPr>
        <p:spPr>
          <a:xfrm>
            <a:off x="6877052" y="3175447"/>
            <a:ext cx="4752974" cy="3057525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function factorial(n,f=1){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</a:t>
            </a:r>
            <a:r>
              <a:rPr kumimoji="1" lang="en-US" altLang="zh-CN" sz="2000">
                <a:solidFill>
                  <a:srgbClr val="FF0000"/>
                </a:solidFill>
                <a:latin typeface="Courier" pitchFamily="2" charset="0"/>
              </a:rPr>
              <a:t>while(true) {    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  if(n === 0) { return f }      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  [n, f] = [n-1, f*n]  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  </a:t>
            </a:r>
            <a:r>
              <a:rPr kumimoji="1" lang="en-US" altLang="zh-CN" sz="200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>
                <a:latin typeface="Courier" pitchFamily="2" charset="0"/>
              </a:rPr>
              <a:t>}</a:t>
            </a:r>
            <a:endParaRPr kumimoji="1" lang="zh-CN" altLang="en-US" sz="2000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6FB21F-2BF2-6644-939C-0518293A4FD5}"/>
              </a:ext>
            </a:extLst>
          </p:cNvPr>
          <p:cNvSpPr txBox="1"/>
          <p:nvPr/>
        </p:nvSpPr>
        <p:spPr>
          <a:xfrm>
            <a:off x="838200" y="1690688"/>
            <a:ext cx="10348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因为可以简单的将尾递归改写成循环，所以编译器通常会用循环对尾递归进行优化。 </a:t>
            </a:r>
            <a:endParaRPr kumimoji="1" lang="zh-CN" altLang="en-US" sz="320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B7B5066-5720-8849-B990-0C226E9344B8}"/>
              </a:ext>
            </a:extLst>
          </p:cNvPr>
          <p:cNvSpPr/>
          <p:nvPr/>
        </p:nvSpPr>
        <p:spPr>
          <a:xfrm>
            <a:off x="5715000" y="4329113"/>
            <a:ext cx="857250" cy="37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2233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更多尾递归</a:t>
            </a:r>
            <a:r>
              <a:rPr kumimoji="1" lang="en-US" altLang="zh-Hans"/>
              <a:t>-</a:t>
            </a:r>
            <a:r>
              <a:rPr kumimoji="1" lang="zh-Hans" altLang="en-US"/>
              <a:t>斐波那契数列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9327A42-100F-D041-9562-F86F6B02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453" cy="4351338"/>
          </a:xfr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function fib(n)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let a = 1, b = 1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for(let i = 2; i &lt;= n; i++){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[b, a] = [a+b, b]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return b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447675-D0EB-4A4A-98B0-942A1BD7ED2C}"/>
              </a:ext>
            </a:extLst>
          </p:cNvPr>
          <p:cNvSpPr txBox="1">
            <a:spLocks/>
          </p:cNvSpPr>
          <p:nvPr/>
        </p:nvSpPr>
        <p:spPr>
          <a:xfrm>
            <a:off x="5815263" y="3681665"/>
            <a:ext cx="5887453" cy="2300162"/>
          </a:xfrm>
          <a:prstGeom prst="rect">
            <a:avLst/>
          </a:prstGeom>
          <a:ln w="254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latin typeface="Courier" pitchFamily="2" charset="0"/>
              </a:rPr>
              <a:t>function fib(n,a=1,b=1)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latin typeface="Courier" pitchFamily="2" charset="0"/>
              </a:rPr>
              <a:t>  if(n &lt;= 1) return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latin typeface="Courier" pitchFamily="2" charset="0"/>
              </a:rPr>
              <a:t>  return fib(n-1, b, a+b)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1FE6-D549-A842-AF3A-DFD08946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尾递归</a:t>
            </a:r>
            <a:r>
              <a:rPr kumimoji="1" lang="en-US" altLang="zh-Hans"/>
              <a:t>-</a:t>
            </a:r>
            <a:r>
              <a:rPr kumimoji="1" lang="zh-Hans" altLang="en-US"/>
              <a:t>快速排序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261023-0E52-264A-A64F-C89261DB0D1E}"/>
              </a:ext>
            </a:extLst>
          </p:cNvPr>
          <p:cNvSpPr txBox="1"/>
          <p:nvPr/>
        </p:nvSpPr>
        <p:spPr>
          <a:xfrm>
            <a:off x="838200" y="1690688"/>
            <a:ext cx="8295861" cy="230832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function qsort(A, lo = 0, hi = A.length) {  </a:t>
            </a:r>
          </a:p>
          <a:p>
            <a:r>
              <a:rPr kumimoji="1" lang="en-US" altLang="zh-CN" sz="2400">
                <a:latin typeface="Courier" pitchFamily="2" charset="0"/>
              </a:rPr>
              <a:t>  if(hi - lo &lt;= 1) return  </a:t>
            </a:r>
          </a:p>
          <a:p>
            <a:r>
              <a:rPr kumimoji="1" lang="en-US" altLang="zh-CN" sz="2400">
                <a:latin typeface="Courier" pitchFamily="2" charset="0"/>
              </a:rPr>
              <a:t>  const p = partition(A, lo, hi)  </a:t>
            </a:r>
          </a:p>
          <a:p>
            <a:r>
              <a:rPr kumimoji="1" lang="en-US" altLang="zh-CN" sz="2400">
                <a:latin typeface="Courier" pitchFamily="2" charset="0"/>
              </a:rPr>
              <a:t>  qsort(A, lo, p)  </a:t>
            </a:r>
          </a:p>
          <a:p>
            <a:r>
              <a:rPr kumimoji="1" lang="en-US" altLang="zh-CN" sz="2400">
                <a:latin typeface="Courier" pitchFamily="2" charset="0"/>
              </a:rPr>
              <a:t>  qsort(A, p+1, hi)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667C5C-A730-6140-88C8-B802CAE4C36B}"/>
              </a:ext>
            </a:extLst>
          </p:cNvPr>
          <p:cNvSpPr txBox="1"/>
          <p:nvPr/>
        </p:nvSpPr>
        <p:spPr>
          <a:xfrm>
            <a:off x="838200" y="4485928"/>
            <a:ext cx="10348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在原本递归的尾部有两个</a:t>
            </a:r>
            <a:r>
              <a:rPr kumimoji="1" lang="en-US" altLang="zh-Hans" sz="3200"/>
              <a:t>qsort</a:t>
            </a:r>
            <a:r>
              <a:rPr kumimoji="1" lang="zh-Hans" altLang="en-US" sz="3200"/>
              <a:t>递归调用。 这两次递归可以优化成一次， 减少调用时间。</a:t>
            </a:r>
            <a:r>
              <a:rPr kumimoji="1" lang="zh-Hans" altLang="en-US" sz="3200">
                <a:solidFill>
                  <a:srgbClr val="FF0000"/>
                </a:solidFill>
              </a:rPr>
              <a:t>如何简化呢？ 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51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1046-E472-C842-A8F7-B0E458F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尾递归</a:t>
            </a:r>
            <a:r>
              <a:rPr kumimoji="1" lang="en-US" altLang="zh-Hans"/>
              <a:t>-</a:t>
            </a:r>
            <a:r>
              <a:rPr kumimoji="1" lang="zh-Hans" altLang="en-US"/>
              <a:t>快速排序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B1121C-5F85-BA45-9135-4737BB874B1C}"/>
              </a:ext>
            </a:extLst>
          </p:cNvPr>
          <p:cNvSpPr txBox="1"/>
          <p:nvPr/>
        </p:nvSpPr>
        <p:spPr>
          <a:xfrm>
            <a:off x="838200" y="1690688"/>
            <a:ext cx="8295861" cy="230832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function qsort(A, lo = 0, hi = A.length) {  </a:t>
            </a:r>
          </a:p>
          <a:p>
            <a:r>
              <a:rPr kumimoji="1" lang="en-US" altLang="zh-CN" sz="2400">
                <a:latin typeface="Courier" pitchFamily="2" charset="0"/>
              </a:rPr>
              <a:t>  if(hi - lo &lt;= 1) return  </a:t>
            </a:r>
          </a:p>
          <a:p>
            <a:r>
              <a:rPr kumimoji="1" lang="en-US" altLang="zh-CN" sz="2400">
                <a:latin typeface="Courier" pitchFamily="2" charset="0"/>
              </a:rPr>
              <a:t>  const p = partition(A, lo, hi)  </a:t>
            </a:r>
          </a:p>
          <a:p>
            <a:r>
              <a:rPr kumimoji="1" lang="en-US" altLang="zh-CN" sz="2400">
                <a:latin typeface="Courier" pitchFamily="2" charset="0"/>
              </a:rPr>
              <a:t>  qsort(A, lo, p)  </a:t>
            </a:r>
          </a:p>
          <a:p>
            <a:r>
              <a:rPr kumimoji="1" lang="en-US" altLang="zh-CN" sz="2400">
                <a:latin typeface="Courier" pitchFamily="2" charset="0"/>
              </a:rPr>
              <a:t>  qsort(A, p+1, hi)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6AC631-187E-594F-9161-E5C2A04BEA38}"/>
              </a:ext>
            </a:extLst>
          </p:cNvPr>
          <p:cNvSpPr txBox="1"/>
          <p:nvPr/>
        </p:nvSpPr>
        <p:spPr>
          <a:xfrm>
            <a:off x="2590799" y="3741832"/>
            <a:ext cx="8111516" cy="267765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function qsort(A, lo = 0, hi = A.length) { </a:t>
            </a:r>
          </a:p>
          <a:p>
            <a:r>
              <a:rPr kumimoji="1" lang="zh-Hans" altLang="en-US" sz="2400">
                <a:latin typeface="Courier" pitchFamily="2" charset="0"/>
              </a:rPr>
              <a:t>  </a:t>
            </a:r>
            <a:r>
              <a:rPr kumimoji="1" lang="en-US" altLang="zh-Hans" sz="2400">
                <a:latin typeface="Courier" pitchFamily="2" charset="0"/>
              </a:rPr>
              <a:t>while(lo &lt; hi) {</a:t>
            </a:r>
            <a:r>
              <a:rPr kumimoji="1" lang="en-US" altLang="zh-CN" sz="2400">
                <a:latin typeface="Courier" pitchFamily="2" charset="0"/>
              </a:rPr>
              <a:t> </a:t>
            </a:r>
          </a:p>
          <a:p>
            <a:r>
              <a:rPr kumimoji="1" lang="en-US" altLang="zh-CN" sz="2400">
                <a:latin typeface="Courier" pitchFamily="2" charset="0"/>
              </a:rPr>
              <a:t>    const p = partition(A, lo, hi)  </a:t>
            </a:r>
          </a:p>
          <a:p>
            <a:r>
              <a:rPr kumimoji="1" lang="en-US" altLang="zh-CN" sz="2400">
                <a:latin typeface="Courier" pitchFamily="2" charset="0"/>
              </a:rPr>
              <a:t>    qsort(A, lo, p)  </a:t>
            </a:r>
          </a:p>
          <a:p>
            <a:r>
              <a:rPr kumimoji="1" lang="en-US" altLang="zh-CN" sz="2400">
                <a:latin typeface="Courier" pitchFamily="2" charset="0"/>
              </a:rPr>
              <a:t>    lo = p + 1  </a:t>
            </a:r>
          </a:p>
          <a:p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922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669</Words>
  <Application>Microsoft Macintosh PowerPoint</Application>
  <PresentationFormat>宽屏</PresentationFormat>
  <Paragraphs>84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尾递归</vt:lpstr>
      <vt:lpstr>尾递归</vt:lpstr>
      <vt:lpstr>尾递归</vt:lpstr>
      <vt:lpstr>编译器的优化</vt:lpstr>
      <vt:lpstr>更多尾递归-斐波那契数列</vt:lpstr>
      <vt:lpstr>尾递归-快速排序</vt:lpstr>
      <vt:lpstr>尾递归-快速排序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62</cp:revision>
  <dcterms:created xsi:type="dcterms:W3CDTF">2018-08-02T23:34:41Z</dcterms:created>
  <dcterms:modified xsi:type="dcterms:W3CDTF">2018-09-24T15:06:55Z</dcterms:modified>
</cp:coreProperties>
</file>