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77" r:id="rId3"/>
    <p:sldId id="278" r:id="rId4"/>
    <p:sldId id="279" r:id="rId5"/>
    <p:sldId id="283" r:id="rId6"/>
    <p:sldId id="281" r:id="rId7"/>
    <p:sldId id="284" r:id="rId8"/>
    <p:sldId id="286" r:id="rId9"/>
    <p:sldId id="285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2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28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6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90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48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36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24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4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719B-BCB9-5B43-AB6C-0FD0A16E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搜索问题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B603-E35C-B046-A9B7-BEE50282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迷宫中的老鼠</a:t>
            </a:r>
            <a:endParaRPr kumimoji="1" lang="en-US" altLang="zh-Hans"/>
          </a:p>
          <a:p>
            <a:r>
              <a:rPr kumimoji="1" lang="zh-Hans" altLang="en-US"/>
              <a:t>对弈问题</a:t>
            </a:r>
            <a:endParaRPr kumimoji="1" lang="en-US" altLang="zh-Hans"/>
          </a:p>
          <a:p>
            <a:r>
              <a:rPr kumimoji="1" lang="zh-Hans" altLang="en-US"/>
              <a:t>机器人寻路</a:t>
            </a:r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915EE1-4816-A847-BC05-F771A63F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03" y="4001294"/>
            <a:ext cx="3025454" cy="2009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0AAEC5-A552-F14C-AC23-A56753817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040" y="4001294"/>
            <a:ext cx="2197422" cy="2009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84D2BF-EBE5-3C4E-B30C-DC337293D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02389"/>
            <a:ext cx="2813384" cy="22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21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BBC5-5600-7F43-9197-58E3AC96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优化方案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209F0-D140-2C43-9138-73BB390B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解如何去重？ </a:t>
            </a:r>
            <a:endParaRPr kumimoji="1" lang="en-US" altLang="zh-Hans"/>
          </a:p>
          <a:p>
            <a:r>
              <a:rPr kumimoji="1" lang="zh-Hans" altLang="en-US"/>
              <a:t>减少递归项（剪枝问题）？</a:t>
            </a:r>
            <a:endParaRPr kumimoji="1" lang="en-US" altLang="zh-Hans"/>
          </a:p>
          <a:p>
            <a:r>
              <a:rPr kumimoji="1" lang="zh-Hans" altLang="en-US"/>
              <a:t>构造顺序问题？</a:t>
            </a:r>
            <a:endParaRPr kumimoji="1" lang="en-US" altLang="zh-Hans"/>
          </a:p>
          <a:p>
            <a:endParaRPr kumimoji="1" lang="en-US" altLang="zh-Hans"/>
          </a:p>
          <a:p>
            <a:pPr marL="0" indent="0">
              <a:buNone/>
            </a:pPr>
            <a:endParaRPr kumimoji="1" lang="en-US" altLang="zh-Hans"/>
          </a:p>
        </p:txBody>
      </p:sp>
    </p:spTree>
    <p:extLst>
      <p:ext uri="{BB962C8B-B14F-4D97-AF65-F5344CB8AC3E}">
        <p14:creationId xmlns:p14="http://schemas.microsoft.com/office/powerpoint/2010/main" val="16406559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递归和搜索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6463" cy="4351338"/>
          </a:xfrm>
        </p:spPr>
        <p:txBody>
          <a:bodyPr/>
          <a:lstStyle/>
          <a:p>
            <a:r>
              <a:rPr kumimoji="1" lang="zh-Hans" altLang="en-US"/>
              <a:t>一个</a:t>
            </a:r>
            <a:r>
              <a:rPr kumimoji="1" lang="en-US" altLang="zh-Hans" b="1"/>
              <a:t>8</a:t>
            </a:r>
            <a:r>
              <a:rPr kumimoji="1" lang="zh-Hans" altLang="en-US" b="1"/>
              <a:t>*</a:t>
            </a:r>
            <a:r>
              <a:rPr kumimoji="1" lang="en-US" altLang="zh-Hans" b="1"/>
              <a:t>8</a:t>
            </a:r>
            <a:r>
              <a:rPr kumimoji="1" lang="zh-Hans" altLang="en-US"/>
              <a:t>的国际象棋棋盘，如何放置</a:t>
            </a:r>
            <a:r>
              <a:rPr kumimoji="1" lang="en-US" altLang="zh-Hans"/>
              <a:t>8</a:t>
            </a:r>
            <a:r>
              <a:rPr kumimoji="1" lang="zh-Hans" altLang="en-US"/>
              <a:t>个皇后，互相不能攻击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50CE1-5D2F-3C47-A4BE-5024E676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28" y="1925386"/>
            <a:ext cx="4106445" cy="41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7308F6-4387-6540-A1D8-ABE85915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" y="434127"/>
            <a:ext cx="7387390" cy="60521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26DA64-26F7-4F4E-8209-E27B2F765BC9}"/>
              </a:ext>
            </a:extLst>
          </p:cNvPr>
          <p:cNvSpPr txBox="1"/>
          <p:nvPr/>
        </p:nvSpPr>
        <p:spPr>
          <a:xfrm>
            <a:off x="6148137" y="1888958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...</a:t>
            </a:r>
            <a:endParaRPr kumimoji="1" lang="zh-CN" altLang="en-US" sz="3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1A0265-793F-4F47-82C0-A523465502AE}"/>
              </a:ext>
            </a:extLst>
          </p:cNvPr>
          <p:cNvSpPr txBox="1"/>
          <p:nvPr/>
        </p:nvSpPr>
        <p:spPr>
          <a:xfrm>
            <a:off x="782052" y="534202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X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A2C071-682B-9A43-9FC8-0BD6A641498B}"/>
              </a:ext>
            </a:extLst>
          </p:cNvPr>
          <p:cNvSpPr txBox="1"/>
          <p:nvPr/>
        </p:nvSpPr>
        <p:spPr>
          <a:xfrm>
            <a:off x="2041357" y="534202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X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A3D23D-7E08-3947-AF9F-BE08E7A1C6A2}"/>
              </a:ext>
            </a:extLst>
          </p:cNvPr>
          <p:cNvSpPr txBox="1"/>
          <p:nvPr/>
        </p:nvSpPr>
        <p:spPr>
          <a:xfrm>
            <a:off x="3280610" y="389422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X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A719E6-6D16-3B40-8700-B78B96F0E323}"/>
              </a:ext>
            </a:extLst>
          </p:cNvPr>
          <p:cNvSpPr txBox="1"/>
          <p:nvPr/>
        </p:nvSpPr>
        <p:spPr>
          <a:xfrm>
            <a:off x="6839688" y="4557191"/>
            <a:ext cx="5095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>
                <a:solidFill>
                  <a:srgbClr val="0070C0"/>
                </a:solidFill>
              </a:rPr>
              <a:t>搜索问题</a:t>
            </a:r>
            <a:r>
              <a:rPr kumimoji="1" lang="zh-Hans" altLang="en-US" sz="3200"/>
              <a:t>：利用递归对所有的</a:t>
            </a:r>
            <a:r>
              <a:rPr kumimoji="1" lang="zh-Hans" altLang="en-US" sz="3200" b="1"/>
              <a:t>状态</a:t>
            </a:r>
            <a:r>
              <a:rPr kumimoji="1" lang="zh-Hans" altLang="en-US" sz="3200"/>
              <a:t>进行枚举。所有的状态称作状态空间。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0623051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FB1D2-AB46-8147-9BFB-F00F61A0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4</a:t>
            </a:r>
            <a:r>
              <a:rPr kumimoji="1" lang="zh-Hans" altLang="en-US"/>
              <a:t>皇后问题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5AB0-091B-654B-833B-4200D52B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5543"/>
          </a:xfrm>
        </p:spPr>
        <p:txBody>
          <a:bodyPr/>
          <a:lstStyle/>
          <a:p>
            <a:r>
              <a:rPr kumimoji="1" lang="en-US" altLang="zh-Hans"/>
              <a:t>4</a:t>
            </a:r>
            <a:r>
              <a:rPr kumimoji="1" lang="zh-Hans" altLang="en-US"/>
              <a:t>个皇后，放到</a:t>
            </a:r>
            <a:r>
              <a:rPr kumimoji="1" lang="en-US" altLang="zh-Hans"/>
              <a:t>4</a:t>
            </a:r>
            <a:r>
              <a:rPr kumimoji="1" lang="zh-Hans" altLang="en-US"/>
              <a:t>*</a:t>
            </a:r>
            <a:r>
              <a:rPr kumimoji="1" lang="en-US" altLang="zh-Hans"/>
              <a:t>4</a:t>
            </a:r>
            <a:r>
              <a:rPr kumimoji="1" lang="zh-Hans" altLang="en-US"/>
              <a:t>的棋盘上，一共有多少种方法？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8E105E-1B1E-484C-8C82-93793AE93300}"/>
                  </a:ext>
                </a:extLst>
              </p:cNvPr>
              <p:cNvSpPr txBox="1"/>
              <p:nvPr/>
            </p:nvSpPr>
            <p:spPr>
              <a:xfrm>
                <a:off x="2219826" y="3188368"/>
                <a:ext cx="7949933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从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个位置中拿出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个放皇后</m:t>
                      </m:r>
                      <m:r>
                        <a:rPr kumimoji="1" lang="zh-Hans" altLang="en-US" sz="32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一共</m:t>
                      </m:r>
                      <m:d>
                        <m:dPr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种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8E105E-1B1E-484C-8C82-93793AE9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26" y="3188368"/>
                <a:ext cx="7949933" cy="935641"/>
              </a:xfrm>
              <a:prstGeom prst="rect">
                <a:avLst/>
              </a:prstGeom>
              <a:blipFill>
                <a:blip r:embed="rId3"/>
                <a:stretch>
                  <a:fillRect l="-957" r="-957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9513BEB-1EBB-6D46-89EF-A35DDD92D2F3}"/>
                  </a:ext>
                </a:extLst>
              </p:cNvPr>
              <p:cNvSpPr/>
              <p:nvPr/>
            </p:nvSpPr>
            <p:spPr>
              <a:xfrm>
                <a:off x="3505835" y="4876295"/>
                <a:ext cx="5180329" cy="1087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16!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16−4</m:t>
                              </m:r>
                            </m:e>
                          </m:d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!4!</m:t>
                          </m:r>
                        </m:den>
                      </m:f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=1820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9513BEB-1EBB-6D46-89EF-A35DDD92D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35" y="4876295"/>
                <a:ext cx="5180329" cy="1087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054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FB1D2-AB46-8147-9BFB-F00F61A0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8</a:t>
            </a:r>
            <a:r>
              <a:rPr kumimoji="1" lang="zh-Hans" altLang="en-US"/>
              <a:t>皇后问题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5AB0-091B-654B-833B-4200D52B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5543"/>
          </a:xfrm>
        </p:spPr>
        <p:txBody>
          <a:bodyPr/>
          <a:lstStyle/>
          <a:p>
            <a:r>
              <a:rPr kumimoji="1" lang="en-US" altLang="zh-Hans"/>
              <a:t>8</a:t>
            </a:r>
            <a:r>
              <a:rPr kumimoji="1" lang="zh-Hans" altLang="en-US"/>
              <a:t>个皇后，放到</a:t>
            </a:r>
            <a:r>
              <a:rPr kumimoji="1" lang="en-US" altLang="zh-Hans"/>
              <a:t>8</a:t>
            </a:r>
            <a:r>
              <a:rPr kumimoji="1" lang="zh-Hans" altLang="en-US"/>
              <a:t>*</a:t>
            </a:r>
            <a:r>
              <a:rPr kumimoji="1" lang="en-US" altLang="zh-Hans"/>
              <a:t>8</a:t>
            </a:r>
            <a:r>
              <a:rPr kumimoji="1" lang="zh-Hans" altLang="en-US"/>
              <a:t>的棋盘上，一共有多少种方法？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8E105E-1B1E-484C-8C82-93793AE93300}"/>
                  </a:ext>
                </a:extLst>
              </p:cNvPr>
              <p:cNvSpPr txBox="1"/>
              <p:nvPr/>
            </p:nvSpPr>
            <p:spPr>
              <a:xfrm>
                <a:off x="2219826" y="3188368"/>
                <a:ext cx="7949933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从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个位置中拿出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个放皇后</m:t>
                      </m:r>
                      <m:r>
                        <a:rPr kumimoji="1" lang="zh-Hans" altLang="en-US" sz="32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一共</m:t>
                      </m:r>
                      <m:d>
                        <m:dPr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种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8E105E-1B1E-484C-8C82-93793AE9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26" y="3188368"/>
                <a:ext cx="7949933" cy="935641"/>
              </a:xfrm>
              <a:prstGeom prst="rect">
                <a:avLst/>
              </a:prstGeom>
              <a:blipFill>
                <a:blip r:embed="rId3"/>
                <a:stretch>
                  <a:fillRect l="-957" r="-957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9513BEB-1EBB-6D46-89EF-A35DDD92D2F3}"/>
                  </a:ext>
                </a:extLst>
              </p:cNvPr>
              <p:cNvSpPr/>
              <p:nvPr/>
            </p:nvSpPr>
            <p:spPr>
              <a:xfrm>
                <a:off x="2496408" y="4876295"/>
                <a:ext cx="6796156" cy="1087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64!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64−8</m:t>
                              </m:r>
                            </m:e>
                          </m:d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!8!</m:t>
                          </m:r>
                        </m:den>
                      </m:f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426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165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368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9513BEB-1EBB-6D46-89EF-A35DDD92D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08" y="4876295"/>
                <a:ext cx="6796156" cy="1087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526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2D78B-7010-9844-B8C4-84F52166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n</a:t>
            </a:r>
            <a:r>
              <a:rPr kumimoji="1" lang="zh-Hans" altLang="en-US"/>
              <a:t>皇后问题的解</a:t>
            </a:r>
            <a:r>
              <a:rPr kumimoji="1" lang="en-US" altLang="zh-Hans"/>
              <a:t>-</a:t>
            </a:r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22881-DBCE-E543-BDD6-970A71ED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21" y="2078288"/>
            <a:ext cx="8787064" cy="4033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b="1">
                <a:latin typeface="Courier" pitchFamily="2" charset="0"/>
              </a:rPr>
              <a:t>function</a:t>
            </a:r>
            <a:r>
              <a:rPr kumimoji="1" lang="en-US" altLang="zh-CN" sz="2400">
                <a:latin typeface="Courier" pitchFamily="2" charset="0"/>
              </a:rPr>
              <a:t> queen(n,chessboard, decisions) {...}</a:t>
            </a: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</a:rPr>
              <a:t>-n</a:t>
            </a:r>
            <a:r>
              <a:rPr kumimoji="1" lang="zh-Hans" altLang="en-US" sz="2400">
                <a:latin typeface="Courier" pitchFamily="2" charset="0"/>
              </a:rPr>
              <a:t> 皇后的数量和棋盘的大小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-chessboard </a:t>
            </a:r>
            <a:r>
              <a:rPr kumimoji="1" lang="zh-Hans" altLang="en-US" sz="2400">
                <a:latin typeface="Courier" pitchFamily="2" charset="0"/>
              </a:rPr>
              <a:t>棋盘（</a:t>
            </a:r>
            <a:r>
              <a:rPr kumimoji="1" lang="en-US" altLang="zh-Hans" sz="2400">
                <a:latin typeface="Courier" pitchFamily="2" charset="0"/>
              </a:rPr>
              <a:t>1</a:t>
            </a:r>
            <a:r>
              <a:rPr kumimoji="1" lang="zh-Hans" altLang="en-US" sz="2400">
                <a:latin typeface="Courier" pitchFamily="2" charset="0"/>
              </a:rPr>
              <a:t>维数组）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-decisions </a:t>
            </a:r>
            <a:r>
              <a:rPr kumimoji="1" lang="zh-Hans" altLang="en-US" sz="2400">
                <a:latin typeface="Courier" pitchFamily="2" charset="0"/>
              </a:rPr>
              <a:t>决策</a:t>
            </a:r>
            <a:r>
              <a:rPr kumimoji="1" lang="en-US" altLang="zh-Hans" sz="2400">
                <a:latin typeface="Courier" pitchFamily="2" charset="0"/>
              </a:rPr>
              <a:t>(1</a:t>
            </a:r>
            <a:r>
              <a:rPr kumimoji="1" lang="zh-Hans" altLang="en-US" sz="2400">
                <a:latin typeface="Courier" pitchFamily="2" charset="0"/>
              </a:rPr>
              <a:t>维数组）</a:t>
            </a:r>
            <a:endParaRPr kumimoji="1" lang="en-US" altLang="zh-CN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 sz="2400">
                <a:latin typeface="Courier" pitchFamily="2" charset="0"/>
              </a:rPr>
              <a:t>返回：所有可能的决策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E10D0D-001D-C84D-88D4-3A4D38FB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95" y="3692691"/>
            <a:ext cx="5733910" cy="37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739264-5107-B14F-A76D-A40FE1CC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503" y="4817192"/>
            <a:ext cx="1754034" cy="1732379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5D070FC9-6DDE-A646-8F79-DA2885236B3A}"/>
              </a:ext>
            </a:extLst>
          </p:cNvPr>
          <p:cNvSpPr/>
          <p:nvPr/>
        </p:nvSpPr>
        <p:spPr>
          <a:xfrm>
            <a:off x="8373979" y="4282739"/>
            <a:ext cx="381571" cy="34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4BA9E0-A11E-CD49-B0DB-E714C897D593}"/>
                  </a:ext>
                </a:extLst>
              </p:cNvPr>
              <p:cNvSpPr txBox="1"/>
              <p:nvPr/>
            </p:nvSpPr>
            <p:spPr>
              <a:xfrm>
                <a:off x="9777663" y="5059295"/>
                <a:ext cx="1576137" cy="101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70C0"/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sz="24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zh-CN" sz="2400">
                  <a:solidFill>
                    <a:srgbClr val="0070C0"/>
                  </a:solidFill>
                </a:endParaRPr>
              </a:p>
              <a:p>
                <a:r>
                  <a:rPr kumimoji="1" lang="en-US" altLang="zh-CN" sz="2400">
                    <a:solidFill>
                      <a:srgbClr val="0070C0"/>
                    </a:solidFill>
                  </a:rPr>
                  <a:t>y = p % n </a:t>
                </a:r>
                <a:endParaRPr kumimoji="1" lang="zh-CN" altLang="en-US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4BA9E0-A11E-CD49-B0DB-E714C897D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663" y="5059295"/>
                <a:ext cx="1576137" cy="1011687"/>
              </a:xfrm>
              <a:prstGeom prst="rect">
                <a:avLst/>
              </a:prstGeom>
              <a:blipFill>
                <a:blip r:embed="rId5"/>
                <a:stretch>
                  <a:fillRect l="-5600" r="-4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5011D28-F512-394C-B016-A3DE14D0D681}"/>
              </a:ext>
            </a:extLst>
          </p:cNvPr>
          <p:cNvSpPr txBox="1"/>
          <p:nvPr/>
        </p:nvSpPr>
        <p:spPr>
          <a:xfrm>
            <a:off x="1252834" y="5144772"/>
            <a:ext cx="41825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FF0000"/>
                </a:solidFill>
              </a:rPr>
              <a:t>4</a:t>
            </a:r>
            <a:r>
              <a:rPr kumimoji="1" lang="zh-Hans" altLang="en-US" sz="3200">
                <a:solidFill>
                  <a:srgbClr val="FF0000"/>
                </a:solidFill>
              </a:rPr>
              <a:t>皇后一种可能解： </a:t>
            </a:r>
            <a:endParaRPr kumimoji="1" lang="en-US" altLang="zh-Hans" sz="3200">
              <a:solidFill>
                <a:srgbClr val="FF0000"/>
              </a:solidFill>
            </a:endParaRPr>
          </a:p>
          <a:p>
            <a:r>
              <a:rPr kumimoji="1" lang="en-US" altLang="zh-CN" sz="3200">
                <a:solidFill>
                  <a:srgbClr val="FF0000"/>
                </a:solidFill>
              </a:rPr>
              <a:t>decisions=[1, 7, 8, 14]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144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6A4CE-674C-9648-BC3A-6EB9ACC4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判断棋盘上两个皇后是否互相攻击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C549F-B53D-954E-B94B-67A6ADC3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3200" b="1">
                <a:latin typeface="Courier" pitchFamily="2" charset="0"/>
              </a:rPr>
              <a:t>function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compatible</a:t>
            </a:r>
            <a:r>
              <a:rPr kumimoji="1" lang="zh-Hans" altLang="en-US" sz="3200">
                <a:latin typeface="Courier" pitchFamily="2" charset="0"/>
              </a:rPr>
              <a:t>（</a:t>
            </a:r>
            <a:r>
              <a:rPr kumimoji="1" lang="en-US" altLang="zh-Hans" sz="3200">
                <a:latin typeface="Courier" pitchFamily="2" charset="0"/>
              </a:rPr>
              <a:t>p, q, n) {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</a:t>
            </a:r>
            <a:r>
              <a:rPr kumimoji="1" lang="en-US" altLang="zh-CN" sz="3200" b="1">
                <a:latin typeface="Courier" pitchFamily="2" charset="0"/>
              </a:rPr>
              <a:t>const</a:t>
            </a:r>
            <a:r>
              <a:rPr kumimoji="1" lang="en-US" altLang="zh-CN" sz="3200">
                <a:latin typeface="Courier" pitchFamily="2" charset="0"/>
              </a:rPr>
              <a:t> [x1, y1] = [~~(p/n), p % n]  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</a:t>
            </a:r>
            <a:r>
              <a:rPr kumimoji="1" lang="en-US" altLang="zh-CN" sz="3200" b="1">
                <a:latin typeface="Courier" pitchFamily="2" charset="0"/>
              </a:rPr>
              <a:t>const</a:t>
            </a:r>
            <a:r>
              <a:rPr kumimoji="1" lang="en-US" altLang="zh-CN" sz="3200">
                <a:latin typeface="Courier" pitchFamily="2" charset="0"/>
              </a:rPr>
              <a:t> [x2, y2] = [~~(q/n), q % n]  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</a:t>
            </a:r>
            <a:r>
              <a:rPr kumimoji="1" lang="en-US" altLang="zh-CN" sz="3200" b="1">
                <a:latin typeface="Courier" pitchFamily="2" charset="0"/>
              </a:rPr>
              <a:t>return</a:t>
            </a:r>
            <a:r>
              <a:rPr kumimoji="1" lang="en-US" altLang="zh-CN" sz="3200">
                <a:latin typeface="Courier" pitchFamily="2" charset="0"/>
              </a:rPr>
              <a:t> x1 !== x2 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	&amp;&amp; y1 !== y2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	&amp;&amp; Math.abs(x1-x2) !== Math.abs(y1-y2)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}</a:t>
            </a:r>
            <a:endParaRPr kumimoji="1" lang="zh-CN" altLang="en-US" sz="3200">
              <a:latin typeface="Courier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B9BA8-CD8B-A149-A5C4-86C09BC4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94" y="5303369"/>
            <a:ext cx="1354221" cy="13711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BFA9C6-EFF6-5B44-8939-110C9DE0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304" y="5303369"/>
            <a:ext cx="1354221" cy="13711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D214F9-97F3-274A-8AC4-C2455A932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14" y="5293284"/>
            <a:ext cx="1374141" cy="1391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1D7357-0D8C-E441-BAF6-577113A9E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244" y="5283200"/>
            <a:ext cx="1374141" cy="13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17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0B588-0AF4-A243-B0DC-2C5769CF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判断一组决策是不是最终答案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258F6-DBB6-A744-A279-6216F021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589" cy="4779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is_goal(n, decisions) {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 (let i = 0; i &lt; n; i++) {  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 (let j = i + 1; j &lt; n; j++) {    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</a:t>
            </a:r>
            <a:r>
              <a:rPr kumimoji="1" lang="en-US" altLang="zh-CN" b="1">
                <a:latin typeface="Courier" pitchFamily="2" charset="0"/>
              </a:rPr>
              <a:t>if</a:t>
            </a:r>
            <a:r>
              <a:rPr kumimoji="1" lang="en-US" altLang="zh-CN">
                <a:latin typeface="Courier" pitchFamily="2" charset="0"/>
              </a:rPr>
              <a:t>(i === j) { continue }    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</a:t>
            </a:r>
            <a:r>
              <a:rPr kumimoji="1" lang="en-US" altLang="zh-CN" b="1">
                <a:latin typeface="Courier" pitchFamily="2" charset="0"/>
              </a:rPr>
              <a:t>if</a:t>
            </a:r>
            <a:r>
              <a:rPr kumimoji="1" lang="en-US" altLang="zh-CN">
                <a:latin typeface="Courier" pitchFamily="2" charset="0"/>
              </a:rPr>
              <a:t>(!compatible(decisions[i], decisions[j], n)) {      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false    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}  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}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true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BFF6C-FA09-F14F-9E87-5CC7343DC9F7}"/>
              </a:ext>
            </a:extLst>
          </p:cNvPr>
          <p:cNvSpPr txBox="1"/>
          <p:nvPr/>
        </p:nvSpPr>
        <p:spPr>
          <a:xfrm>
            <a:off x="6691108" y="5144772"/>
            <a:ext cx="41825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FF0000"/>
                </a:solidFill>
              </a:rPr>
              <a:t>4</a:t>
            </a:r>
            <a:r>
              <a:rPr kumimoji="1" lang="zh-Hans" altLang="en-US" sz="3200">
                <a:solidFill>
                  <a:srgbClr val="FF0000"/>
                </a:solidFill>
              </a:rPr>
              <a:t>皇后一种可能解： </a:t>
            </a:r>
            <a:endParaRPr kumimoji="1" lang="en-US" altLang="zh-Hans" sz="3200">
              <a:solidFill>
                <a:srgbClr val="FF0000"/>
              </a:solidFill>
            </a:endParaRPr>
          </a:p>
          <a:p>
            <a:r>
              <a:rPr kumimoji="1" lang="en-US" altLang="zh-CN" sz="3200">
                <a:solidFill>
                  <a:srgbClr val="FF0000"/>
                </a:solidFill>
              </a:rPr>
              <a:t>decisions=[1, 7, 8, 14]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536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25AF-E91C-9543-9765-7AF45D8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枚举做法（</a:t>
            </a:r>
            <a:r>
              <a:rPr kumimoji="1" lang="en-US" altLang="zh-Hans"/>
              <a:t>4</a:t>
            </a:r>
            <a:r>
              <a:rPr kumimoji="1" lang="zh-Hans" altLang="en-US"/>
              <a:t>皇后）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333B5-9D97-6945-96B0-26D3EE8F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Hans" altLang="en-US"/>
              <a:t>利用决策树，第一个皇后有</a:t>
            </a:r>
            <a:r>
              <a:rPr kumimoji="1" lang="en-US" altLang="zh-Hans"/>
              <a:t>16</a:t>
            </a:r>
            <a:r>
              <a:rPr kumimoji="1" lang="zh-Hans" altLang="en-US"/>
              <a:t>个位置，第二个皇后有</a:t>
            </a:r>
            <a:r>
              <a:rPr kumimoji="1" lang="en-US" altLang="zh-Hans"/>
              <a:t>15</a:t>
            </a:r>
            <a:r>
              <a:rPr kumimoji="1" lang="zh-Hans" altLang="en-US"/>
              <a:t>个位置，第三个皇后有</a:t>
            </a:r>
            <a:r>
              <a:rPr kumimoji="1" lang="en-US" altLang="zh-Hans"/>
              <a:t>14</a:t>
            </a:r>
            <a:r>
              <a:rPr kumimoji="1" lang="zh-Hans" altLang="en-US"/>
              <a:t>个位置，第四个皇后有</a:t>
            </a:r>
            <a:r>
              <a:rPr kumimoji="1" lang="en-US" altLang="zh-Hans"/>
              <a:t>13</a:t>
            </a:r>
            <a:r>
              <a:rPr kumimoji="1" lang="zh-Hans" altLang="en-US"/>
              <a:t>个位置</a:t>
            </a:r>
            <a:endParaRPr kumimoji="1" lang="en-US" altLang="zh-Hans"/>
          </a:p>
          <a:p>
            <a:pPr marL="0" indent="0">
              <a:buNone/>
            </a:pPr>
            <a:r>
              <a:rPr kumimoji="1" lang="en-US" altLang="zh-CN" sz="3200" b="1">
                <a:latin typeface="Courier" pitchFamily="2" charset="0"/>
              </a:rPr>
              <a:t>function</a:t>
            </a:r>
            <a:r>
              <a:rPr kumimoji="1" lang="en-US" altLang="zh-CN" sz="3200">
                <a:latin typeface="Courier" pitchFamily="2" charset="0"/>
              </a:rPr>
              <a:t> queen(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n, chessboard, decisions) {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</a:t>
            </a:r>
            <a:r>
              <a:rPr kumimoji="1" lang="en-US" altLang="zh-Hans" sz="3200">
                <a:latin typeface="Courier" pitchFamily="2" charset="0"/>
              </a:rPr>
              <a:t>if( decisions</a:t>
            </a:r>
            <a:r>
              <a:rPr kumimoji="1" lang="zh-Hans" altLang="en-US" sz="3200">
                <a:latin typeface="Courier" pitchFamily="2" charset="0"/>
              </a:rPr>
              <a:t>中有</a:t>
            </a:r>
            <a:r>
              <a:rPr kumimoji="1" lang="en-US" altLang="zh-Hans" sz="3200">
                <a:latin typeface="Courier" pitchFamily="2" charset="0"/>
              </a:rPr>
              <a:t>n</a:t>
            </a:r>
            <a:r>
              <a:rPr kumimoji="1" lang="zh-Hans" altLang="en-US" sz="3200">
                <a:latin typeface="Courier" pitchFamily="2" charset="0"/>
              </a:rPr>
              <a:t>项 </a:t>
            </a:r>
            <a:r>
              <a:rPr kumimoji="1" lang="en-US" altLang="zh-Hans" sz="3200" b="1">
                <a:latin typeface="Courier" pitchFamily="2" charset="0"/>
              </a:rPr>
              <a:t>&amp;&amp;</a:t>
            </a:r>
            <a:r>
              <a:rPr kumimoji="1" lang="zh-Hans" altLang="en-US" sz="3200">
                <a:latin typeface="Courier" pitchFamily="2" charset="0"/>
              </a:rPr>
              <a:t> 满足互不攻击 </a:t>
            </a:r>
            <a:r>
              <a:rPr kumimoji="1" lang="en-US" altLang="zh-Hans" sz="3200">
                <a:latin typeface="Courier" pitchFamily="2" charset="0"/>
              </a:rPr>
              <a:t>) { </a:t>
            </a:r>
            <a:r>
              <a:rPr kumimoji="1" lang="zh-Hans" altLang="en-US" sz="3200">
                <a:latin typeface="Courier" pitchFamily="2" charset="0"/>
              </a:rPr>
              <a:t>返回结果 </a:t>
            </a:r>
            <a:r>
              <a:rPr kumimoji="1" lang="en-US" altLang="zh-Hans" sz="320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  </a:t>
            </a:r>
            <a:r>
              <a:rPr kumimoji="1" lang="zh-Hans" altLang="en-US" sz="3200">
                <a:latin typeface="Courier" pitchFamily="2" charset="0"/>
              </a:rPr>
              <a:t>遍历所有剩余的位置</a:t>
            </a:r>
            <a:endParaRPr kumimoji="1" lang="en-US" altLang="zh-Hans" sz="32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 sz="3200">
                <a:latin typeface="Courier" pitchFamily="2" charset="0"/>
              </a:rPr>
              <a:t>  </a:t>
            </a:r>
            <a:r>
              <a:rPr kumimoji="1" lang="zh-Hans" altLang="en-US" sz="3200" b="1">
                <a:latin typeface="Courier" pitchFamily="2" charset="0"/>
              </a:rPr>
              <a:t>递归</a:t>
            </a:r>
            <a:endParaRPr kumimoji="1" lang="en-US" altLang="zh-CN" sz="3200" b="1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3200">
                <a:latin typeface="Courier" pitchFamily="2" charset="0"/>
              </a:rPr>
              <a:t>}</a:t>
            </a:r>
            <a:endParaRPr kumimoji="1" lang="zh-CN" altLang="en-US" sz="3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00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486</Words>
  <Application>Microsoft Macintosh PowerPoint</Application>
  <PresentationFormat>宽屏</PresentationFormat>
  <Paragraphs>72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搜索问题</vt:lpstr>
      <vt:lpstr>递归和搜索</vt:lpstr>
      <vt:lpstr>PowerPoint 演示文稿</vt:lpstr>
      <vt:lpstr>4皇后问题</vt:lpstr>
      <vt:lpstr>8皇后问题</vt:lpstr>
      <vt:lpstr>n皇后问题的解-抽象</vt:lpstr>
      <vt:lpstr>判断棋盘上两个皇后是否互相攻击</vt:lpstr>
      <vt:lpstr>判断一组决策是不是最终答案</vt:lpstr>
      <vt:lpstr>枚举做法（4皇后）</vt:lpstr>
      <vt:lpstr>优化方案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64</cp:revision>
  <dcterms:created xsi:type="dcterms:W3CDTF">2018-08-02T23:34:41Z</dcterms:created>
  <dcterms:modified xsi:type="dcterms:W3CDTF">2018-09-26T12:31:58Z</dcterms:modified>
</cp:coreProperties>
</file>