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68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54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16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9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4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6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49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11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4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数组</a:t>
            </a:r>
            <a:r>
              <a:rPr kumimoji="1" lang="en-US" altLang="zh-Hans"/>
              <a:t>(Array)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b="1"/>
              <a:t>追加</a:t>
            </a:r>
            <a:r>
              <a:rPr kumimoji="1" lang="en-US" altLang="zh-Hans"/>
              <a:t>(append/push) – </a:t>
            </a:r>
            <a:r>
              <a:rPr kumimoji="1" lang="en-US" altLang="zh-Hans">
                <a:solidFill>
                  <a:srgbClr val="00B0F0"/>
                </a:solidFill>
              </a:rPr>
              <a:t>O(1)</a:t>
            </a:r>
          </a:p>
          <a:p>
            <a:r>
              <a:rPr kumimoji="1" lang="zh-Hans" altLang="en-US" b="1"/>
              <a:t>索引</a:t>
            </a:r>
            <a:r>
              <a:rPr kumimoji="1" lang="en-US" altLang="zh-Hans" b="1"/>
              <a:t> </a:t>
            </a:r>
            <a:r>
              <a:rPr kumimoji="1" lang="zh-Hans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修改</a:t>
            </a:r>
            <a:r>
              <a:rPr kumimoji="1" lang="en-US" altLang="zh-Han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kumimoji="1" lang="zh-Hans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访问</a:t>
            </a:r>
            <a:r>
              <a:rPr kumimoji="1" lang="en-US" altLang="zh-Hans"/>
              <a:t>(A[idx]=...) – </a:t>
            </a:r>
            <a:r>
              <a:rPr kumimoji="1" lang="en-US" altLang="zh-Hans">
                <a:solidFill>
                  <a:srgbClr val="00B0F0"/>
                </a:solidFill>
              </a:rPr>
              <a:t>O(1)</a:t>
            </a:r>
          </a:p>
          <a:p>
            <a:r>
              <a:rPr kumimoji="1" lang="zh-Hans" altLang="en-US" b="1"/>
              <a:t>插入</a:t>
            </a:r>
            <a:r>
              <a:rPr kumimoji="1" lang="en-US" altLang="zh-Hans"/>
              <a:t>(insert) – </a:t>
            </a:r>
            <a:r>
              <a:rPr kumimoji="1" lang="en-US" altLang="zh-Hans">
                <a:solidFill>
                  <a:srgbClr val="00B0F0"/>
                </a:solidFill>
              </a:rPr>
              <a:t>O(n)</a:t>
            </a:r>
          </a:p>
          <a:p>
            <a:r>
              <a:rPr kumimoji="1" lang="zh-Hans" altLang="en-US" b="1"/>
              <a:t>删除</a:t>
            </a:r>
            <a:r>
              <a:rPr kumimoji="1" lang="en-US" altLang="zh-Hans"/>
              <a:t>(delete/remove) – </a:t>
            </a:r>
            <a:r>
              <a:rPr kumimoji="1" lang="en-US" altLang="zh-Hans">
                <a:solidFill>
                  <a:srgbClr val="00B0F0"/>
                </a:solidFill>
              </a:rPr>
              <a:t>O(n)</a:t>
            </a:r>
          </a:p>
          <a:p>
            <a:r>
              <a:rPr kumimoji="1" lang="zh-Hans" altLang="en-US" b="1"/>
              <a:t>合并</a:t>
            </a:r>
            <a:r>
              <a:rPr kumimoji="1" lang="en-US" altLang="zh-Hans"/>
              <a:t>(concat/merge) – </a:t>
            </a:r>
            <a:r>
              <a:rPr kumimoji="1" lang="en-US" altLang="zh-Hans">
                <a:solidFill>
                  <a:srgbClr val="00B0F0"/>
                </a:solidFill>
              </a:rPr>
              <a:t>O(m+n)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C848C-1819-3A45-9D30-A7E396A8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Hans" altLang="en-US"/>
              <a:t>函数举例</a:t>
            </a:r>
            <a:endParaRPr kumimoji="1" lang="zh-CN" alt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95B890E-3E8B-5B4A-8280-B7DC5639E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014054"/>
              </p:ext>
            </p:extLst>
          </p:nvPr>
        </p:nvGraphicFramePr>
        <p:xfrm>
          <a:off x="838200" y="2511425"/>
          <a:ext cx="105156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123805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3852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7093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842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push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O(1)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pop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O(1)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02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shift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unshift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slice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concat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6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splice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find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0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filter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solidFill>
                            <a:srgbClr val="00B050"/>
                          </a:solidFill>
                        </a:rPr>
                        <a:t>every</a:t>
                      </a:r>
                      <a:endParaRPr lang="zh-CN" altLang="en-US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O(n)</a:t>
                      </a:r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6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408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5302-EB6B-FF4B-8182-40FCEEFE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数组实现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F3E29-95ED-D24A-88DD-28F90DD20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66" y="3124106"/>
            <a:ext cx="1490913" cy="2874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AE8EB5-0A47-6D40-B416-2DE4CD02F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792" y="1821134"/>
            <a:ext cx="4509695" cy="762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CF4AAD-5085-7343-A0FD-2E1A288C272D}"/>
              </a:ext>
            </a:extLst>
          </p:cNvPr>
          <p:cNvSpPr txBox="1"/>
          <p:nvPr/>
        </p:nvSpPr>
        <p:spPr>
          <a:xfrm>
            <a:off x="3261057" y="6182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/>
              <a:t>内存中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FAF3C-FDE1-6D44-BD6A-26CE9F9E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179" y="3548982"/>
            <a:ext cx="2768600" cy="241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CF180-A572-F145-B741-9B5EA5A56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179" y="3910266"/>
            <a:ext cx="2768600" cy="241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E52FB-A9ED-0E48-9238-62A09B1E9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179" y="4271550"/>
            <a:ext cx="2768600" cy="241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112A5F-8BD0-984B-A166-4B0EA311B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6179" y="4641048"/>
            <a:ext cx="2768600" cy="241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836AAA-1815-8747-8981-A8E81F57E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5484" y="4978144"/>
            <a:ext cx="2768600" cy="241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2650DB-B972-B149-AF7E-17B91818AA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484" y="5339428"/>
            <a:ext cx="2768600" cy="241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1ED475D-27CC-2B43-9E69-B82690DC3556}"/>
              </a:ext>
            </a:extLst>
          </p:cNvPr>
          <p:cNvSpPr txBox="1"/>
          <p:nvPr/>
        </p:nvSpPr>
        <p:spPr>
          <a:xfrm>
            <a:off x="6605335" y="3361148"/>
            <a:ext cx="4944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元素在内存中呈线连续性排列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每个元素可以</a:t>
            </a:r>
            <a:r>
              <a:rPr kumimoji="1" lang="zh-Hans" altLang="en-US" sz="3200" b="1"/>
              <a:t>存储</a:t>
            </a:r>
            <a:r>
              <a:rPr kumimoji="1" lang="zh-Hans" altLang="en-US" sz="3200" b="1">
                <a:solidFill>
                  <a:srgbClr val="0070C0"/>
                </a:solidFill>
              </a:rPr>
              <a:t>字节数相同</a:t>
            </a:r>
            <a:r>
              <a:rPr kumimoji="1" lang="zh-Hans" altLang="en-US" sz="3200" b="1"/>
              <a:t>数据</a:t>
            </a:r>
            <a:r>
              <a:rPr kumimoji="1" lang="en-US" altLang="zh-Hans" sz="3200" b="1"/>
              <a:t>(</a:t>
            </a:r>
            <a:r>
              <a:rPr kumimoji="1" lang="zh-Hans" altLang="en-US" sz="3200"/>
              <a:t>或</a:t>
            </a:r>
            <a:r>
              <a:rPr kumimoji="1" lang="zh-Hans" altLang="en-US" sz="3200" b="1"/>
              <a:t>地址</a:t>
            </a:r>
            <a:r>
              <a:rPr kumimoji="1" lang="en-US" altLang="zh-Hans" sz="32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6054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9541-0303-F64D-9DFB-CF1A1429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卫星数据</a:t>
            </a:r>
            <a:r>
              <a:rPr kumimoji="1" lang="en-US" altLang="zh-Hans"/>
              <a:t>(</a:t>
            </a:r>
            <a:r>
              <a:rPr kumimoji="1" lang="zh-Hans" altLang="en-US"/>
              <a:t>存储地址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6DDD9-3B9E-AB42-8DE7-8ECF5C11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11" y="1690688"/>
            <a:ext cx="5531184" cy="47784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B1D654-4CA7-2142-B4ED-96BC2EC032F7}"/>
              </a:ext>
            </a:extLst>
          </p:cNvPr>
          <p:cNvSpPr txBox="1"/>
          <p:nvPr/>
        </p:nvSpPr>
        <p:spPr>
          <a:xfrm>
            <a:off x="7876006" y="3048845"/>
            <a:ext cx="4066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数组元素用于存储地址时，这些地址指向的数据被称为</a:t>
            </a:r>
            <a:r>
              <a:rPr kumimoji="1" lang="zh-Hans" altLang="en-US" sz="3200" b="1"/>
              <a:t>卫星数据</a:t>
            </a:r>
            <a:r>
              <a:rPr kumimoji="1" lang="zh-Hans" altLang="en-US" sz="3200"/>
              <a:t>。</a:t>
            </a:r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58B1EB-8B99-4D4D-9945-6223BAE5CA54}"/>
              </a:ext>
            </a:extLst>
          </p:cNvPr>
          <p:cNvSpPr txBox="1"/>
          <p:nvPr/>
        </p:nvSpPr>
        <p:spPr>
          <a:xfrm>
            <a:off x="3799748" y="160646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......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744424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EDA1-3FCF-5140-BF4D-7AD54C2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访问</a:t>
            </a:r>
            <a:r>
              <a:rPr kumimoji="1" lang="en-US" altLang="zh-Hans"/>
              <a:t>/</a:t>
            </a:r>
            <a:r>
              <a:rPr kumimoji="1" lang="zh-Hans" altLang="en-US"/>
              <a:t>修改</a:t>
            </a:r>
            <a:r>
              <a:rPr kumimoji="1" lang="en-US" altLang="zh-Hans"/>
              <a:t>-</a:t>
            </a:r>
            <a:r>
              <a:rPr kumimoji="1" lang="zh-Hans" altLang="en-US"/>
              <a:t>索引</a:t>
            </a:r>
            <a:r>
              <a:rPr kumimoji="1" lang="en-US" altLang="zh-Hans"/>
              <a:t>O(1)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2AF85-9967-844D-AD1E-681796EE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179638"/>
            <a:ext cx="9664700" cy="168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F2A7AF-6304-BB4F-939B-4D92BC1A7818}"/>
              </a:ext>
            </a:extLst>
          </p:cNvPr>
          <p:cNvSpPr txBox="1"/>
          <p:nvPr/>
        </p:nvSpPr>
        <p:spPr>
          <a:xfrm>
            <a:off x="2371726" y="5400674"/>
            <a:ext cx="201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a[3] = 10</a:t>
            </a:r>
            <a:endParaRPr kumimoji="1" lang="zh-CN" altLang="en-US" sz="32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475F4F-D796-FB4E-BC34-0D2F6F57706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78995" y="3988356"/>
            <a:ext cx="1445668" cy="1412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B018C6-0AD5-CD44-B69D-F727E04745B4}"/>
              </a:ext>
            </a:extLst>
          </p:cNvPr>
          <p:cNvSpPr txBox="1"/>
          <p:nvPr/>
        </p:nvSpPr>
        <p:spPr>
          <a:xfrm>
            <a:off x="5443538" y="4357688"/>
            <a:ext cx="5910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a </a:t>
            </a:r>
            <a:r>
              <a:rPr kumimoji="1" lang="en-US" altLang="zh-CN" sz="3200">
                <a:solidFill>
                  <a:srgbClr val="00B0F0"/>
                </a:solidFill>
              </a:rPr>
              <a:t>=</a:t>
            </a:r>
            <a:r>
              <a:rPr kumimoji="1" lang="en-US" altLang="zh-CN" sz="3200"/>
              <a:t> 0xA000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/>
              <a:t>a[3] </a:t>
            </a:r>
            <a:r>
              <a:rPr kumimoji="1" lang="en-US" altLang="zh-CN" sz="3200">
                <a:solidFill>
                  <a:srgbClr val="00B0F0"/>
                </a:solidFill>
              </a:rPr>
              <a:t>=</a:t>
            </a:r>
            <a:r>
              <a:rPr kumimoji="1" lang="en-US" altLang="zh-CN" sz="3200"/>
              <a:t> 0xA000 + 3*8=0xA018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/>
              <a:t>LOAD</a:t>
            </a:r>
            <a:r>
              <a:rPr kumimoji="1" lang="en-US" altLang="zh-CN" sz="3200"/>
              <a:t> A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/>
              <a:t>STORE</a:t>
            </a:r>
            <a:r>
              <a:rPr kumimoji="1" lang="en-US" altLang="zh-CN" sz="3200"/>
              <a:t> A 0xA018 </a:t>
            </a:r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DC1BC-8897-8843-A4A5-C709B8AF3F25}"/>
              </a:ext>
            </a:extLst>
          </p:cNvPr>
          <p:cNvSpPr txBox="1"/>
          <p:nvPr/>
        </p:nvSpPr>
        <p:spPr>
          <a:xfrm>
            <a:off x="2371726" y="16906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B88D7B-85FD-8F4D-8D11-61B34E744EB1}"/>
              </a:ext>
            </a:extLst>
          </p:cNvPr>
          <p:cNvSpPr txBox="1"/>
          <p:nvPr/>
        </p:nvSpPr>
        <p:spPr>
          <a:xfrm>
            <a:off x="3222541" y="1684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609DF8-B853-8443-AF07-9FEEE0542825}"/>
              </a:ext>
            </a:extLst>
          </p:cNvPr>
          <p:cNvSpPr txBox="1"/>
          <p:nvPr/>
        </p:nvSpPr>
        <p:spPr>
          <a:xfrm>
            <a:off x="3945376" y="1684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B65B1-D724-9749-845E-CD4B2951B979}"/>
              </a:ext>
            </a:extLst>
          </p:cNvPr>
          <p:cNvSpPr txBox="1"/>
          <p:nvPr/>
        </p:nvSpPr>
        <p:spPr>
          <a:xfrm>
            <a:off x="4711074" y="1684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633BB0-4C3E-2941-A925-6EF3E252540C}"/>
              </a:ext>
            </a:extLst>
          </p:cNvPr>
          <p:cNvSpPr txBox="1"/>
          <p:nvPr/>
        </p:nvSpPr>
        <p:spPr>
          <a:xfrm>
            <a:off x="5561889" y="1677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94CEE8-867B-BD45-93E8-92CE5F6A3446}"/>
              </a:ext>
            </a:extLst>
          </p:cNvPr>
          <p:cNvSpPr txBox="1"/>
          <p:nvPr/>
        </p:nvSpPr>
        <p:spPr>
          <a:xfrm>
            <a:off x="6284724" y="1677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C62711-4E7F-BD4F-8A14-8AB0D8075BAB}"/>
              </a:ext>
            </a:extLst>
          </p:cNvPr>
          <p:cNvSpPr txBox="1"/>
          <p:nvPr/>
        </p:nvSpPr>
        <p:spPr>
          <a:xfrm>
            <a:off x="1332256" y="1696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/>
              <a:t>序数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8400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775E9-9277-CF40-9856-73BD835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追加元素的复杂度？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7BB1AB-C286-AF47-BF7D-EEC53E0C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139282"/>
            <a:ext cx="9664700" cy="1689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4BC8E0-3FC9-2947-8A0D-2D8ECC5BCBC1}"/>
              </a:ext>
            </a:extLst>
          </p:cNvPr>
          <p:cNvSpPr/>
          <p:nvPr/>
        </p:nvSpPr>
        <p:spPr>
          <a:xfrm>
            <a:off x="3064044" y="5125453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7</a:t>
            </a:r>
            <a:endParaRPr kumimoji="1"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0EE4D9-653C-8D4A-9077-52C09942DAFF}"/>
              </a:ext>
            </a:extLst>
          </p:cNvPr>
          <p:cNvSpPr/>
          <p:nvPr/>
        </p:nvSpPr>
        <p:spPr>
          <a:xfrm>
            <a:off x="3822033" y="5125453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8</a:t>
            </a:r>
            <a:endParaRPr kumimoji="1" lang="zh-CN" altLang="en-US" sz="2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065292-9A46-AB48-94D6-628C6D8C7F36}"/>
              </a:ext>
            </a:extLst>
          </p:cNvPr>
          <p:cNvSpPr/>
          <p:nvPr/>
        </p:nvSpPr>
        <p:spPr>
          <a:xfrm>
            <a:off x="4580022" y="5125452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9</a:t>
            </a:r>
            <a:endParaRPr kumimoji="1" lang="zh-CN" altLang="en-US" sz="2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35998-DB66-0648-A911-8C302AFA0788}"/>
              </a:ext>
            </a:extLst>
          </p:cNvPr>
          <p:cNvSpPr/>
          <p:nvPr/>
        </p:nvSpPr>
        <p:spPr>
          <a:xfrm>
            <a:off x="5338011" y="5125451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10</a:t>
            </a:r>
            <a:endParaRPr kumimoji="1" lang="zh-CN" altLang="en-US" sz="280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3357B10-7571-D248-BFA9-6105E8AC9F7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43039" y="3513930"/>
            <a:ext cx="3857874" cy="161152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7AA3AB3-E909-AD49-B2D7-CDA00D6A7F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01028" y="3513931"/>
            <a:ext cx="3871410" cy="161152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67CCF4A-209D-FD42-A1D8-8039E546BEB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959017" y="3477816"/>
            <a:ext cx="3871410" cy="1647636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BE0CC06-29FF-7B49-AEE6-23823398554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17006" y="3459759"/>
            <a:ext cx="3871410" cy="166569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BFBB12B-3C69-864E-9FDA-943EE4F60103}"/>
              </a:ext>
            </a:extLst>
          </p:cNvPr>
          <p:cNvSpPr/>
          <p:nvPr/>
        </p:nvSpPr>
        <p:spPr>
          <a:xfrm>
            <a:off x="6095999" y="5125450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11</a:t>
            </a:r>
            <a:endParaRPr kumimoji="1" lang="zh-CN" altLang="en-US" sz="280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3488EEC-F6F8-B444-89BF-E8C802B2504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853988" y="4937297"/>
            <a:ext cx="1976439" cy="567148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96F06E0-BA0F-694B-A9B9-BF07CE7F88CC}"/>
              </a:ext>
            </a:extLst>
          </p:cNvPr>
          <p:cNvSpPr txBox="1"/>
          <p:nvPr/>
        </p:nvSpPr>
        <p:spPr>
          <a:xfrm>
            <a:off x="9175797" y="448395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</a:rPr>
              <a:t>?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CEEB20-A34B-E649-97F2-C64371D02DF8}"/>
              </a:ext>
            </a:extLst>
          </p:cNvPr>
          <p:cNvSpPr txBox="1"/>
          <p:nvPr/>
        </p:nvSpPr>
        <p:spPr>
          <a:xfrm>
            <a:off x="6658714" y="4090452"/>
            <a:ext cx="5109091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200"/>
              <a:t>需要在内存中另选一块地方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1969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7" grpId="0" animBg="1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F4A9-E198-0F42-A07F-1DA695C3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一种分配算法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04AD6-6EC4-B54E-907D-BB89A7B4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/>
              <a:t>对任意数组，元素个数为</a:t>
            </a:r>
            <a:r>
              <a:rPr kumimoji="1" lang="en-US" altLang="zh-Hans"/>
              <a:t>n</a:t>
            </a:r>
            <a:r>
              <a:rPr kumimoji="1" lang="zh-Hans" altLang="en-US"/>
              <a:t>，实际分配空间为</a:t>
            </a:r>
            <a:r>
              <a:rPr kumimoji="1" lang="en-US" altLang="zh-Hans"/>
              <a:t>N</a:t>
            </a:r>
            <a:endParaRPr kumimoji="1" lang="en-US" altLang="zh-CN"/>
          </a:p>
          <a:p>
            <a:r>
              <a:rPr kumimoji="1" lang="en-US" altLang="zh-Hans" b="1"/>
              <a:t>N=2n</a:t>
            </a:r>
            <a:endParaRPr kumimoji="1"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E26E3F-A546-F049-A4B5-8E4A5D4EAD32}"/>
              </a:ext>
            </a:extLst>
          </p:cNvPr>
          <p:cNvSpPr txBox="1"/>
          <p:nvPr/>
        </p:nvSpPr>
        <p:spPr>
          <a:xfrm>
            <a:off x="4424835" y="3188138"/>
            <a:ext cx="578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例如</a:t>
            </a:r>
            <a:r>
              <a:rPr kumimoji="1" lang="en-US" altLang="zh-Hans" sz="2400"/>
              <a:t>:</a:t>
            </a:r>
            <a:r>
              <a:rPr kumimoji="1" lang="zh-Hans" altLang="en-US" sz="2400"/>
              <a:t>对</a:t>
            </a:r>
            <a:r>
              <a:rPr kumimoji="1" lang="en-US" altLang="zh-CN" sz="2400"/>
              <a:t>n=k</a:t>
            </a:r>
            <a:r>
              <a:rPr kumimoji="1" lang="zh-Hans" altLang="en-US" sz="2400"/>
              <a:t>， </a:t>
            </a:r>
            <a:r>
              <a:rPr kumimoji="1" lang="en-US" altLang="zh-Hans" sz="2400"/>
              <a:t>N=2k</a:t>
            </a:r>
            <a:r>
              <a:rPr kumimoji="1" lang="zh-Hans" altLang="en-US" sz="2400"/>
              <a:t>的数组追加</a:t>
            </a:r>
            <a:r>
              <a:rPr kumimoji="1" lang="en-US" altLang="zh-Hans" sz="2400"/>
              <a:t>k+1</a:t>
            </a:r>
            <a:r>
              <a:rPr kumimoji="1" lang="zh-Hans" altLang="en-US" sz="2400"/>
              <a:t>个元素</a:t>
            </a:r>
            <a:endParaRPr kumimoji="1"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DC03C-41B2-4241-85BA-A2BD9D0CC88B}"/>
              </a:ext>
            </a:extLst>
          </p:cNvPr>
          <p:cNvSpPr txBox="1"/>
          <p:nvPr/>
        </p:nvSpPr>
        <p:spPr>
          <a:xfrm>
            <a:off x="5040632" y="3990002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对</a:t>
            </a:r>
            <a:r>
              <a:rPr kumimoji="1" lang="en-US" altLang="zh-Hans" sz="2400"/>
              <a:t>k</a:t>
            </a:r>
            <a:r>
              <a:rPr kumimoji="1" lang="zh-Hans" altLang="en-US" sz="2400"/>
              <a:t>次追加，每次执行常数时间</a:t>
            </a:r>
            <a:endParaRPr kumimoji="1" lang="en-US" altLang="zh-Han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D0276B-DF9D-A446-A75F-E6348A2E66C5}"/>
              </a:ext>
            </a:extLst>
          </p:cNvPr>
          <p:cNvSpPr txBox="1"/>
          <p:nvPr/>
        </p:nvSpPr>
        <p:spPr>
          <a:xfrm>
            <a:off x="3455242" y="4762830"/>
            <a:ext cx="751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/>
              <a:t>对第</a:t>
            </a:r>
            <a:r>
              <a:rPr kumimoji="1" lang="en-US" altLang="zh-Hans" sz="2400"/>
              <a:t>k+1</a:t>
            </a:r>
            <a:r>
              <a:rPr kumimoji="1" lang="zh-Hans" altLang="en-US" sz="2400"/>
              <a:t>次追加，需要拷贝</a:t>
            </a:r>
            <a:r>
              <a:rPr kumimoji="1" lang="en-US" altLang="zh-Hans" sz="2400"/>
              <a:t>2k</a:t>
            </a:r>
            <a:r>
              <a:rPr kumimoji="1" lang="zh-Hans" altLang="en-US" sz="2400"/>
              <a:t>个元素到新的内存区域</a:t>
            </a:r>
            <a:endParaRPr kumimoji="1" lang="en-US" altLang="zh-Han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95F90-8C9B-8741-97E6-D3B7479BDC9A}"/>
              </a:ext>
            </a:extLst>
          </p:cNvPr>
          <p:cNvSpPr txBox="1"/>
          <p:nvPr/>
        </p:nvSpPr>
        <p:spPr>
          <a:xfrm>
            <a:off x="4675614" y="5669713"/>
            <a:ext cx="506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/>
              <a:t>平均情况进行</a:t>
            </a:r>
            <a:r>
              <a:rPr kumimoji="1" lang="en-US" altLang="zh-Hans" sz="2400"/>
              <a:t>k+1</a:t>
            </a:r>
            <a:r>
              <a:rPr kumimoji="1" lang="zh-Hans" altLang="en-US" sz="2400"/>
              <a:t>次追加和</a:t>
            </a:r>
            <a:r>
              <a:rPr kumimoji="1" lang="en-US" altLang="zh-Hans" sz="2400"/>
              <a:t>2k</a:t>
            </a:r>
            <a:r>
              <a:rPr kumimoji="1" lang="zh-Hans" altLang="en-US" sz="2400"/>
              <a:t>次拷贝</a:t>
            </a:r>
            <a:endParaRPr kumimoji="1" lang="en-US" altLang="zh-Hans" sz="240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E8DEBA2D-DD7E-104F-A130-728353961398}"/>
              </a:ext>
            </a:extLst>
          </p:cNvPr>
          <p:cNvSpPr/>
          <p:nvPr/>
        </p:nvSpPr>
        <p:spPr>
          <a:xfrm>
            <a:off x="7103302" y="3717272"/>
            <a:ext cx="214312" cy="299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90A42D53-9266-C846-8A0C-804B2ACC5BE9}"/>
              </a:ext>
            </a:extLst>
          </p:cNvPr>
          <p:cNvSpPr/>
          <p:nvPr/>
        </p:nvSpPr>
        <p:spPr>
          <a:xfrm>
            <a:off x="7103302" y="4476494"/>
            <a:ext cx="214312" cy="299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3C2999F5-5D96-934C-BBC7-4E476C31CC59}"/>
              </a:ext>
            </a:extLst>
          </p:cNvPr>
          <p:cNvSpPr/>
          <p:nvPr/>
        </p:nvSpPr>
        <p:spPr>
          <a:xfrm>
            <a:off x="7103302" y="5239465"/>
            <a:ext cx="214312" cy="299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6C8350-C071-5C4A-823C-1EE6EF9A2908}"/>
                  </a:ext>
                </a:extLst>
              </p:cNvPr>
              <p:cNvSpPr txBox="1"/>
              <p:nvPr/>
            </p:nvSpPr>
            <p:spPr>
              <a:xfrm>
                <a:off x="846914" y="5241963"/>
                <a:ext cx="2082558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6C8350-C071-5C4A-823C-1EE6EF9A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14" y="5241963"/>
                <a:ext cx="2082558" cy="935000"/>
              </a:xfrm>
              <a:prstGeom prst="rect">
                <a:avLst/>
              </a:prstGeom>
              <a:blipFill>
                <a:blip r:embed="rId3"/>
                <a:stretch>
                  <a:fillRect l="-3636" t="-1351" r="-3030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942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4372-75FF-D743-A0FA-E1F3800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插入元素</a:t>
            </a:r>
            <a:r>
              <a:rPr kumimoji="1" lang="en-US" altLang="zh-Hans"/>
              <a:t> O(n)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57885-E60E-744C-8FFA-CCE5531F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112962"/>
            <a:ext cx="9664700" cy="168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8D1584-6350-614A-B93D-B17FFDF9E6C0}"/>
              </a:ext>
            </a:extLst>
          </p:cNvPr>
          <p:cNvSpPr/>
          <p:nvPr/>
        </p:nvSpPr>
        <p:spPr>
          <a:xfrm>
            <a:off x="3064044" y="5125453"/>
            <a:ext cx="757989" cy="757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7</a:t>
            </a:r>
            <a:endParaRPr kumimoji="1" lang="zh-CN" altLang="en-US" sz="280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244EB91-5615-2442-8499-B7B74E1855D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43039" y="3802062"/>
            <a:ext cx="257424" cy="1323391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CC4E266-D1F1-C247-8541-E855C8A5EFB7}"/>
              </a:ext>
            </a:extLst>
          </p:cNvPr>
          <p:cNvSpPr txBox="1"/>
          <p:nvPr/>
        </p:nvSpPr>
        <p:spPr>
          <a:xfrm>
            <a:off x="4510590" y="4427229"/>
            <a:ext cx="6843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需要将</a:t>
            </a:r>
            <a:r>
              <a:rPr kumimoji="1" lang="en-US" altLang="zh-Hans" sz="3200"/>
              <a:t>3,4,5,6</a:t>
            </a:r>
            <a:r>
              <a:rPr kumimoji="1" lang="zh-Hans" altLang="en-US" sz="3200"/>
              <a:t>依次向后移动，留出</a:t>
            </a:r>
            <a:r>
              <a:rPr kumimoji="1" lang="en-US" altLang="zh-Hans" sz="3200"/>
              <a:t>7</a:t>
            </a:r>
            <a:r>
              <a:rPr kumimoji="1" lang="zh-Hans" altLang="en-US" sz="3200"/>
              <a:t>需要插入的位置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297880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71AD7-2161-DB48-9AA8-10C22760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删除元素 </a:t>
            </a:r>
            <a:r>
              <a:rPr kumimoji="1" lang="en-US" altLang="zh-Hans"/>
              <a:t>O(n)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F1AA5-1669-F34C-ADC4-A37CF933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13" y="1915822"/>
            <a:ext cx="8480425" cy="1482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B827D2-7EBC-C04E-9DB5-5382AF826124}"/>
              </a:ext>
            </a:extLst>
          </p:cNvPr>
          <p:cNvSpPr txBox="1"/>
          <p:nvPr/>
        </p:nvSpPr>
        <p:spPr>
          <a:xfrm>
            <a:off x="3829050" y="303830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X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A11634-A535-D348-ADF9-4668BCE9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50" y="4119677"/>
            <a:ext cx="8480425" cy="1482124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AC213627-CEB6-4842-A65B-9690A02CBB9E}"/>
              </a:ext>
            </a:extLst>
          </p:cNvPr>
          <p:cNvSpPr/>
          <p:nvPr/>
        </p:nvSpPr>
        <p:spPr>
          <a:xfrm>
            <a:off x="5645476" y="3629689"/>
            <a:ext cx="250172" cy="271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C3C59-DF51-0643-BB97-20C6A2227E6D}"/>
              </a:ext>
            </a:extLst>
          </p:cNvPr>
          <p:cNvSpPr txBox="1"/>
          <p:nvPr/>
        </p:nvSpPr>
        <p:spPr>
          <a:xfrm>
            <a:off x="1400176" y="5857357"/>
            <a:ext cx="6429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需要依次将</a:t>
            </a:r>
            <a:r>
              <a:rPr kumimoji="1" lang="en-US" altLang="zh-Hans" sz="3200"/>
              <a:t>4,5,6</a:t>
            </a:r>
            <a:r>
              <a:rPr kumimoji="1" lang="zh-Hans" altLang="en-US" sz="3200"/>
              <a:t>向前移动一个位置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872756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B3C5-690D-2F4A-A778-9CEEDF7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合并数组</a:t>
            </a:r>
            <a:r>
              <a:rPr kumimoji="1" lang="en-US" altLang="zh-Hans"/>
              <a:t>-O(m+n)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24E00-F08D-8240-9FB4-785DA6225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1963"/>
          </a:xfrm>
        </p:spPr>
        <p:txBody>
          <a:bodyPr/>
          <a:lstStyle/>
          <a:p>
            <a:r>
              <a:rPr kumimoji="1" lang="zh-Hans" altLang="en-US"/>
              <a:t>数组</a:t>
            </a:r>
            <a:r>
              <a:rPr kumimoji="1" lang="en-US" altLang="zh-Hans"/>
              <a:t>A</a:t>
            </a:r>
            <a:r>
              <a:rPr kumimoji="1" lang="zh-Hans" altLang="en-US"/>
              <a:t>长度为</a:t>
            </a:r>
            <a:r>
              <a:rPr kumimoji="1" lang="en-US" altLang="zh-Hans"/>
              <a:t>n</a:t>
            </a:r>
            <a:r>
              <a:rPr kumimoji="1" lang="zh-Hans" altLang="en-US"/>
              <a:t>，数组</a:t>
            </a:r>
            <a:r>
              <a:rPr kumimoji="1" lang="en-US" altLang="zh-Hans"/>
              <a:t>B</a:t>
            </a:r>
            <a:r>
              <a:rPr kumimoji="1" lang="zh-Hans" altLang="en-US"/>
              <a:t>长度为</a:t>
            </a:r>
            <a:r>
              <a:rPr kumimoji="1" lang="en-US" altLang="zh-Hans"/>
              <a:t>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6C165-0715-D847-B546-2FA9A89C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48" y="2871787"/>
            <a:ext cx="8024341" cy="2185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EE2420-C6A4-BF49-9541-E8D5C5B3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63" y="5803900"/>
            <a:ext cx="10655300" cy="850900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21E5FC8A-B7A2-B443-95C7-FD1CD3587D64}"/>
              </a:ext>
            </a:extLst>
          </p:cNvPr>
          <p:cNvSpPr/>
          <p:nvPr/>
        </p:nvSpPr>
        <p:spPr>
          <a:xfrm>
            <a:off x="6266333" y="5195093"/>
            <a:ext cx="251570" cy="471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701724-DD0A-654D-AF3D-29C394A2FABC}"/>
              </a:ext>
            </a:extLst>
          </p:cNvPr>
          <p:cNvSpPr txBox="1"/>
          <p:nvPr/>
        </p:nvSpPr>
        <p:spPr>
          <a:xfrm>
            <a:off x="3286125" y="24566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0x2c00</a:t>
            </a:r>
            <a:endParaRPr kumimoji="1"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2CF7D-3F96-4A4E-AA40-A17547DB94DD}"/>
              </a:ext>
            </a:extLst>
          </p:cNvPr>
          <p:cNvSpPr txBox="1"/>
          <p:nvPr/>
        </p:nvSpPr>
        <p:spPr>
          <a:xfrm>
            <a:off x="3286125" y="378011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0x5600</a:t>
            </a:r>
            <a:endParaRPr kumimoji="1" lang="zh-CN" altLang="en-US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A8368D-1B7E-D041-B961-A87D0A2930B4}"/>
              </a:ext>
            </a:extLst>
          </p:cNvPr>
          <p:cNvSpPr txBox="1"/>
          <p:nvPr/>
        </p:nvSpPr>
        <p:spPr>
          <a:xfrm>
            <a:off x="2124075" y="53659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0x7800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0342777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382</Words>
  <Application>Microsoft Macintosh PowerPoint</Application>
  <PresentationFormat>宽屏</PresentationFormat>
  <Paragraphs>84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Office 主题​​</vt:lpstr>
      <vt:lpstr>数组(Array)</vt:lpstr>
      <vt:lpstr>数组实现</vt:lpstr>
      <vt:lpstr>卫星数据(存储地址)</vt:lpstr>
      <vt:lpstr>访问/修改-索引O(1)</vt:lpstr>
      <vt:lpstr>追加元素的复杂度？</vt:lpstr>
      <vt:lpstr>一种分配算法</vt:lpstr>
      <vt:lpstr>插入元素 O(n)</vt:lpstr>
      <vt:lpstr>删除元素 O(n)</vt:lpstr>
      <vt:lpstr>合并数组-O(m+n)</vt:lpstr>
      <vt:lpstr>Javascript函数举例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95</cp:revision>
  <dcterms:created xsi:type="dcterms:W3CDTF">2018-08-02T23:34:41Z</dcterms:created>
  <dcterms:modified xsi:type="dcterms:W3CDTF">2018-10-08T00:55:05Z</dcterms:modified>
</cp:coreProperties>
</file>