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91" r:id="rId13"/>
    <p:sldId id="289" r:id="rId14"/>
    <p:sldId id="290" r:id="rId15"/>
    <p:sldId id="296" r:id="rId16"/>
    <p:sldId id="292" r:id="rId17"/>
    <p:sldId id="293" r:id="rId18"/>
    <p:sldId id="294" r:id="rId19"/>
    <p:sldId id="295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2018/10/8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27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023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98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94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71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00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1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29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35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86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28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69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6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60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双向链表</a:t>
            </a:r>
            <a:r>
              <a:rPr kumimoji="1" lang="en-US" altLang="zh-Hans"/>
              <a:t>(Double Linked-List)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b="1"/>
              <a:t>追加</a:t>
            </a:r>
            <a:r>
              <a:rPr kumimoji="1" lang="en-US" altLang="zh-Hans"/>
              <a:t>(append/push) – </a:t>
            </a:r>
            <a:r>
              <a:rPr kumimoji="1" lang="en-US" altLang="zh-Hans">
                <a:solidFill>
                  <a:srgbClr val="00B0F0"/>
                </a:solidFill>
              </a:rPr>
              <a:t>O(1)</a:t>
            </a:r>
          </a:p>
          <a:p>
            <a:r>
              <a:rPr kumimoji="1" lang="zh-Hans" altLang="en-US" b="1"/>
              <a:t>索引 </a:t>
            </a:r>
            <a:r>
              <a:rPr kumimoji="1" lang="zh-Hans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访问</a:t>
            </a:r>
            <a:r>
              <a:rPr kumimoji="1" lang="en-US" altLang="zh-Han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1" lang="zh-Hans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修改</a:t>
            </a:r>
            <a:r>
              <a:rPr kumimoji="1" lang="en-US" altLang="zh-Hans"/>
              <a:t>(A[idx]=...) – </a:t>
            </a:r>
            <a:r>
              <a:rPr kumimoji="1" lang="en-US" altLang="zh-Hans">
                <a:solidFill>
                  <a:srgbClr val="00B0F0"/>
                </a:solidFill>
              </a:rPr>
              <a:t>O(n)</a:t>
            </a:r>
          </a:p>
          <a:p>
            <a:r>
              <a:rPr kumimoji="1" lang="zh-Hans" altLang="en-US" b="1"/>
              <a:t>插入</a:t>
            </a:r>
            <a:r>
              <a:rPr kumimoji="1" lang="en-US" altLang="zh-Hans"/>
              <a:t>(insert) – </a:t>
            </a:r>
            <a:r>
              <a:rPr kumimoji="1" lang="en-US" altLang="zh-Hans">
                <a:solidFill>
                  <a:srgbClr val="00B0F0"/>
                </a:solidFill>
              </a:rPr>
              <a:t>O(1)</a:t>
            </a:r>
          </a:p>
          <a:p>
            <a:r>
              <a:rPr kumimoji="1" lang="zh-Hans" altLang="en-US" b="1"/>
              <a:t>删除</a:t>
            </a:r>
            <a:r>
              <a:rPr kumimoji="1" lang="en-US" altLang="zh-Hans"/>
              <a:t>(delete/remove) – </a:t>
            </a:r>
            <a:r>
              <a:rPr kumimoji="1" lang="en-US" altLang="zh-Hans">
                <a:solidFill>
                  <a:srgbClr val="00B0F0"/>
                </a:solidFill>
              </a:rPr>
              <a:t>O(1)</a:t>
            </a:r>
          </a:p>
          <a:p>
            <a:r>
              <a:rPr kumimoji="1" lang="zh-Hans" altLang="en-US" b="1"/>
              <a:t>合并</a:t>
            </a:r>
            <a:r>
              <a:rPr kumimoji="1" lang="en-US" altLang="zh-Hans">
                <a:solidFill>
                  <a:srgbClr val="00B0F0"/>
                </a:solidFill>
              </a:rPr>
              <a:t> - O(1)</a:t>
            </a:r>
          </a:p>
        </p:txBody>
      </p:sp>
    </p:spTree>
    <p:extLst>
      <p:ext uri="{BB962C8B-B14F-4D97-AF65-F5344CB8AC3E}">
        <p14:creationId xmlns:p14="http://schemas.microsoft.com/office/powerpoint/2010/main" val="7955741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5C8E3-EB06-654E-A0EB-FEB65A2F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再插入一个元素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D050A1-5638-2E46-BCD1-9FA8D0F478B1}"/>
              </a:ext>
            </a:extLst>
          </p:cNvPr>
          <p:cNvSpPr txBox="1"/>
          <p:nvPr/>
        </p:nvSpPr>
        <p:spPr>
          <a:xfrm>
            <a:off x="1259420" y="5227514"/>
            <a:ext cx="483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调整</a:t>
            </a:r>
            <a:r>
              <a:rPr kumimoji="1" lang="en-US" altLang="zh-Hans" sz="3200"/>
              <a:t>HEAD</a:t>
            </a:r>
            <a:r>
              <a:rPr kumimoji="1" lang="zh-Hans" altLang="en-US" sz="3200"/>
              <a:t>指针指向节点</a:t>
            </a:r>
            <a:r>
              <a:rPr kumimoji="1" lang="en-US" altLang="zh-Hans" sz="3200"/>
              <a:t>2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1C14A3-5509-2D4E-A154-C21CB3A5FE54}"/>
              </a:ext>
            </a:extLst>
          </p:cNvPr>
          <p:cNvSpPr txBox="1"/>
          <p:nvPr/>
        </p:nvSpPr>
        <p:spPr>
          <a:xfrm>
            <a:off x="2018441" y="5962709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>
                <a:latin typeface="Courier" pitchFamily="2" charset="0"/>
              </a:rPr>
              <a:t>list.head = node2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84E9F7-140F-4541-BB95-AF30F43F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433"/>
            <a:ext cx="5658742" cy="23737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87632DD-0858-7243-A263-C038584065DB}"/>
              </a:ext>
            </a:extLst>
          </p:cNvPr>
          <p:cNvSpPr/>
          <p:nvPr/>
        </p:nvSpPr>
        <p:spPr>
          <a:xfrm>
            <a:off x="6946159" y="2660689"/>
            <a:ext cx="4745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Courier" pitchFamily="2" charset="0"/>
              </a:rPr>
              <a:t>LinkedList {  </a:t>
            </a:r>
            <a:endParaRPr lang="en-US" altLang="zh-CN" sz="2400">
              <a:latin typeface="Courier" pitchFamily="2" charset="0"/>
            </a:endParaRPr>
          </a:p>
          <a:p>
            <a:r>
              <a:rPr lang="en-US" altLang="zh-CN" sz="2400">
                <a:latin typeface="Courier" pitchFamily="2" charset="0"/>
              </a:rPr>
              <a:t>  </a:t>
            </a:r>
            <a:r>
              <a:rPr lang="zh-CN" altLang="en-US" sz="2400">
                <a:latin typeface="Courier" pitchFamily="2" charset="0"/>
              </a:rPr>
              <a:t>head: ListNode { </a:t>
            </a:r>
            <a:endParaRPr lang="en-US" altLang="zh-CN" sz="2400">
              <a:latin typeface="Courier" pitchFamily="2" charset="0"/>
            </a:endParaRPr>
          </a:p>
          <a:p>
            <a:r>
              <a:rPr lang="en-US" altLang="zh-CN" sz="2400">
                <a:latin typeface="Courier" pitchFamily="2" charset="0"/>
              </a:rPr>
              <a:t>    </a:t>
            </a:r>
            <a:r>
              <a:rPr lang="zh-CN" altLang="en-US" sz="2400">
                <a:latin typeface="Courier" pitchFamily="2" charset="0"/>
              </a:rPr>
              <a:t>key: 2, </a:t>
            </a:r>
            <a:endParaRPr lang="en-US" altLang="zh-CN" sz="2400">
              <a:latin typeface="Courier" pitchFamily="2" charset="0"/>
            </a:endParaRPr>
          </a:p>
          <a:p>
            <a:r>
              <a:rPr lang="en-US" altLang="zh-CN" sz="2400">
                <a:latin typeface="Courier" pitchFamily="2" charset="0"/>
              </a:rPr>
              <a:t>    </a:t>
            </a:r>
            <a:r>
              <a:rPr lang="zh-CN" altLang="en-US" sz="2400">
                <a:latin typeface="Courier" pitchFamily="2" charset="0"/>
              </a:rPr>
              <a:t>next: ListNode { </a:t>
            </a:r>
            <a:endParaRPr lang="en-US" altLang="zh-CN" sz="2400">
              <a:latin typeface="Courier" pitchFamily="2" charset="0"/>
            </a:endParaRPr>
          </a:p>
          <a:p>
            <a:r>
              <a:rPr lang="en-US" altLang="zh-CN" sz="2400">
                <a:latin typeface="Courier" pitchFamily="2" charset="0"/>
              </a:rPr>
              <a:t>      </a:t>
            </a:r>
            <a:r>
              <a:rPr lang="zh-CN" altLang="en-US" sz="2400">
                <a:latin typeface="Courier" pitchFamily="2" charset="0"/>
              </a:rPr>
              <a:t>key: 1, </a:t>
            </a:r>
            <a:endParaRPr lang="en-US" altLang="zh-CN" sz="2400">
              <a:latin typeface="Courier" pitchFamily="2" charset="0"/>
            </a:endParaRPr>
          </a:p>
          <a:p>
            <a:r>
              <a:rPr lang="en-US" altLang="zh-CN" sz="2400">
                <a:latin typeface="Courier" pitchFamily="2" charset="0"/>
              </a:rPr>
              <a:t>      </a:t>
            </a:r>
            <a:r>
              <a:rPr lang="zh-CN" altLang="en-US" sz="2400">
                <a:latin typeface="Courier" pitchFamily="2" charset="0"/>
              </a:rPr>
              <a:t>next: null </a:t>
            </a:r>
            <a:endParaRPr lang="en-US" altLang="zh-CN" sz="2400">
              <a:latin typeface="Courier" pitchFamily="2" charset="0"/>
            </a:endParaRPr>
          </a:p>
          <a:p>
            <a:r>
              <a:rPr lang="zh-CN" altLang="en-US" sz="2400">
                <a:latin typeface="Courier" pitchFamily="2" charset="0"/>
              </a:rPr>
              <a:t>    } </a:t>
            </a:r>
            <a:endParaRPr lang="en-US" altLang="zh-CN" sz="2400">
              <a:latin typeface="Courier" pitchFamily="2" charset="0"/>
            </a:endParaRPr>
          </a:p>
          <a:p>
            <a:r>
              <a:rPr lang="zh-CN" altLang="en-US" sz="2400">
                <a:latin typeface="Courier" pitchFamily="2" charset="0"/>
              </a:rPr>
              <a:t>  } </a:t>
            </a:r>
            <a:endParaRPr lang="en-US" altLang="zh-CN" sz="2400">
              <a:latin typeface="Courier" pitchFamily="2" charset="0"/>
            </a:endParaRPr>
          </a:p>
          <a:p>
            <a:r>
              <a:rPr lang="zh-CN" altLang="en-US" sz="240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8922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96E13-CF05-1C48-9B5E-DD80125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插入的程序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3B7F8A-B9BC-8D4F-A521-F426E5B9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472" y="1690688"/>
            <a:ext cx="5743075" cy="4710113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sz="2400" b="1">
                <a:latin typeface="Courier" pitchFamily="2" charset="0"/>
              </a:rPr>
              <a:t>class</a:t>
            </a:r>
            <a:r>
              <a:rPr kumimoji="1" lang="en-US" altLang="zh-CN" sz="2400">
                <a:latin typeface="Courier" pitchFamily="2" charset="0"/>
              </a:rPr>
              <a:t> LinkedList{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</a:t>
            </a:r>
            <a:r>
              <a:rPr kumimoji="1" lang="en-US" altLang="zh-CN" sz="2400" b="1"/>
              <a:t>constructor</a:t>
            </a:r>
            <a:r>
              <a:rPr kumimoji="1" lang="en-US" altLang="zh-CN" sz="2400"/>
              <a:t>(){</a:t>
            </a:r>
          </a:p>
          <a:p>
            <a:pPr marL="0" indent="0">
              <a:buNone/>
            </a:pPr>
            <a:r>
              <a:rPr kumimoji="1" lang="en-US" altLang="zh-CN" sz="2400"/>
              <a:t>       this.head = null</a:t>
            </a:r>
          </a:p>
          <a:p>
            <a:pPr marL="0" indent="0">
              <a:buNone/>
            </a:pPr>
            <a:r>
              <a:rPr kumimoji="1" lang="en-US" altLang="zh-CN" sz="2400"/>
              <a:t>    }</a:t>
            </a:r>
            <a:endParaRPr kumimoji="1" lang="en-US" altLang="zh-CN" sz="240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insert(node)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if(this.head !== null)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  node.next = this.head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this.head = node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143C7-3FC4-1244-9269-3675C8DAB1C6}"/>
              </a:ext>
            </a:extLst>
          </p:cNvPr>
          <p:cNvSpPr txBox="1"/>
          <p:nvPr/>
        </p:nvSpPr>
        <p:spPr>
          <a:xfrm>
            <a:off x="8001000" y="3460969"/>
            <a:ext cx="3537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时间复杂度</a:t>
            </a:r>
            <a:r>
              <a:rPr kumimoji="1" lang="en-US" altLang="zh-Hans" sz="3200"/>
              <a:t>O(1)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6933496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ECF96-D6B9-C841-B37E-A66C472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在链表中查找节点</a:t>
            </a:r>
            <a:r>
              <a:rPr kumimoji="1" lang="en-US" altLang="zh-Hans"/>
              <a:t>O(n)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1DB4DF-B6CB-F84C-A0A0-5351C43A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019" y="1690688"/>
            <a:ext cx="5743075" cy="4710113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sz="2400" b="1">
                <a:latin typeface="Courier" pitchFamily="2" charset="0"/>
              </a:rPr>
              <a:t>class</a:t>
            </a:r>
            <a:r>
              <a:rPr kumimoji="1" lang="en-US" altLang="zh-CN" sz="2400">
                <a:latin typeface="Courier" pitchFamily="2" charset="0"/>
              </a:rPr>
              <a:t> LinkedList{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...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find(node)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</a:t>
            </a:r>
            <a:r>
              <a:rPr kumimoji="1" lang="en-US" altLang="zh-CN" sz="2400" b="1">
                <a:latin typeface="Courier" pitchFamily="2" charset="0"/>
              </a:rPr>
              <a:t>let</a:t>
            </a:r>
            <a:r>
              <a:rPr kumimoji="1" lang="en-US" altLang="zh-CN" sz="2400">
                <a:latin typeface="Courier" pitchFamily="2" charset="0"/>
              </a:rPr>
              <a:t> p = this.head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</a:t>
            </a:r>
            <a:r>
              <a:rPr kumimoji="1" lang="en-US" altLang="zh-CN" sz="2400" b="1">
                <a:latin typeface="Courier" pitchFamily="2" charset="0"/>
              </a:rPr>
              <a:t>while</a:t>
            </a:r>
            <a:r>
              <a:rPr kumimoji="1" lang="en-US" altLang="zh-CN" sz="2400">
                <a:latin typeface="Courier" pitchFamily="2" charset="0"/>
              </a:rPr>
              <a:t>(p &amp;&amp; p !== node) {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  p = p.next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  </a:t>
            </a:r>
            <a:r>
              <a:rPr kumimoji="1" lang="en-US" altLang="zh-CN" sz="2400" b="1">
                <a:latin typeface="Courier" pitchFamily="2" charset="0"/>
              </a:rPr>
              <a:t>return</a:t>
            </a:r>
            <a:r>
              <a:rPr kumimoji="1" lang="en-US" altLang="zh-CN" sz="2400">
                <a:latin typeface="Courier" pitchFamily="2" charset="0"/>
              </a:rPr>
              <a:t> p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400">
                <a:latin typeface="Courier" pitchFamily="2" charset="0"/>
              </a:rPr>
              <a:t>}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C0FD00-A7FF-0149-8B91-4E4436F6F00A}"/>
              </a:ext>
            </a:extLst>
          </p:cNvPr>
          <p:cNvSpPr txBox="1"/>
          <p:nvPr/>
        </p:nvSpPr>
        <p:spPr>
          <a:xfrm>
            <a:off x="7495674" y="2261937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遍历指针</a:t>
            </a:r>
            <a:endParaRPr kumimoji="1" lang="zh-CN" altLang="en-US" sz="320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9F0F08F-0304-C840-A5D7-74C764B80313}"/>
              </a:ext>
            </a:extLst>
          </p:cNvPr>
          <p:cNvCxnSpPr>
            <a:cxnSpLocks/>
          </p:cNvCxnSpPr>
          <p:nvPr/>
        </p:nvCxnSpPr>
        <p:spPr>
          <a:xfrm flipV="1">
            <a:off x="4872038" y="2658980"/>
            <a:ext cx="2623636" cy="5842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F2BC2FE-F7D5-5848-AC83-927CAD866C7D}"/>
              </a:ext>
            </a:extLst>
          </p:cNvPr>
          <p:cNvSpPr txBox="1"/>
          <p:nvPr/>
        </p:nvSpPr>
        <p:spPr>
          <a:xfrm>
            <a:off x="7733800" y="3507135"/>
            <a:ext cx="4053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循环遍历直到找到和</a:t>
            </a:r>
            <a:r>
              <a:rPr kumimoji="1" lang="en-US" altLang="zh-Hans" sz="3200"/>
              <a:t>node</a:t>
            </a:r>
            <a:r>
              <a:rPr kumimoji="1" lang="zh-Hans" altLang="en-US" sz="3200"/>
              <a:t>相同的节点</a:t>
            </a:r>
            <a:endParaRPr kumimoji="1" lang="zh-CN" altLang="en-US" sz="320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01E2ED2-C2E8-634F-BBCB-A9FF63B5B4CB}"/>
              </a:ext>
            </a:extLst>
          </p:cNvPr>
          <p:cNvCxnSpPr>
            <a:cxnSpLocks/>
          </p:cNvCxnSpPr>
          <p:nvPr/>
        </p:nvCxnSpPr>
        <p:spPr>
          <a:xfrm>
            <a:off x="6057900" y="4045744"/>
            <a:ext cx="14377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1644899-F942-584E-8C76-FE9AA84CC171}"/>
              </a:ext>
            </a:extLst>
          </p:cNvPr>
          <p:cNvSpPr txBox="1"/>
          <p:nvPr/>
        </p:nvSpPr>
        <p:spPr>
          <a:xfrm>
            <a:off x="7206912" y="4959698"/>
            <a:ext cx="4451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如果</a:t>
            </a:r>
            <a:r>
              <a:rPr kumimoji="1" lang="en-US" altLang="zh-Hans" sz="3200"/>
              <a:t>node</a:t>
            </a:r>
            <a:r>
              <a:rPr kumimoji="1" lang="zh-Hans" altLang="en-US" sz="3200"/>
              <a:t>在链表中</a:t>
            </a:r>
            <a:r>
              <a:rPr kumimoji="1" lang="en-US" altLang="zh-Hans" sz="3200"/>
              <a:t>p=node</a:t>
            </a:r>
            <a:r>
              <a:rPr kumimoji="1" lang="zh-Hans" altLang="en-US" sz="3200"/>
              <a:t>，否则返回</a:t>
            </a:r>
            <a:r>
              <a:rPr kumimoji="1" lang="en-US" altLang="zh-Hans" sz="3200"/>
              <a:t>null</a:t>
            </a:r>
            <a:endParaRPr kumimoji="1" lang="zh-CN" altLang="en-US" sz="320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6879932-D8A7-394C-B6AD-79C7D8CC920A}"/>
              </a:ext>
            </a:extLst>
          </p:cNvPr>
          <p:cNvCxnSpPr>
            <a:cxnSpLocks/>
          </p:cNvCxnSpPr>
          <p:nvPr/>
        </p:nvCxnSpPr>
        <p:spPr>
          <a:xfrm>
            <a:off x="3486150" y="5229225"/>
            <a:ext cx="3646070" cy="414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8304CAB-F843-924E-ADCB-EA62E8D5D4D1}"/>
              </a:ext>
            </a:extLst>
          </p:cNvPr>
          <p:cNvSpPr/>
          <p:nvPr/>
        </p:nvSpPr>
        <p:spPr>
          <a:xfrm>
            <a:off x="1814513" y="3507135"/>
            <a:ext cx="4243387" cy="1322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035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C2B48-18D7-D84E-A0D5-8C9B12AB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已知节点</a:t>
            </a:r>
            <a:r>
              <a:rPr kumimoji="1" lang="en-US" altLang="zh-Hans"/>
              <a:t>2</a:t>
            </a:r>
            <a:r>
              <a:rPr kumimoji="1" lang="zh-Hans" altLang="en-US"/>
              <a:t>，删除节点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FF7752-690D-8F42-A3B5-EF1536DE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11" y="2073109"/>
            <a:ext cx="7578578" cy="22462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5E7710-409F-914A-9E65-2DC92CA36CAA}"/>
              </a:ext>
            </a:extLst>
          </p:cNvPr>
          <p:cNvSpPr txBox="1"/>
          <p:nvPr/>
        </p:nvSpPr>
        <p:spPr>
          <a:xfrm>
            <a:off x="4872789" y="43193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X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943309-DDED-4F4D-ACCA-BD64389E841B}"/>
              </a:ext>
            </a:extLst>
          </p:cNvPr>
          <p:cNvSpPr txBox="1"/>
          <p:nvPr/>
        </p:nvSpPr>
        <p:spPr>
          <a:xfrm>
            <a:off x="3833200" y="4924837"/>
            <a:ext cx="457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找到节点</a:t>
            </a:r>
            <a:r>
              <a:rPr kumimoji="1" lang="en-US" altLang="zh-Hans" sz="2400"/>
              <a:t>2</a:t>
            </a:r>
            <a:r>
              <a:rPr kumimoji="1" lang="zh-Hans" altLang="en-US" sz="2400"/>
              <a:t>之前的节点</a:t>
            </a:r>
            <a:r>
              <a:rPr kumimoji="1" lang="en-US" altLang="zh-Hans" sz="2400"/>
              <a:t>prev  </a:t>
            </a:r>
            <a:r>
              <a:rPr kumimoji="1" lang="en-US" altLang="zh-Hans" sz="2400" b="1"/>
              <a:t>O(n)</a:t>
            </a:r>
            <a:endParaRPr kumimoji="1" lang="zh-CN" altLang="en-US" sz="24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E5269D-61B8-2747-89EB-68072C243B84}"/>
              </a:ext>
            </a:extLst>
          </p:cNvPr>
          <p:cNvSpPr txBox="1"/>
          <p:nvPr/>
        </p:nvSpPr>
        <p:spPr>
          <a:xfrm>
            <a:off x="3975867" y="5887637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>
                <a:latin typeface="Courier" pitchFamily="2" charset="0"/>
              </a:rPr>
              <a:t>prev.next = node2.next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67B6BC5D-F7F3-3A45-AE3E-9A0419BA0FC9}"/>
              </a:ext>
            </a:extLst>
          </p:cNvPr>
          <p:cNvSpPr/>
          <p:nvPr/>
        </p:nvSpPr>
        <p:spPr>
          <a:xfrm>
            <a:off x="5979692" y="5430710"/>
            <a:ext cx="232612" cy="412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C7425B-4E94-5A48-8770-1F223F7C5B1A}"/>
              </a:ext>
            </a:extLst>
          </p:cNvPr>
          <p:cNvSpPr txBox="1"/>
          <p:nvPr/>
        </p:nvSpPr>
        <p:spPr>
          <a:xfrm>
            <a:off x="8706922" y="5764527"/>
            <a:ext cx="2646878" cy="5847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200"/>
              <a:t>需要双向链表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52942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7452-E7BD-FF4E-94AD-F738AC0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双向链表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30C881-C38D-8249-977B-D0A9A9DE0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4" y="2406650"/>
            <a:ext cx="974852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073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969DF-3FA0-2E42-8318-6AE372E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程序</a:t>
            </a:r>
            <a:endParaRPr kumimoji="1"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C4B4F32-C33B-7B4A-AAFF-E642AB63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1997"/>
            <a:ext cx="5406510" cy="192597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sz="2400" b="1"/>
              <a:t>class</a:t>
            </a:r>
            <a:r>
              <a:rPr kumimoji="1" lang="en-US" altLang="zh-CN" sz="2400"/>
              <a:t> DoubleLinkedList{</a:t>
            </a:r>
          </a:p>
          <a:p>
            <a:pPr marL="0" indent="0">
              <a:buNone/>
            </a:pPr>
            <a:r>
              <a:rPr kumimoji="1" lang="en-US" altLang="zh-CN" sz="2400"/>
              <a:t>  constructor(){</a:t>
            </a:r>
          </a:p>
          <a:p>
            <a:pPr marL="0" indent="0">
              <a:buNone/>
            </a:pPr>
            <a:r>
              <a:rPr kumimoji="1" lang="en-US" altLang="zh-CN" sz="2400"/>
              <a:t>    this.head = null</a:t>
            </a:r>
          </a:p>
          <a:p>
            <a:pPr marL="0" indent="0">
              <a:buNone/>
            </a:pPr>
            <a:r>
              <a:rPr kumimoji="1" lang="en-US" altLang="zh-CN" sz="2400"/>
              <a:t>  }</a:t>
            </a:r>
          </a:p>
          <a:p>
            <a:pPr marL="0" indent="0">
              <a:buNone/>
            </a:pPr>
            <a:r>
              <a:rPr kumimoji="1" lang="en-US" altLang="zh-CN" sz="2400"/>
              <a:t>}</a:t>
            </a:r>
            <a:endParaRPr kumimoji="1" lang="zh-CN" altLang="en-US" sz="240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E369B2-34B2-E141-9A39-E657B7990FF1}"/>
              </a:ext>
            </a:extLst>
          </p:cNvPr>
          <p:cNvSpPr txBox="1">
            <a:spLocks/>
          </p:cNvSpPr>
          <p:nvPr/>
        </p:nvSpPr>
        <p:spPr>
          <a:xfrm>
            <a:off x="838200" y="1739324"/>
            <a:ext cx="5406509" cy="22089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 b="1"/>
              <a:t>function</a:t>
            </a:r>
            <a:r>
              <a:rPr kumimoji="1" lang="en-US" altLang="zh-CN" sz="1800"/>
              <a:t> ListNode(key){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/>
              <a:t>  this.key = key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/>
              <a:t>  this.next =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/>
              <a:t>  this.prev =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1800"/>
              <a:t>}</a:t>
            </a:r>
            <a:endParaRPr kumimoji="1" lang="zh-CN" altLang="en-US" sz="1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C74CEC-7E79-564D-95D2-7310D099992A}"/>
              </a:ext>
            </a:extLst>
          </p:cNvPr>
          <p:cNvSpPr txBox="1"/>
          <p:nvPr/>
        </p:nvSpPr>
        <p:spPr>
          <a:xfrm>
            <a:off x="6616184" y="242830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表示一个链表节点</a:t>
            </a:r>
            <a:endParaRPr kumimoji="1" lang="zh-CN" altLang="en-US" sz="4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C9027-C65A-F348-AB49-4241645E778B}"/>
              </a:ext>
            </a:extLst>
          </p:cNvPr>
          <p:cNvSpPr txBox="1"/>
          <p:nvPr/>
        </p:nvSpPr>
        <p:spPr>
          <a:xfrm>
            <a:off x="6616184" y="482948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表示双向链表</a:t>
            </a:r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123619941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7452-E7BD-FF4E-94AD-F738AC0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双向链表删除元素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A1CA52-4C56-3041-B05A-4EFA54E3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4" y="2687964"/>
            <a:ext cx="9982547" cy="26269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8792AA-FBB1-8D44-97B1-E6C74758F1FA}"/>
              </a:ext>
            </a:extLst>
          </p:cNvPr>
          <p:cNvSpPr txBox="1"/>
          <p:nvPr/>
        </p:nvSpPr>
        <p:spPr>
          <a:xfrm>
            <a:off x="5757446" y="35309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X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711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7452-E7BD-FF4E-94AD-F738AC0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双向链表删除元素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8792AA-FBB1-8D44-97B1-E6C74758F1FA}"/>
              </a:ext>
            </a:extLst>
          </p:cNvPr>
          <p:cNvSpPr txBox="1"/>
          <p:nvPr/>
        </p:nvSpPr>
        <p:spPr>
          <a:xfrm>
            <a:off x="5757446" y="29880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X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BF2582-A735-DE4F-A0B8-42C53652E829}"/>
              </a:ext>
            </a:extLst>
          </p:cNvPr>
          <p:cNvSpPr txBox="1"/>
          <p:nvPr/>
        </p:nvSpPr>
        <p:spPr>
          <a:xfrm>
            <a:off x="1009511" y="5205677"/>
            <a:ext cx="10172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节点</a:t>
            </a:r>
            <a:r>
              <a:rPr kumimoji="1" lang="en-US" altLang="zh-Hans" sz="2400"/>
              <a:t>2</a:t>
            </a:r>
            <a:r>
              <a:rPr kumimoji="1" lang="zh-Hans" altLang="en-US" sz="2400"/>
              <a:t>的前一个节点</a:t>
            </a:r>
            <a:r>
              <a:rPr kumimoji="1" lang="en-US" altLang="zh-Hans" sz="2400"/>
              <a:t>(</a:t>
            </a:r>
            <a:r>
              <a:rPr kumimoji="1" lang="zh-Hans" altLang="en-US" sz="2400"/>
              <a:t>节点</a:t>
            </a:r>
            <a:r>
              <a:rPr kumimoji="1" lang="en-US" altLang="zh-Hans" sz="2400"/>
              <a:t>1</a:t>
            </a:r>
            <a:r>
              <a:rPr kumimoji="1" lang="zh-Hans" altLang="en-US" sz="2400"/>
              <a:t>）的</a:t>
            </a:r>
            <a:r>
              <a:rPr kumimoji="1" lang="en-US" altLang="zh-Hans" sz="2400"/>
              <a:t>next</a:t>
            </a:r>
            <a:r>
              <a:rPr kumimoji="1" lang="zh-Hans" altLang="en-US" sz="2400"/>
              <a:t>指针指向节点</a:t>
            </a:r>
            <a:r>
              <a:rPr kumimoji="1" lang="en-US" altLang="zh-Hans" sz="2400"/>
              <a:t>2</a:t>
            </a:r>
            <a:r>
              <a:rPr kumimoji="1" lang="zh-Hans" altLang="en-US" sz="2400"/>
              <a:t>的下一个节点（节点</a:t>
            </a:r>
            <a:r>
              <a:rPr kumimoji="1" lang="en-US" altLang="zh-Hans" sz="2400"/>
              <a:t>3</a:t>
            </a:r>
            <a:r>
              <a:rPr kumimoji="1" lang="zh-Hans" altLang="en-US" sz="2400"/>
              <a:t>）</a:t>
            </a:r>
            <a:endParaRPr kumimoji="1"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F1F322-A921-5746-81FD-332AB224B767}"/>
              </a:ext>
            </a:extLst>
          </p:cNvPr>
          <p:cNvSpPr txBox="1"/>
          <p:nvPr/>
        </p:nvSpPr>
        <p:spPr>
          <a:xfrm>
            <a:off x="2378315" y="5837180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node2.prev.next = node2.next</a:t>
            </a:r>
            <a:endParaRPr kumimoji="1" lang="zh-CN" altLang="en-US" sz="3200">
              <a:latin typeface="Courier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926C63-D1F6-2E4C-B46F-FC3933CF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449" y="2269169"/>
            <a:ext cx="9574351" cy="25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7008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7452-E7BD-FF4E-94AD-F738AC0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双向链表删除元素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8792AA-FBB1-8D44-97B1-E6C74758F1FA}"/>
              </a:ext>
            </a:extLst>
          </p:cNvPr>
          <p:cNvSpPr txBox="1"/>
          <p:nvPr/>
        </p:nvSpPr>
        <p:spPr>
          <a:xfrm>
            <a:off x="5757446" y="29880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X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BF2582-A735-DE4F-A0B8-42C53652E829}"/>
              </a:ext>
            </a:extLst>
          </p:cNvPr>
          <p:cNvSpPr txBox="1"/>
          <p:nvPr/>
        </p:nvSpPr>
        <p:spPr>
          <a:xfrm>
            <a:off x="1009511" y="5205677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节点</a:t>
            </a:r>
            <a:r>
              <a:rPr kumimoji="1" lang="en-US" altLang="zh-Hans" sz="2400"/>
              <a:t>2</a:t>
            </a:r>
            <a:r>
              <a:rPr kumimoji="1" lang="zh-Hans" altLang="en-US" sz="2400"/>
              <a:t>的后一个节点</a:t>
            </a:r>
            <a:r>
              <a:rPr kumimoji="1" lang="en-US" altLang="zh-Hans" sz="2400"/>
              <a:t>(</a:t>
            </a:r>
            <a:r>
              <a:rPr kumimoji="1" lang="zh-Hans" altLang="en-US" sz="2400"/>
              <a:t>节点</a:t>
            </a:r>
            <a:r>
              <a:rPr kumimoji="1" lang="en-US" altLang="zh-Hans" sz="2400"/>
              <a:t>3</a:t>
            </a:r>
            <a:r>
              <a:rPr kumimoji="1" lang="zh-Hans" altLang="en-US" sz="2400"/>
              <a:t>）的</a:t>
            </a:r>
            <a:r>
              <a:rPr kumimoji="1" lang="en-US" altLang="zh-Hans" sz="2400"/>
              <a:t>prev</a:t>
            </a:r>
            <a:r>
              <a:rPr kumimoji="1" lang="zh-Hans" altLang="en-US" sz="2400"/>
              <a:t>指针指向节点</a:t>
            </a:r>
            <a:r>
              <a:rPr kumimoji="1" lang="en-US" altLang="zh-Hans" sz="2400"/>
              <a:t>2</a:t>
            </a:r>
            <a:r>
              <a:rPr kumimoji="1" lang="zh-Hans" altLang="en-US" sz="2400"/>
              <a:t>的前一个节点（节点</a:t>
            </a:r>
            <a:r>
              <a:rPr kumimoji="1" lang="en-US" altLang="zh-Hans" sz="2400"/>
              <a:t>1</a:t>
            </a:r>
            <a:r>
              <a:rPr kumimoji="1" lang="zh-Hans" altLang="en-US" sz="2400"/>
              <a:t>）</a:t>
            </a:r>
            <a:endParaRPr kumimoji="1"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F1F322-A921-5746-81FD-332AB224B767}"/>
              </a:ext>
            </a:extLst>
          </p:cNvPr>
          <p:cNvSpPr txBox="1"/>
          <p:nvPr/>
        </p:nvSpPr>
        <p:spPr>
          <a:xfrm>
            <a:off x="2378315" y="5837180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node2.next.prev = node2.prev</a:t>
            </a:r>
            <a:endParaRPr kumimoji="1" lang="zh-CN" altLang="en-US" sz="3200">
              <a:latin typeface="Courier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A3FD1-7CCD-DD4B-B198-25C3917B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15" y="2303805"/>
            <a:ext cx="9336088" cy="27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2343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7452-E7BD-FF4E-94AD-F738AC0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双向链表删除元素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8792AA-FBB1-8D44-97B1-E6C74758F1FA}"/>
              </a:ext>
            </a:extLst>
          </p:cNvPr>
          <p:cNvSpPr txBox="1"/>
          <p:nvPr/>
        </p:nvSpPr>
        <p:spPr>
          <a:xfrm>
            <a:off x="5652671" y="26593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X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BF2582-A735-DE4F-A0B8-42C53652E829}"/>
              </a:ext>
            </a:extLst>
          </p:cNvPr>
          <p:cNvSpPr txBox="1"/>
          <p:nvPr/>
        </p:nvSpPr>
        <p:spPr>
          <a:xfrm>
            <a:off x="3619422" y="4899365"/>
            <a:ext cx="474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删除节点</a:t>
            </a:r>
            <a:r>
              <a:rPr kumimoji="1" lang="en-US" altLang="zh-Hans" sz="2400"/>
              <a:t>2</a:t>
            </a:r>
            <a:r>
              <a:rPr kumimoji="1" lang="zh-Hans" altLang="en-US" sz="2400"/>
              <a:t>的指针，减少引用计数</a:t>
            </a:r>
            <a:endParaRPr kumimoji="1"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F1F322-A921-5746-81FD-332AB224B767}"/>
              </a:ext>
            </a:extLst>
          </p:cNvPr>
          <p:cNvSpPr txBox="1"/>
          <p:nvPr/>
        </p:nvSpPr>
        <p:spPr>
          <a:xfrm>
            <a:off x="3800561" y="5361030"/>
            <a:ext cx="4381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latin typeface="Courier" pitchFamily="2" charset="0"/>
              </a:rPr>
              <a:t>delete node2.prev</a:t>
            </a:r>
          </a:p>
          <a:p>
            <a:r>
              <a:rPr kumimoji="1" lang="en-US" altLang="zh-CN" sz="3200">
                <a:latin typeface="Courier" pitchFamily="2" charset="0"/>
              </a:rPr>
              <a:t>delete node2.next</a:t>
            </a:r>
            <a:endParaRPr kumimoji="1" lang="zh-CN" altLang="en-US" sz="3200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3D2519-E115-2B4B-8C43-A2AC11AE629F}"/>
              </a:ext>
            </a:extLst>
          </p:cNvPr>
          <p:cNvSpPr txBox="1"/>
          <p:nvPr/>
        </p:nvSpPr>
        <p:spPr>
          <a:xfrm>
            <a:off x="8886825" y="5600701"/>
            <a:ext cx="2139496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3200"/>
              <a:t>Time~O(1)</a:t>
            </a:r>
            <a:endParaRPr kumimoji="1" lang="zh-CN" altLang="en-US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F2EED8-E217-3C43-AD49-805147A1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42" y="2009775"/>
            <a:ext cx="9611858" cy="27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087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9809A-E8D4-FA44-B9FB-B14CE636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单向链表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C70CDD-7677-504F-BD5A-4DB56BAB0438}"/>
              </a:ext>
            </a:extLst>
          </p:cNvPr>
          <p:cNvSpPr/>
          <p:nvPr/>
        </p:nvSpPr>
        <p:spPr>
          <a:xfrm>
            <a:off x="3529013" y="1704976"/>
            <a:ext cx="1943100" cy="135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9BA3DF-93A4-F04B-BB55-0EB7D8031273}"/>
              </a:ext>
            </a:extLst>
          </p:cNvPr>
          <p:cNvSpPr txBox="1"/>
          <p:nvPr/>
        </p:nvSpPr>
        <p:spPr>
          <a:xfrm>
            <a:off x="3946565" y="31252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b="1"/>
              <a:t>链表节点</a:t>
            </a:r>
            <a:endParaRPr kumimoji="1" lang="zh-CN" altLang="en-US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14FCDA-1A31-434F-B1B5-5B6B4A8C2138}"/>
              </a:ext>
            </a:extLst>
          </p:cNvPr>
          <p:cNvSpPr txBox="1"/>
          <p:nvPr/>
        </p:nvSpPr>
        <p:spPr>
          <a:xfrm>
            <a:off x="2037838" y="3957638"/>
            <a:ext cx="62536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 b="1"/>
              <a:t>头指针</a:t>
            </a:r>
            <a:r>
              <a:rPr kumimoji="1" lang="en-US" altLang="zh-Hans" sz="3200"/>
              <a:t>-</a:t>
            </a:r>
            <a:r>
              <a:rPr kumimoji="1" lang="zh-Hans" altLang="en-US" sz="3200"/>
              <a:t>指向链表的第一个节点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 b="1"/>
              <a:t>链表节点</a:t>
            </a:r>
            <a:r>
              <a:rPr kumimoji="1" lang="zh-Hans" altLang="en-US" sz="3200"/>
              <a:t>包括</a:t>
            </a:r>
            <a:r>
              <a:rPr kumimoji="1" lang="en-US" altLang="zh-Hans" sz="3200"/>
              <a:t>key</a:t>
            </a:r>
            <a:r>
              <a:rPr kumimoji="1" lang="zh-Hans" altLang="en-US" sz="3200"/>
              <a:t>和</a:t>
            </a:r>
            <a:r>
              <a:rPr kumimoji="1" lang="en-US" altLang="zh-Hans" sz="3200"/>
              <a:t>next</a:t>
            </a:r>
            <a:r>
              <a:rPr kumimoji="1" lang="zh-Hans" altLang="en-US" sz="3200"/>
              <a:t>指针</a:t>
            </a:r>
            <a:endParaRPr kumimoji="1" lang="en-US" altLang="zh-Hans" sz="3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Hans" sz="2800"/>
              <a:t>key</a:t>
            </a:r>
            <a:r>
              <a:rPr kumimoji="1" lang="zh-Hans" altLang="en-US" sz="2800"/>
              <a:t>可以是数据或卫星数据的地址</a:t>
            </a:r>
            <a:endParaRPr kumimoji="1" lang="en-US" altLang="zh-Hans" sz="2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Hans" sz="2800"/>
              <a:t>next</a:t>
            </a:r>
            <a:r>
              <a:rPr kumimoji="1" lang="zh-Hans" altLang="en-US" sz="2800"/>
              <a:t>指针指向下一个链表节点</a:t>
            </a:r>
            <a:endParaRPr kumimoji="1" lang="en-US" altLang="zh-Hans" sz="2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83E70D-6E76-6544-A031-D0FA8E675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88" y="1862138"/>
            <a:ext cx="9782396" cy="1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630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2BC67-946A-3043-82C5-9C1BFA4A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其他问题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04893-2BC5-F24E-9871-974DEC98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双向链表的插入</a:t>
            </a:r>
            <a:r>
              <a:rPr kumimoji="1" lang="en-US" altLang="zh-Hans"/>
              <a:t> - O(1)</a:t>
            </a:r>
          </a:p>
          <a:p>
            <a:r>
              <a:rPr kumimoji="1" lang="zh-Hans" altLang="en-US"/>
              <a:t>双向链表的索引 </a:t>
            </a:r>
            <a:r>
              <a:rPr kumimoji="1" lang="en-US" altLang="zh-Hans"/>
              <a:t>- O(n)</a:t>
            </a:r>
          </a:p>
          <a:p>
            <a:r>
              <a:rPr kumimoji="1" lang="zh-Hans" altLang="en-US"/>
              <a:t>双向链表的合并 </a:t>
            </a:r>
            <a:r>
              <a:rPr kumimoji="1" lang="en-US" altLang="zh-Hans"/>
              <a:t>- O(m+n)</a:t>
            </a:r>
          </a:p>
        </p:txBody>
      </p:sp>
    </p:spTree>
    <p:extLst>
      <p:ext uri="{BB962C8B-B14F-4D97-AF65-F5344CB8AC3E}">
        <p14:creationId xmlns:p14="http://schemas.microsoft.com/office/powerpoint/2010/main" val="3145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E7DC2-52F3-E249-B798-1B6D9B80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节点内部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19A0AD-CE85-7644-BDEE-BB105AB730B6}"/>
              </a:ext>
            </a:extLst>
          </p:cNvPr>
          <p:cNvSpPr/>
          <p:nvPr/>
        </p:nvSpPr>
        <p:spPr>
          <a:xfrm>
            <a:off x="3236495" y="1937084"/>
            <a:ext cx="3152660" cy="37057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D7D484-2B71-9F47-A7B8-93A86A8D5E17}"/>
              </a:ext>
            </a:extLst>
          </p:cNvPr>
          <p:cNvSpPr txBox="1"/>
          <p:nvPr/>
        </p:nvSpPr>
        <p:spPr>
          <a:xfrm>
            <a:off x="3489386" y="573422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单向链表节点</a:t>
            </a:r>
            <a:endParaRPr kumimoji="1"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C5931D-D6E8-4D44-90D3-F5609FFD2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42" y="2207481"/>
            <a:ext cx="9572626" cy="3163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0C95B4-2BBA-FE49-928F-FFFAEC32203D}"/>
              </a:ext>
            </a:extLst>
          </p:cNvPr>
          <p:cNvSpPr txBox="1"/>
          <p:nvPr/>
        </p:nvSpPr>
        <p:spPr>
          <a:xfrm>
            <a:off x="8879305" y="5102755"/>
            <a:ext cx="211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线性排列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地址离散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20634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37222-428D-2E4A-BBEA-D5DDC070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Hans" altLang="en-US"/>
              <a:t>程序表示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54EE1-BCB6-BE40-9548-B2680095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1997"/>
            <a:ext cx="5406510" cy="192597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sz="2400" b="1"/>
              <a:t>class</a:t>
            </a:r>
            <a:r>
              <a:rPr kumimoji="1" lang="en-US" altLang="zh-CN" sz="2400"/>
              <a:t> LinkedList{</a:t>
            </a:r>
          </a:p>
          <a:p>
            <a:pPr marL="0" indent="0">
              <a:buNone/>
            </a:pPr>
            <a:r>
              <a:rPr kumimoji="1" lang="en-US" altLang="zh-CN" sz="2400"/>
              <a:t>  constructor(){</a:t>
            </a:r>
          </a:p>
          <a:p>
            <a:pPr marL="0" indent="0">
              <a:buNone/>
            </a:pPr>
            <a:r>
              <a:rPr kumimoji="1" lang="en-US" altLang="zh-CN" sz="2400"/>
              <a:t>    this.head = null</a:t>
            </a:r>
          </a:p>
          <a:p>
            <a:pPr marL="0" indent="0">
              <a:buNone/>
            </a:pPr>
            <a:r>
              <a:rPr kumimoji="1" lang="en-US" altLang="zh-CN" sz="2400"/>
              <a:t>  }</a:t>
            </a:r>
          </a:p>
          <a:p>
            <a:pPr marL="0" indent="0">
              <a:buNone/>
            </a:pPr>
            <a:r>
              <a:rPr kumimoji="1" lang="en-US" altLang="zh-CN" sz="2400"/>
              <a:t>}</a:t>
            </a:r>
            <a:endParaRPr kumimoji="1" lang="zh-CN" altLang="en-US" sz="24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E3757E5-14FC-1C43-8F14-0E10968ACAD7}"/>
              </a:ext>
            </a:extLst>
          </p:cNvPr>
          <p:cNvSpPr txBox="1">
            <a:spLocks/>
          </p:cNvSpPr>
          <p:nvPr/>
        </p:nvSpPr>
        <p:spPr>
          <a:xfrm>
            <a:off x="838200" y="1739324"/>
            <a:ext cx="5406509" cy="22089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 b="1"/>
              <a:t>function</a:t>
            </a:r>
            <a:r>
              <a:rPr kumimoji="1" lang="en-US" altLang="zh-CN" sz="2400"/>
              <a:t> ListNode(key){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/>
              <a:t>  this.key = key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/>
              <a:t>  this.next =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/>
              <a:t>}</a:t>
            </a:r>
            <a:endParaRPr kumimoji="1"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408118-275A-B445-AFFD-107989AF2601}"/>
              </a:ext>
            </a:extLst>
          </p:cNvPr>
          <p:cNvSpPr txBox="1"/>
          <p:nvPr/>
        </p:nvSpPr>
        <p:spPr>
          <a:xfrm>
            <a:off x="6616184" y="257084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表示一个链表节点</a:t>
            </a:r>
            <a:endParaRPr kumimoji="1" lang="zh-CN" altLang="en-US" sz="4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9C41E-BCC0-1249-9786-D0809C7DF47B}"/>
              </a:ext>
            </a:extLst>
          </p:cNvPr>
          <p:cNvSpPr txBox="1"/>
          <p:nvPr/>
        </p:nvSpPr>
        <p:spPr>
          <a:xfrm>
            <a:off x="6616184" y="482948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/>
              <a:t>表示单向链表</a:t>
            </a:r>
            <a:endParaRPr kumimoji="1"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0388088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0240D-0C4C-924A-854B-43125398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向空链表中插入元素</a:t>
            </a:r>
            <a:r>
              <a:rPr kumimoji="1" lang="en-US" altLang="zh-Hans"/>
              <a:t>1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D520A4-B43F-D64D-90CC-211A2068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45" y="2724149"/>
            <a:ext cx="2920026" cy="9334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E4649F-D7F3-9A4F-BB63-804BD504EEF7}"/>
              </a:ext>
            </a:extLst>
          </p:cNvPr>
          <p:cNvSpPr txBox="1"/>
          <p:nvPr/>
        </p:nvSpPr>
        <p:spPr>
          <a:xfrm>
            <a:off x="2446602" y="3947643"/>
            <a:ext cx="7298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创建一个空链表，</a:t>
            </a:r>
            <a:r>
              <a:rPr kumimoji="1" lang="en-US" altLang="zh-Hans" sz="3200"/>
              <a:t>HEAD</a:t>
            </a:r>
            <a:r>
              <a:rPr kumimoji="1" lang="zh-Hans" altLang="en-US" sz="3200"/>
              <a:t>指针指向</a:t>
            </a:r>
            <a:r>
              <a:rPr kumimoji="1" lang="en-US" altLang="zh-Hans" sz="3200"/>
              <a:t>NULL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13AA3D-C2EB-2448-9276-00FE5AE2464D}"/>
              </a:ext>
            </a:extLst>
          </p:cNvPr>
          <p:cNvSpPr txBox="1"/>
          <p:nvPr/>
        </p:nvSpPr>
        <p:spPr>
          <a:xfrm>
            <a:off x="3883695" y="4822462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const list = new LinkedList()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709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0240D-0C4C-924A-854B-43125398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向空链表中插入元素</a:t>
            </a:r>
            <a:r>
              <a:rPr kumimoji="1" lang="en-US" altLang="zh-Hans"/>
              <a:t>1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D520A4-B43F-D64D-90CC-211A2068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92" y="2247899"/>
            <a:ext cx="2920026" cy="9334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E4649F-D7F3-9A4F-BB63-804BD504EEF7}"/>
              </a:ext>
            </a:extLst>
          </p:cNvPr>
          <p:cNvSpPr txBox="1"/>
          <p:nvPr/>
        </p:nvSpPr>
        <p:spPr>
          <a:xfrm>
            <a:off x="3668726" y="5008656"/>
            <a:ext cx="4926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创建一个包含数据</a:t>
            </a:r>
            <a:r>
              <a:rPr kumimoji="1" lang="en-US" altLang="zh-Hans" sz="3200"/>
              <a:t>1</a:t>
            </a:r>
            <a:r>
              <a:rPr kumimoji="1" lang="zh-Hans" altLang="en-US" sz="3200"/>
              <a:t>的节点</a:t>
            </a:r>
            <a:endParaRPr kumimoji="1"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073467-5B40-424B-83D1-51EB2EA5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292" y="3517994"/>
            <a:ext cx="3521218" cy="9216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92FAFA-F5E4-6E4A-ADF8-60675DF5F04F}"/>
              </a:ext>
            </a:extLst>
          </p:cNvPr>
          <p:cNvSpPr txBox="1"/>
          <p:nvPr/>
        </p:nvSpPr>
        <p:spPr>
          <a:xfrm>
            <a:off x="3458732" y="570076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const node = new ListNode(1)</a:t>
            </a:r>
          </a:p>
        </p:txBody>
      </p:sp>
    </p:spTree>
    <p:extLst>
      <p:ext uri="{BB962C8B-B14F-4D97-AF65-F5344CB8AC3E}">
        <p14:creationId xmlns:p14="http://schemas.microsoft.com/office/powerpoint/2010/main" val="6360343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0240D-0C4C-924A-854B-43125398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向空链表中插入元素</a:t>
            </a:r>
            <a:r>
              <a:rPr kumimoji="1" lang="en-US" altLang="zh-Hans"/>
              <a:t>1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E4649F-D7F3-9A4F-BB63-804BD504EEF7}"/>
              </a:ext>
            </a:extLst>
          </p:cNvPr>
          <p:cNvSpPr txBox="1"/>
          <p:nvPr/>
        </p:nvSpPr>
        <p:spPr>
          <a:xfrm>
            <a:off x="1703187" y="4965794"/>
            <a:ext cx="4198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将</a:t>
            </a:r>
            <a:r>
              <a:rPr kumimoji="1" lang="en-US" altLang="zh-Hans" sz="3200"/>
              <a:t>HEAD</a:t>
            </a:r>
            <a:r>
              <a:rPr kumimoji="1" lang="zh-Hans" altLang="en-US" sz="3200"/>
              <a:t>指针指向节点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2FAFA-F5E4-6E4A-ADF8-60675DF5F04F}"/>
              </a:ext>
            </a:extLst>
          </p:cNvPr>
          <p:cNvSpPr txBox="1"/>
          <p:nvPr/>
        </p:nvSpPr>
        <p:spPr>
          <a:xfrm>
            <a:off x="2235383" y="565790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>
                <a:latin typeface="Courier" pitchFamily="2" charset="0"/>
              </a:rPr>
              <a:t>list.head = node</a:t>
            </a:r>
            <a:endParaRPr kumimoji="1" lang="zh-CN" altLang="en-US" sz="2400">
              <a:latin typeface="Courier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AF0623-F59A-884E-9D8E-35A2AC04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409" y="1880854"/>
            <a:ext cx="3539171" cy="26603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91CBC2-AFBF-194B-8DA9-3B57ADE6F027}"/>
              </a:ext>
            </a:extLst>
          </p:cNvPr>
          <p:cNvSpPr/>
          <p:nvPr/>
        </p:nvSpPr>
        <p:spPr>
          <a:xfrm>
            <a:off x="7186230" y="3026802"/>
            <a:ext cx="442460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latin typeface="Courier" pitchFamily="2" charset="0"/>
              </a:rPr>
              <a:t>LinkedList { </a:t>
            </a:r>
            <a:endParaRPr lang="en-US" altLang="zh-CN" sz="2400">
              <a:latin typeface="Courier" pitchFamily="2" charset="0"/>
            </a:endParaRPr>
          </a:p>
          <a:p>
            <a:r>
              <a:rPr lang="en-US" altLang="zh-CN" sz="2400">
                <a:latin typeface="Courier" pitchFamily="2" charset="0"/>
              </a:rPr>
              <a:t>  </a:t>
            </a:r>
            <a:r>
              <a:rPr lang="zh-CN" altLang="en-US" sz="2400">
                <a:latin typeface="Courier" pitchFamily="2" charset="0"/>
              </a:rPr>
              <a:t>head: ListNode { </a:t>
            </a:r>
            <a:endParaRPr lang="en-US" altLang="zh-CN" sz="2400">
              <a:latin typeface="Courier" pitchFamily="2" charset="0"/>
            </a:endParaRPr>
          </a:p>
          <a:p>
            <a:r>
              <a:rPr lang="en-US" altLang="zh-CN" sz="2400">
                <a:latin typeface="Courier" pitchFamily="2" charset="0"/>
              </a:rPr>
              <a:t>    </a:t>
            </a:r>
            <a:r>
              <a:rPr lang="zh-CN" altLang="en-US" sz="2400">
                <a:latin typeface="Courier" pitchFamily="2" charset="0"/>
              </a:rPr>
              <a:t>key: 1, next: null </a:t>
            </a:r>
            <a:endParaRPr lang="en-US" altLang="zh-CN" sz="2400">
              <a:latin typeface="Courier" pitchFamily="2" charset="0"/>
            </a:endParaRPr>
          </a:p>
          <a:p>
            <a:r>
              <a:rPr lang="en-US" altLang="zh-CN" sz="2400">
                <a:latin typeface="Courier" pitchFamily="2" charset="0"/>
              </a:rPr>
              <a:t>  </a:t>
            </a:r>
            <a:r>
              <a:rPr lang="zh-CN" altLang="en-US" sz="2400">
                <a:latin typeface="Courier" pitchFamily="2" charset="0"/>
              </a:rPr>
              <a:t>}</a:t>
            </a:r>
            <a:endParaRPr lang="en-US" altLang="zh-CN" sz="2400">
              <a:latin typeface="Courier" pitchFamily="2" charset="0"/>
            </a:endParaRPr>
          </a:p>
          <a:p>
            <a:r>
              <a:rPr lang="zh-CN" altLang="en-US" sz="240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297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56C3-97AC-7247-81E3-FF256689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再插入一个元素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FC6FA4-FC85-2242-BEBB-F593C3A27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603" y="1934175"/>
            <a:ext cx="3539171" cy="2660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151BE3-3379-D545-8D40-8EB0608DB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238" y="3666590"/>
            <a:ext cx="3290455" cy="8612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D2A566-F037-314C-BB46-6E29EFD66260}"/>
              </a:ext>
            </a:extLst>
          </p:cNvPr>
          <p:cNvSpPr txBox="1"/>
          <p:nvPr/>
        </p:nvSpPr>
        <p:spPr>
          <a:xfrm>
            <a:off x="3370734" y="5027674"/>
            <a:ext cx="5450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再创建一个包含数据</a:t>
            </a:r>
            <a:r>
              <a:rPr kumimoji="1" lang="en-US" altLang="zh-Hans" sz="3200"/>
              <a:t>2</a:t>
            </a:r>
            <a:r>
              <a:rPr kumimoji="1" lang="zh-Hans" altLang="en-US" sz="3200"/>
              <a:t>的节点</a:t>
            </a:r>
            <a:endParaRPr kumimoji="1"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F5397D-18D5-7744-91B2-505BCCCB30A8}"/>
              </a:ext>
            </a:extLst>
          </p:cNvPr>
          <p:cNvSpPr txBox="1"/>
          <p:nvPr/>
        </p:nvSpPr>
        <p:spPr>
          <a:xfrm>
            <a:off x="3330658" y="5750837"/>
            <a:ext cx="553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const node2 = new ListNode(</a:t>
            </a:r>
            <a:r>
              <a:rPr kumimoji="1" lang="en-US" altLang="zh-Hans" sz="2400">
                <a:latin typeface="Courier" pitchFamily="2" charset="0"/>
              </a:rPr>
              <a:t>2</a:t>
            </a:r>
            <a:r>
              <a:rPr kumimoji="1" lang="en-US" altLang="zh-CN" sz="2400">
                <a:latin typeface="Courier" pitchFamily="2" charset="0"/>
              </a:rPr>
              <a:t>)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674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5C8E3-EB06-654E-A0EB-FEB65A2F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再插入一个元素</a:t>
            </a:r>
            <a:r>
              <a:rPr kumimoji="1" lang="en-US" altLang="zh-Hans"/>
              <a:t>2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A447B5-ED4A-D14D-B3B0-81B62541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658" y="2080126"/>
            <a:ext cx="6370684" cy="26723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D050A1-5638-2E46-BCD1-9FA8D0F478B1}"/>
              </a:ext>
            </a:extLst>
          </p:cNvPr>
          <p:cNvSpPr txBox="1"/>
          <p:nvPr/>
        </p:nvSpPr>
        <p:spPr>
          <a:xfrm>
            <a:off x="3337071" y="5256274"/>
            <a:ext cx="5517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将节点</a:t>
            </a:r>
            <a:r>
              <a:rPr kumimoji="1" lang="en-US" altLang="zh-Hans" sz="3200"/>
              <a:t>2</a:t>
            </a:r>
            <a:r>
              <a:rPr kumimoji="1" lang="zh-Hans" altLang="en-US" sz="3200"/>
              <a:t>的</a:t>
            </a:r>
            <a:r>
              <a:rPr kumimoji="1" lang="en-US" altLang="zh-Hans" sz="3200"/>
              <a:t>next</a:t>
            </a:r>
            <a:r>
              <a:rPr kumimoji="1" lang="zh-Hans" altLang="en-US" sz="3200"/>
              <a:t>指针指向节点</a:t>
            </a:r>
            <a:r>
              <a:rPr kumimoji="1" lang="en-US" altLang="zh-Hans" sz="3200"/>
              <a:t>1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1C14A3-5509-2D4E-A154-C21CB3A5FE54}"/>
              </a:ext>
            </a:extLst>
          </p:cNvPr>
          <p:cNvSpPr txBox="1"/>
          <p:nvPr/>
        </p:nvSpPr>
        <p:spPr>
          <a:xfrm>
            <a:off x="4436730" y="5883185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latin typeface="Courier" pitchFamily="2" charset="0"/>
              </a:rPr>
              <a:t>node2.next = node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067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717</Words>
  <Application>Microsoft Macintosh PowerPoint</Application>
  <PresentationFormat>宽屏</PresentationFormat>
  <Paragraphs>140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Courier</vt:lpstr>
      <vt:lpstr>Office 主题​​</vt:lpstr>
      <vt:lpstr>双向链表(Double Linked-List)</vt:lpstr>
      <vt:lpstr>单向链表</vt:lpstr>
      <vt:lpstr>节点内部</vt:lpstr>
      <vt:lpstr>程序表示</vt:lpstr>
      <vt:lpstr>向空链表中插入元素1</vt:lpstr>
      <vt:lpstr>向空链表中插入元素1</vt:lpstr>
      <vt:lpstr>向空链表中插入元素1</vt:lpstr>
      <vt:lpstr>再插入一个元素2</vt:lpstr>
      <vt:lpstr>再插入一个元素2</vt:lpstr>
      <vt:lpstr>再插入一个元素2</vt:lpstr>
      <vt:lpstr>插入的程序</vt:lpstr>
      <vt:lpstr>在链表中查找节点O(n)</vt:lpstr>
      <vt:lpstr>已知节点2，删除节点2</vt:lpstr>
      <vt:lpstr>双向链表</vt:lpstr>
      <vt:lpstr>程序</vt:lpstr>
      <vt:lpstr>双向链表删除元素2</vt:lpstr>
      <vt:lpstr>双向链表删除元素2</vt:lpstr>
      <vt:lpstr>双向链表删除元素2</vt:lpstr>
      <vt:lpstr>双向链表删除元素2</vt:lpstr>
      <vt:lpstr>其他问题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150</cp:revision>
  <dcterms:created xsi:type="dcterms:W3CDTF">2018-08-02T23:34:41Z</dcterms:created>
  <dcterms:modified xsi:type="dcterms:W3CDTF">2018-10-08T01:18:03Z</dcterms:modified>
</cp:coreProperties>
</file>