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7" r:id="rId2"/>
    <p:sldId id="278" r:id="rId3"/>
    <p:sldId id="279" r:id="rId4"/>
    <p:sldId id="281" r:id="rId5"/>
    <p:sldId id="282" r:id="rId6"/>
    <p:sldId id="289" r:id="rId7"/>
    <p:sldId id="283" r:id="rId8"/>
    <p:sldId id="284" r:id="rId9"/>
    <p:sldId id="285" r:id="rId10"/>
    <p:sldId id="286" r:id="rId11"/>
    <p:sldId id="287" r:id="rId12"/>
    <p:sldId id="288" r:id="rId13"/>
    <p:sldId id="290" r:id="rId14"/>
    <p:sldId id="291" r:id="rId15"/>
    <p:sldId id="29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2018/10/14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174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5777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347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3252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5093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583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6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410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47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800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035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012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694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36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602"/>
          </a:xfrm>
        </p:spPr>
        <p:txBody>
          <a:bodyPr>
            <a:normAutofit/>
          </a:bodyPr>
          <a:lstStyle>
            <a:lvl1pPr algn="ctr">
              <a:defRPr sz="36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751"/>
            <a:ext cx="10515600" cy="4794212"/>
          </a:xfrm>
        </p:spPr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5.emf"/><Relationship Id="rId7" Type="http://schemas.openxmlformats.org/officeDocument/2006/relationships/image" Target="../media/image22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9.png"/><Relationship Id="rId5" Type="http://schemas.openxmlformats.org/officeDocument/2006/relationships/image" Target="../media/image17.emf"/><Relationship Id="rId10" Type="http://schemas.openxmlformats.org/officeDocument/2006/relationships/image" Target="../media/image25.png"/><Relationship Id="rId4" Type="http://schemas.openxmlformats.org/officeDocument/2006/relationships/image" Target="../media/image16.emf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堆</a:t>
            </a:r>
            <a:r>
              <a:rPr kumimoji="1" lang="en-US" altLang="zh-Hans"/>
              <a:t>(Heap)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97C4C-4AF6-054D-BB2C-E41CFEC0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建堆 </a:t>
            </a:r>
            <a:r>
              <a:rPr kumimoji="1" lang="en-US" altLang="zh-Hans"/>
              <a:t>(create/build) - </a:t>
            </a:r>
            <a:r>
              <a:rPr kumimoji="1" lang="en-US" altLang="zh-Hans">
                <a:solidFill>
                  <a:srgbClr val="00B0F0"/>
                </a:solidFill>
              </a:rPr>
              <a:t>O(n)</a:t>
            </a:r>
          </a:p>
          <a:p>
            <a:r>
              <a:rPr kumimoji="1" lang="zh-Hans" altLang="en-US"/>
              <a:t>堆化</a:t>
            </a:r>
            <a:r>
              <a:rPr kumimoji="1" lang="en-US" altLang="zh-Hans"/>
              <a:t>(heapify) –</a:t>
            </a:r>
            <a:r>
              <a:rPr kumimoji="1" lang="zh-Hans" altLang="en-US"/>
              <a:t> </a:t>
            </a:r>
            <a:r>
              <a:rPr kumimoji="1" lang="en-US" altLang="zh-Hans">
                <a:solidFill>
                  <a:srgbClr val="00B0F0"/>
                </a:solidFill>
              </a:rPr>
              <a:t>O(lgn)</a:t>
            </a:r>
          </a:p>
          <a:p>
            <a:r>
              <a:rPr kumimoji="1" lang="zh-Hans" altLang="en-US"/>
              <a:t>插入</a:t>
            </a:r>
            <a:r>
              <a:rPr kumimoji="1" lang="en-US" altLang="zh-Hans"/>
              <a:t>(insert) – </a:t>
            </a:r>
            <a:r>
              <a:rPr kumimoji="1" lang="en-US" altLang="zh-Hans">
                <a:solidFill>
                  <a:srgbClr val="00B0F0"/>
                </a:solidFill>
              </a:rPr>
              <a:t>O(lgn)</a:t>
            </a:r>
          </a:p>
          <a:p>
            <a:r>
              <a:rPr kumimoji="1" lang="zh-Hans" altLang="en-US"/>
              <a:t>取出</a:t>
            </a:r>
            <a:r>
              <a:rPr kumimoji="1" lang="en-US" altLang="zh-Hans"/>
              <a:t>(extract) – </a:t>
            </a:r>
            <a:r>
              <a:rPr kumimoji="1" lang="en-US" altLang="zh-Hans">
                <a:solidFill>
                  <a:srgbClr val="00B0F0"/>
                </a:solidFill>
              </a:rPr>
              <a:t>O(lgn)</a:t>
            </a:r>
          </a:p>
          <a:p>
            <a:r>
              <a:rPr kumimoji="1" lang="zh-Hans" altLang="en-US"/>
              <a:t>修改权重</a:t>
            </a:r>
            <a:r>
              <a:rPr kumimoji="1" lang="en-US" altLang="zh-Hans"/>
              <a:t>(increase/decrease) – </a:t>
            </a:r>
            <a:r>
              <a:rPr kumimoji="1" lang="en-US" altLang="zh-Hans">
                <a:solidFill>
                  <a:srgbClr val="00B0F0"/>
                </a:solidFill>
              </a:rPr>
              <a:t>O(lgn)</a:t>
            </a:r>
          </a:p>
          <a:p>
            <a:pPr marL="0" indent="0">
              <a:buNone/>
            </a:pPr>
            <a:endParaRPr kumimoji="1" lang="en-US" altLang="zh-Han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6D2C2-724F-0E4C-A641-1AAF7F5D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第</a:t>
            </a:r>
            <a:r>
              <a:rPr kumimoji="1" lang="en-US" altLang="zh-Hans"/>
              <a:t>3</a:t>
            </a:r>
            <a:r>
              <a:rPr kumimoji="1" lang="zh-Hans" altLang="en-US"/>
              <a:t>次</a:t>
            </a:r>
            <a:r>
              <a:rPr kumimoji="1" lang="en-US" altLang="zh-Hans"/>
              <a:t>max-heapify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B071CE-6602-D34A-8C8E-A3FF79DA1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88" y="1502276"/>
            <a:ext cx="5366824" cy="474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939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437A2-68F6-CC4F-B221-77FE3EDE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第</a:t>
            </a:r>
            <a:r>
              <a:rPr kumimoji="1" lang="en-US" altLang="zh-Hans"/>
              <a:t>4</a:t>
            </a:r>
            <a:r>
              <a:rPr kumimoji="1" lang="zh-Hans" altLang="en-US"/>
              <a:t>次</a:t>
            </a:r>
            <a:r>
              <a:rPr kumimoji="1" lang="en-US" altLang="zh-Hans"/>
              <a:t>max-heapify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50DE22-F832-AF4B-B4EA-63FCFBE44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951" y="1596189"/>
            <a:ext cx="5752098" cy="47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1961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F792B-8E21-ED4C-AC5F-CCA6214B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ans" altLang="en-US"/>
              <a:t>核心问题：倒数第一个分支节点的序号是？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FF0CC0-09D2-444A-8667-1BE856014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64" y="1690688"/>
            <a:ext cx="3503942" cy="2985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3DA58EB-10B4-1E41-B2E7-588690A9D142}"/>
                  </a:ext>
                </a:extLst>
              </p:cNvPr>
              <p:cNvSpPr txBox="1"/>
              <p:nvPr/>
            </p:nvSpPr>
            <p:spPr>
              <a:xfrm>
                <a:off x="6975040" y="1743336"/>
                <a:ext cx="3798732" cy="840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Hans" altLang="en-US" sz="3200" i="1">
                          <a:latin typeface="Cambria Math" panose="02040503050406030204" pitchFamily="18" charset="0"/>
                        </a:rPr>
                        <m:t>共有</m:t>
                      </m:r>
                      <m:d>
                        <m:dPr>
                          <m:begChr m:val="⌈"/>
                          <m:endChr m:val="]"/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Hans" altLang="en-US" sz="3200" i="1">
                          <a:latin typeface="Cambria Math" panose="02040503050406030204" pitchFamily="18" charset="0"/>
                        </a:rPr>
                        <m:t>个叶子节点</m:t>
                      </m:r>
                    </m:oMath>
                  </m:oMathPara>
                </a14:m>
                <a:endParaRPr lang="zh-CN" altLang="zh-CN" sz="320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3DA58EB-10B4-1E41-B2E7-588690A9D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040" y="1743336"/>
                <a:ext cx="3798732" cy="840230"/>
              </a:xfrm>
              <a:prstGeom prst="rect">
                <a:avLst/>
              </a:prstGeom>
              <a:blipFill>
                <a:blip r:embed="rId4"/>
                <a:stretch>
                  <a:fillRect l="-1000" r="-1333" b="-16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D3B9E87-B2DC-9B4D-8C83-60CDB4D9D8B2}"/>
              </a:ext>
            </a:extLst>
          </p:cNvPr>
          <p:cNvSpPr txBox="1"/>
          <p:nvPr/>
        </p:nvSpPr>
        <p:spPr>
          <a:xfrm>
            <a:off x="5338179" y="19814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>
                <a:solidFill>
                  <a:srgbClr val="00B0F0"/>
                </a:solidFill>
              </a:rPr>
              <a:t>观察规律，</a:t>
            </a:r>
            <a:endParaRPr kumimoji="1" lang="zh-CN" altLang="en-US" sz="2400">
              <a:solidFill>
                <a:srgbClr val="00B0F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740584-0132-AD49-80F5-43001FEB2EB6}"/>
              </a:ext>
            </a:extLst>
          </p:cNvPr>
          <p:cNvSpPr txBox="1"/>
          <p:nvPr/>
        </p:nvSpPr>
        <p:spPr>
          <a:xfrm>
            <a:off x="5338179" y="3109124"/>
            <a:ext cx="5195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>
                <a:solidFill>
                  <a:srgbClr val="00B0F0"/>
                </a:solidFill>
              </a:rPr>
              <a:t>可知倒数第一个分支节点的序号</a:t>
            </a:r>
            <a:r>
              <a:rPr kumimoji="1" lang="en-US" altLang="zh-Hans" sz="2400">
                <a:solidFill>
                  <a:srgbClr val="00B0F0"/>
                </a:solidFill>
              </a:rPr>
              <a:t>idx</a:t>
            </a:r>
            <a:r>
              <a:rPr kumimoji="1" lang="zh-Hans" altLang="en-US" sz="2400">
                <a:solidFill>
                  <a:srgbClr val="00B0F0"/>
                </a:solidFill>
              </a:rPr>
              <a:t>：</a:t>
            </a:r>
            <a:endParaRPr kumimoji="1" lang="zh-CN" altLang="en-US" sz="2400">
              <a:solidFill>
                <a:srgbClr val="00B0F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FC350B-C0F3-B94E-8DC8-ABCE00E8793A}"/>
              </a:ext>
            </a:extLst>
          </p:cNvPr>
          <p:cNvSpPr txBox="1"/>
          <p:nvPr/>
        </p:nvSpPr>
        <p:spPr>
          <a:xfrm>
            <a:off x="4464784" y="5443546"/>
            <a:ext cx="3262432" cy="830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Hans" altLang="en-US" sz="4800"/>
              <a:t>如何证明？</a:t>
            </a:r>
            <a:endParaRPr kumimoji="1" lang="zh-CN" altLang="en-US" sz="4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6AFCCAC-B7AF-0244-BDA3-2C56CC3D4D8E}"/>
                  </a:ext>
                </a:extLst>
              </p:cNvPr>
              <p:cNvSpPr/>
              <p:nvPr/>
            </p:nvSpPr>
            <p:spPr>
              <a:xfrm>
                <a:off x="6096000" y="3978944"/>
                <a:ext cx="5302542" cy="932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𝑖𝑑𝑥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begChr m:val="⌈"/>
                          <m:endChr m:val="]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−1=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6AFCCAC-B7AF-0244-BDA3-2C56CC3D4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78944"/>
                <a:ext cx="5302542" cy="932563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027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5" grpId="0"/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EF9B8-25D9-224A-8472-B14D69B1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证明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6CA8D8-D8E8-304A-8C57-6FCB5D6EF09E}"/>
              </a:ext>
            </a:extLst>
          </p:cNvPr>
          <p:cNvSpPr txBox="1"/>
          <p:nvPr/>
        </p:nvSpPr>
        <p:spPr>
          <a:xfrm>
            <a:off x="1046747" y="1690688"/>
            <a:ext cx="982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/>
              <a:t>对一个元素个数为</a:t>
            </a:r>
            <a:r>
              <a:rPr kumimoji="1" lang="en-US" altLang="zh-Hans" sz="3200"/>
              <a:t>n</a:t>
            </a:r>
            <a:r>
              <a:rPr kumimoji="1" lang="zh-Hans" altLang="en-US" sz="3200"/>
              <a:t>的堆，其中倒数第</a:t>
            </a:r>
            <a:r>
              <a:rPr kumimoji="1" lang="en-US" altLang="zh-Hans" sz="3200"/>
              <a:t>2</a:t>
            </a:r>
            <a:r>
              <a:rPr kumimoji="1" lang="zh-Hans" altLang="en-US" sz="3200"/>
              <a:t>层分支节点个数为</a:t>
            </a:r>
            <a:r>
              <a:rPr kumimoji="1" lang="en-US" altLang="zh-Hans" sz="3200"/>
              <a:t>a</a:t>
            </a:r>
            <a:r>
              <a:rPr kumimoji="1" lang="zh-Hans" altLang="en-US" sz="3200"/>
              <a:t>，分支节点点数量为</a:t>
            </a:r>
            <a:r>
              <a:rPr kumimoji="1" lang="en-US" altLang="zh-Hans" sz="3200"/>
              <a:t>k</a:t>
            </a:r>
            <a:r>
              <a:rPr kumimoji="1" lang="zh-Hans" altLang="en-US" sz="3200"/>
              <a:t>。最后</a:t>
            </a:r>
            <a:r>
              <a:rPr kumimoji="1" lang="en-US" altLang="zh-Hans" sz="3200"/>
              <a:t>1</a:t>
            </a:r>
            <a:r>
              <a:rPr kumimoji="1" lang="zh-Hans" altLang="en-US" sz="3200"/>
              <a:t>层为</a:t>
            </a:r>
            <a:r>
              <a:rPr kumimoji="1" lang="en-US" altLang="zh-Hans" sz="3200"/>
              <a:t>x</a:t>
            </a:r>
            <a:r>
              <a:rPr kumimoji="1" lang="zh-Hans" altLang="en-US" sz="3200"/>
              <a:t>个。</a:t>
            </a:r>
            <a:endParaRPr kumimoji="1" lang="zh-CN" altLang="en-US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59088F-A0A4-9B40-BE5C-FD1DB0BDC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472" y="3316705"/>
            <a:ext cx="4393069" cy="28554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1FF2FB-8E05-0949-9135-6DE93EA0B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90" y="3200788"/>
            <a:ext cx="222918" cy="2318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914843-B461-2F40-AB30-49BDAEF23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446276" y="4055362"/>
            <a:ext cx="225232" cy="2165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98538B2-6AE2-274C-B62C-9DE3231DBE3F}"/>
              </a:ext>
            </a:extLst>
          </p:cNvPr>
          <p:cNvSpPr txBox="1"/>
          <p:nvPr/>
        </p:nvSpPr>
        <p:spPr>
          <a:xfrm>
            <a:off x="912141" y="3024317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a</a:t>
            </a:r>
            <a:r>
              <a:rPr kumimoji="1" lang="zh-Hans" altLang="en-US" sz="3200"/>
              <a:t>个</a:t>
            </a:r>
            <a:endParaRPr kumimoji="1" lang="zh-CN" altLang="en-US" sz="32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79223A-3C6C-B141-8C66-84274433ADC9}"/>
              </a:ext>
            </a:extLst>
          </p:cNvPr>
          <p:cNvSpPr txBox="1"/>
          <p:nvPr/>
        </p:nvSpPr>
        <p:spPr>
          <a:xfrm>
            <a:off x="912141" y="3871258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/>
              <a:t>k</a:t>
            </a:r>
            <a:r>
              <a:rPr kumimoji="1" lang="zh-Hans" altLang="en-US" sz="3200"/>
              <a:t>个</a:t>
            </a:r>
            <a:endParaRPr kumimoji="1"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F10D491-542B-944E-B73A-9739104C546B}"/>
                  </a:ext>
                </a:extLst>
              </p:cNvPr>
              <p:cNvSpPr/>
              <p:nvPr/>
            </p:nvSpPr>
            <p:spPr>
              <a:xfrm>
                <a:off x="5506360" y="2890713"/>
                <a:ext cx="5654025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Hans" sz="24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F10D491-542B-944E-B73A-9739104C5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60" y="2890713"/>
                <a:ext cx="5654025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5AD2E7A6-1B79-084C-B5DC-22FBE0412455}"/>
              </a:ext>
            </a:extLst>
          </p:cNvPr>
          <p:cNvSpPr/>
          <p:nvPr/>
        </p:nvSpPr>
        <p:spPr>
          <a:xfrm>
            <a:off x="6640239" y="2868893"/>
            <a:ext cx="3322220" cy="5123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C44F488-2530-274F-956B-3D01CE98A1BF}"/>
                  </a:ext>
                </a:extLst>
              </p:cNvPr>
              <p:cNvSpPr txBox="1"/>
              <p:nvPr/>
            </p:nvSpPr>
            <p:spPr>
              <a:xfrm>
                <a:off x="9892153" y="2177961"/>
                <a:ext cx="1268232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32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kumimoji="1" lang="en-US" altLang="zh-CN" sz="3200" b="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zh-CN" altLang="en-US" sz="32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C44F488-2530-274F-956B-3D01CE98A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153" y="2177961"/>
                <a:ext cx="1268232" cy="501291"/>
              </a:xfrm>
              <a:prstGeom prst="rect">
                <a:avLst/>
              </a:prstGeom>
              <a:blipFill>
                <a:blip r:embed="rId7"/>
                <a:stretch>
                  <a:fillRect l="-5941" r="-5941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778B62C-3776-8E43-AF48-F6650CE15AF6}"/>
                  </a:ext>
                </a:extLst>
              </p:cNvPr>
              <p:cNvSpPr txBox="1"/>
              <p:nvPr/>
            </p:nvSpPr>
            <p:spPr>
              <a:xfrm>
                <a:off x="6096000" y="5642998"/>
                <a:ext cx="2366353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zh-CN" altLang="en-US" sz="240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778B62C-3776-8E43-AF48-F6650CE15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42998"/>
                <a:ext cx="2366353" cy="375872"/>
              </a:xfrm>
              <a:prstGeom prst="rect">
                <a:avLst/>
              </a:prstGeom>
              <a:blipFill>
                <a:blip r:embed="rId8"/>
                <a:stretch>
                  <a:fillRect l="-2688" r="-538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F59F89E-6438-E248-A2FF-6174143A1351}"/>
                  </a:ext>
                </a:extLst>
              </p:cNvPr>
              <p:cNvSpPr txBox="1"/>
              <p:nvPr/>
            </p:nvSpPr>
            <p:spPr>
              <a:xfrm>
                <a:off x="5402217" y="3536390"/>
                <a:ext cx="3461076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4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zh-Hans" altLang="en-US" sz="2400" i="1">
                                  <a:latin typeface="Cambria Math" panose="02040503050406030204" pitchFamily="18" charset="0"/>
                                </a:rPr>
                                <m:t>为偶数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zh-CN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4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sz="2400" b="0" i="1"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zh-Hans" altLang="en-US" sz="2400" i="1">
                                  <a:latin typeface="Cambria Math" panose="02040503050406030204" pitchFamily="18" charset="0"/>
                                </a:rPr>
                                <m:t>为奇数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40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F59F89E-6438-E248-A2FF-6174143A1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217" y="3536390"/>
                <a:ext cx="3461076" cy="823815"/>
              </a:xfrm>
              <a:prstGeom prst="rect">
                <a:avLst/>
              </a:prstGeom>
              <a:blipFill>
                <a:blip r:embed="rId9"/>
                <a:stretch>
                  <a:fillRect l="-26277" t="-222727" r="-2190" b="-3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大括号 21">
            <a:extLst>
              <a:ext uri="{FF2B5EF4-FFF2-40B4-BE49-F238E27FC236}">
                <a16:creationId xmlns:a16="http://schemas.microsoft.com/office/drawing/2014/main" id="{60C2D852-3B45-7343-A6EF-3A3B3B82C2AA}"/>
              </a:ext>
            </a:extLst>
          </p:cNvPr>
          <p:cNvSpPr/>
          <p:nvPr/>
        </p:nvSpPr>
        <p:spPr>
          <a:xfrm rot="16200000">
            <a:off x="2357787" y="4861161"/>
            <a:ext cx="235019" cy="285709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9583010-9C36-F64A-9CA1-6133A0077D96}"/>
              </a:ext>
            </a:extLst>
          </p:cNvPr>
          <p:cNvSpPr txBox="1"/>
          <p:nvPr/>
        </p:nvSpPr>
        <p:spPr>
          <a:xfrm>
            <a:off x="2142512" y="6316288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400" b="1"/>
              <a:t>x</a:t>
            </a:r>
            <a:r>
              <a:rPr kumimoji="1" lang="zh-Hans" altLang="en-US" sz="2400" b="1"/>
              <a:t>个</a:t>
            </a:r>
            <a:endParaRPr kumimoji="1" lang="zh-CN" altLang="en-US" sz="2400" b="1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AAEE77C-5B89-8340-8F53-FABF9142E20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301349" y="2628759"/>
            <a:ext cx="1590804" cy="24013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7E1D491-35CF-1D4F-89B6-C9EC02B955C9}"/>
                  </a:ext>
                </a:extLst>
              </p:cNvPr>
              <p:cNvSpPr txBox="1"/>
              <p:nvPr/>
            </p:nvSpPr>
            <p:spPr>
              <a:xfrm>
                <a:off x="6096000" y="4460619"/>
                <a:ext cx="4163769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kumimoji="1" lang="en-US" altLang="zh-C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1" lang="en-US" altLang="zh-CN" sz="2400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kumimoji="1" lang="en-US" altLang="zh-CN" sz="2400" b="0" i="1">
                                  <a:latin typeface="Cambria Math" panose="02040503050406030204" pitchFamily="18" charset="0"/>
                                </a:rPr>
                                <m:t>−1+2</m:t>
                              </m:r>
                              <m:r>
                                <a:rPr kumimoji="1" lang="en-US" altLang="zh-CN" sz="24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zh-Hans" altLang="en-US" sz="2400" i="1">
                                  <a:latin typeface="Cambria Math" panose="02040503050406030204" pitchFamily="18" charset="0"/>
                                </a:rPr>
                                <m:t>为偶数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kumimoji="1" lang="en-US" altLang="zh-C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1" lang="en-US" altLang="zh-CN" sz="2400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kumimoji="1" lang="en-US" altLang="zh-CN" sz="2400" b="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24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sz="2400" b="0" i="1">
                                  <a:latin typeface="Cambria Math" panose="02040503050406030204" pitchFamily="18" charset="0"/>
                                </a:rPr>
                                <m:t>−2,  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zh-Hans" altLang="en-US" sz="2400" i="1">
                                  <a:latin typeface="Cambria Math" panose="02040503050406030204" pitchFamily="18" charset="0"/>
                                </a:rPr>
                                <m:t>为奇数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40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7E1D491-35CF-1D4F-89B6-C9EC02B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460619"/>
                <a:ext cx="4163769" cy="823815"/>
              </a:xfrm>
              <a:prstGeom prst="rect">
                <a:avLst/>
              </a:prstGeom>
              <a:blipFill>
                <a:blip r:embed="rId10"/>
                <a:stretch>
                  <a:fillRect l="-21951" t="-222727" r="-1829" b="-3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8D02AB7-04CC-9D4E-9813-723ED1B060AC}"/>
                  </a:ext>
                </a:extLst>
              </p:cNvPr>
              <p:cNvSpPr txBox="1"/>
              <p:nvPr/>
            </p:nvSpPr>
            <p:spPr>
              <a:xfrm>
                <a:off x="2747536" y="2522813"/>
                <a:ext cx="4630114" cy="109850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+1,  </m:t>
                              </m:r>
                              <m: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zh-Hans" altLang="en-US" sz="3200" i="1">
                                  <a:latin typeface="Cambria Math" panose="02040503050406030204" pitchFamily="18" charset="0"/>
                                </a:rPr>
                                <m:t>为偶数</m:t>
                              </m:r>
                            </m:e>
                            <m:e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zh-Hans" sz="32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zh-Hans" altLang="en-US" sz="3200" i="1">
                                  <a:latin typeface="Cambria Math" panose="02040503050406030204" pitchFamily="18" charset="0"/>
                                </a:rPr>
                                <m:t>为奇数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8D02AB7-04CC-9D4E-9813-723ED1B06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536" y="2522813"/>
                <a:ext cx="4630114" cy="1098506"/>
              </a:xfrm>
              <a:prstGeom prst="rect">
                <a:avLst/>
              </a:prstGeom>
              <a:blipFill>
                <a:blip r:embed="rId11"/>
                <a:stretch>
                  <a:fillRect l="-26230" t="-225000" r="-1913" b="-319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48331CA-2E8C-E04A-B159-B9BB0F589FE5}"/>
                  </a:ext>
                </a:extLst>
              </p:cNvPr>
              <p:cNvSpPr txBox="1"/>
              <p:nvPr/>
            </p:nvSpPr>
            <p:spPr>
              <a:xfrm>
                <a:off x="4261637" y="3935762"/>
                <a:ext cx="1601913" cy="93256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/>
                        <m:t>𝑘</m:t>
                      </m:r>
                      <m:r>
                        <a:rPr lang="en-US" altLang="zh-CN" sz="3200" i="1"/>
                        <m:t>=⌊</m:t>
                      </m:r>
                      <m:f>
                        <m:fPr>
                          <m:ctrlPr>
                            <a:rPr lang="zh-CN" altLang="zh-CN" sz="3200" i="1"/>
                          </m:ctrlPr>
                        </m:fPr>
                        <m:num>
                          <m:r>
                            <a:rPr lang="en-US" altLang="zh-CN" sz="3200" i="1"/>
                            <m:t>𝑛</m:t>
                          </m:r>
                        </m:num>
                        <m:den>
                          <m:r>
                            <a:rPr lang="en-US" altLang="zh-CN" sz="3200" i="1"/>
                            <m:t>2</m:t>
                          </m:r>
                        </m:den>
                      </m:f>
                      <m:r>
                        <a:rPr lang="en-US" altLang="zh-CN" sz="3200" i="1"/>
                        <m:t>⌋</m:t>
                      </m:r>
                    </m:oMath>
                  </m:oMathPara>
                </a14:m>
                <a:endParaRPr lang="zh-CN" altLang="zh-CN" sz="320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48331CA-2E8C-E04A-B159-B9BB0F589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637" y="3935762"/>
                <a:ext cx="1601913" cy="932563"/>
              </a:xfrm>
              <a:prstGeom prst="rect">
                <a:avLst/>
              </a:prstGeom>
              <a:blipFill>
                <a:blip r:embed="rId12"/>
                <a:stretch>
                  <a:fillRect r="-787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FEBF735-F9D2-974D-95D2-B8BAF91FAA9A}"/>
                  </a:ext>
                </a:extLst>
              </p:cNvPr>
              <p:cNvSpPr txBox="1"/>
              <p:nvPr/>
            </p:nvSpPr>
            <p:spPr>
              <a:xfrm>
                <a:off x="6053349" y="6128352"/>
                <a:ext cx="2412840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kumimoji="1" lang="zh-CN" altLang="en-US" sz="240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FEBF735-F9D2-974D-95D2-B8BAF91FA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349" y="6128352"/>
                <a:ext cx="2412840" cy="375872"/>
              </a:xfrm>
              <a:prstGeom prst="rect">
                <a:avLst/>
              </a:prstGeom>
              <a:blipFill>
                <a:blip r:embed="rId13"/>
                <a:stretch>
                  <a:fillRect l="-2618" r="-157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24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4" grpId="0"/>
      <p:bldP spid="16" grpId="0" animBg="1"/>
      <p:bldP spid="17" grpId="0"/>
      <p:bldP spid="20" grpId="0"/>
      <p:bldP spid="21" grpId="0"/>
      <p:bldP spid="22" grpId="0" animBg="1"/>
      <p:bldP spid="23" grpId="0"/>
      <p:bldP spid="27" grpId="0"/>
      <p:bldP spid="28" grpId="0" animBg="1"/>
      <p:bldP spid="29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18A87-4920-314B-9FD2-29783B75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建堆</a:t>
            </a:r>
            <a:r>
              <a:rPr kumimoji="1" lang="en-US" altLang="zh-Hans"/>
              <a:t>(</a:t>
            </a:r>
            <a:r>
              <a:rPr kumimoji="1" lang="zh-Hans" altLang="en-US"/>
              <a:t>抽象</a:t>
            </a:r>
            <a:r>
              <a:rPr kumimoji="1" lang="en-US" altLang="zh-Hans"/>
              <a:t>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4331F-EAB2-DC48-8A47-CD676B6B2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540042"/>
            <a:ext cx="5710989" cy="4636921"/>
          </a:xfr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en-US" altLang="zh-Hans" b="1">
                <a:latin typeface="Courier" pitchFamily="2" charset="0"/>
              </a:rPr>
              <a:t>class</a:t>
            </a:r>
            <a:r>
              <a:rPr kumimoji="1" lang="zh-Hans" altLang="en-US">
                <a:latin typeface="Courier" pitchFamily="2" charset="0"/>
              </a:rPr>
              <a:t> </a:t>
            </a:r>
            <a:r>
              <a:rPr kumimoji="1" lang="en-US" altLang="zh-Hans">
                <a:latin typeface="Courier" pitchFamily="2" charset="0"/>
              </a:rPr>
              <a:t>MaxHeap{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constructor</a:t>
            </a:r>
            <a:r>
              <a:rPr kumimoji="1" lang="en-US" altLang="zh-CN">
                <a:latin typeface="Courier" pitchFamily="2" charset="0"/>
              </a:rPr>
              <a:t>(data,Max=10000){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this.list = new Array(Max)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for(let i = 0; i &lt; data.length; i++){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  this.list[i] = data[i]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this.heapSize = data.length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this.build()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build(){...}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max_heapify(i) {...}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}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F3C430-929A-E54C-9644-F7C64B35F8F0}"/>
              </a:ext>
            </a:extLst>
          </p:cNvPr>
          <p:cNvSpPr txBox="1"/>
          <p:nvPr/>
        </p:nvSpPr>
        <p:spPr>
          <a:xfrm>
            <a:off x="6312185" y="1540042"/>
            <a:ext cx="2114681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>
                <a:latin typeface="Courier" pitchFamily="2" charset="0"/>
              </a:rPr>
              <a:t>const data = [</a:t>
            </a:r>
          </a:p>
          <a:p>
            <a:r>
              <a:rPr kumimoji="1" lang="en-US" altLang="zh-CN">
                <a:latin typeface="Courier" pitchFamily="2" charset="0"/>
              </a:rPr>
              <a:t>  {key : 12},</a:t>
            </a:r>
          </a:p>
          <a:p>
            <a:r>
              <a:rPr kumimoji="1" lang="en-US" altLang="zh-CN">
                <a:latin typeface="Courier" pitchFamily="2" charset="0"/>
              </a:rPr>
              <a:t>  {key : 15},</a:t>
            </a:r>
          </a:p>
          <a:p>
            <a:r>
              <a:rPr kumimoji="1" lang="en-US" altLang="zh-CN">
                <a:latin typeface="Courier" pitchFamily="2" charset="0"/>
              </a:rPr>
              <a:t>  {key : 2},</a:t>
            </a:r>
          </a:p>
          <a:p>
            <a:r>
              <a:rPr kumimoji="1" lang="en-US" altLang="zh-CN">
                <a:latin typeface="Courier" pitchFamily="2" charset="0"/>
              </a:rPr>
              <a:t>  {key : 4},</a:t>
            </a:r>
          </a:p>
          <a:p>
            <a:r>
              <a:rPr kumimoji="1" lang="en-US" altLang="zh-CN">
                <a:latin typeface="Courier" pitchFamily="2" charset="0"/>
              </a:rPr>
              <a:t>  {key : 3},</a:t>
            </a:r>
          </a:p>
          <a:p>
            <a:r>
              <a:rPr kumimoji="1" lang="en-US" altLang="zh-CN">
                <a:latin typeface="Courier" pitchFamily="2" charset="0"/>
              </a:rPr>
              <a:t>  {key : 8},</a:t>
            </a:r>
          </a:p>
          <a:p>
            <a:r>
              <a:rPr kumimoji="1" lang="en-US" altLang="zh-CN">
                <a:latin typeface="Courier" pitchFamily="2" charset="0"/>
              </a:rPr>
              <a:t>  {key : 7},</a:t>
            </a:r>
          </a:p>
          <a:p>
            <a:r>
              <a:rPr kumimoji="1" lang="en-US" altLang="zh-CN">
                <a:latin typeface="Courier" pitchFamily="2" charset="0"/>
              </a:rPr>
              <a:t>  {key : 6},</a:t>
            </a:r>
          </a:p>
          <a:p>
            <a:r>
              <a:rPr kumimoji="1" lang="en-US" altLang="zh-CN">
                <a:latin typeface="Courier" pitchFamily="2" charset="0"/>
              </a:rPr>
              <a:t>  {key : 5},</a:t>
            </a:r>
          </a:p>
          <a:p>
            <a:r>
              <a:rPr kumimoji="1" lang="en-US" altLang="zh-CN">
                <a:latin typeface="Courier" pitchFamily="2" charset="0"/>
              </a:rPr>
              <a:t>] 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FB09DF-FCEC-FB45-964D-407244F13E55}"/>
              </a:ext>
            </a:extLst>
          </p:cNvPr>
          <p:cNvSpPr txBox="1"/>
          <p:nvPr/>
        </p:nvSpPr>
        <p:spPr>
          <a:xfrm>
            <a:off x="6879318" y="6017328"/>
            <a:ext cx="4318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/>
              <a:t>const</a:t>
            </a:r>
            <a:r>
              <a:rPr kumimoji="1" lang="en-US" altLang="zh-CN" sz="2400"/>
              <a:t> heap = new Heap(data)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D1B820-B6F0-1047-A162-D37B3FCA5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3461" y="705497"/>
            <a:ext cx="2954995" cy="25177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48937C-C4EC-6B43-A024-16BCD0B84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787" y="3640087"/>
            <a:ext cx="2700339" cy="2300799"/>
          </a:xfrm>
          <a:prstGeom prst="rect">
            <a:avLst/>
          </a:prstGeom>
        </p:spPr>
      </p:pic>
      <p:sp>
        <p:nvSpPr>
          <p:cNvPr id="10" name="下箭头 9">
            <a:extLst>
              <a:ext uri="{FF2B5EF4-FFF2-40B4-BE49-F238E27FC236}">
                <a16:creationId xmlns:a16="http://schemas.microsoft.com/office/drawing/2014/main" id="{455BB400-3DF4-8C43-9397-3DA7B249024A}"/>
              </a:ext>
            </a:extLst>
          </p:cNvPr>
          <p:cNvSpPr/>
          <p:nvPr/>
        </p:nvSpPr>
        <p:spPr>
          <a:xfrm>
            <a:off x="9967847" y="3299715"/>
            <a:ext cx="326221" cy="26393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806112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0C2BA-F72C-B94D-AC02-A1297978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/>
              <a:t>*</a:t>
            </a:r>
            <a:r>
              <a:rPr kumimoji="1" lang="zh-Hans" altLang="en-US"/>
              <a:t>建堆时间复杂度分析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16A0-945D-544A-9D86-6ABC4F16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48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build(){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let i = Math.floor(this.heapSize/2) - 1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while(i &gt;= 0) 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this.max_heapify(i--)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37449E-C164-7643-A66D-B251872A2906}"/>
                  </a:ext>
                </a:extLst>
              </p:cNvPr>
              <p:cNvSpPr txBox="1"/>
              <p:nvPr/>
            </p:nvSpPr>
            <p:spPr>
              <a:xfrm>
                <a:off x="5495925" y="3537427"/>
                <a:ext cx="9755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sz="32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32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37449E-C164-7643-A66D-B251872A2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925" y="3537427"/>
                <a:ext cx="975588" cy="492443"/>
              </a:xfrm>
              <a:prstGeom prst="rect">
                <a:avLst/>
              </a:prstGeom>
              <a:blipFill>
                <a:blip r:embed="rId3"/>
                <a:stretch>
                  <a:fillRect l="-7692" r="-11538" b="-35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005E71D-003C-C34E-92D0-9847256028DD}"/>
              </a:ext>
            </a:extLst>
          </p:cNvPr>
          <p:cNvCxnSpPr/>
          <p:nvPr/>
        </p:nvCxnSpPr>
        <p:spPr>
          <a:xfrm>
            <a:off x="1571625" y="4029870"/>
            <a:ext cx="371475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E701695-725A-EB41-AA64-25A5555F62A4}"/>
              </a:ext>
            </a:extLst>
          </p:cNvPr>
          <p:cNvSpPr txBox="1"/>
          <p:nvPr/>
        </p:nvSpPr>
        <p:spPr>
          <a:xfrm>
            <a:off x="6471513" y="3491260"/>
            <a:ext cx="4607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>
                <a:solidFill>
                  <a:srgbClr val="00B0F0"/>
                </a:solidFill>
              </a:rPr>
              <a:t>h</a:t>
            </a:r>
            <a:r>
              <a:rPr kumimoji="1" lang="zh-Hans" altLang="en-US" sz="3200">
                <a:solidFill>
                  <a:srgbClr val="00B0F0"/>
                </a:solidFill>
              </a:rPr>
              <a:t>是序号为</a:t>
            </a:r>
            <a:r>
              <a:rPr kumimoji="1" lang="en-US" altLang="zh-Hans" sz="3200">
                <a:solidFill>
                  <a:srgbClr val="00B0F0"/>
                </a:solidFill>
              </a:rPr>
              <a:t>i</a:t>
            </a:r>
            <a:r>
              <a:rPr kumimoji="1" lang="zh-Hans" altLang="en-US" sz="3200">
                <a:solidFill>
                  <a:srgbClr val="00B0F0"/>
                </a:solidFill>
              </a:rPr>
              <a:t>的节点的高度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7D19D0F-45D6-EB42-93A0-5E0EFCDB01B6}"/>
                  </a:ext>
                </a:extLst>
              </p:cNvPr>
              <p:cNvSpPr/>
              <p:nvPr/>
            </p:nvSpPr>
            <p:spPr>
              <a:xfrm>
                <a:off x="605446" y="5488829"/>
                <a:ext cx="6372322" cy="825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Hans" altLang="en-US" sz="3200" i="1">
                        <a:latin typeface="Cambria Math" panose="02040503050406030204" pitchFamily="18" charset="0"/>
                      </a:rPr>
                      <m:t>高度为</m:t>
                    </m:r>
                    <m:r>
                      <a:rPr lang="en-US" altLang="zh-Hans" sz="3200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Hans" altLang="en-US" sz="3200" i="1">
                        <a:latin typeface="Cambria Math" panose="02040503050406030204" pitchFamily="18" charset="0"/>
                      </a:rPr>
                      <m:t>的层</m:t>
                    </m:r>
                    <m:r>
                      <a:rPr lang="zh-Hans" altLang="en-US" sz="3200" b="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Hans" altLang="en-US" sz="3200" i="1">
                        <a:latin typeface="Cambria Math" panose="02040503050406030204" pitchFamily="18" charset="0"/>
                      </a:rPr>
                      <m:t>有节点</m:t>
                    </m:r>
                    <m:r>
                      <m:rPr>
                        <m:sty m:val="p"/>
                      </m:rPr>
                      <a:rPr lang="en-US" altLang="zh-Hans" sz="3200" b="0" i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Hans" sz="3200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zh-Hans" altLang="en-US" sz="3200"/>
                  <a:t>个</a:t>
                </a:r>
                <a:endParaRPr lang="zh-CN" altLang="en-US" sz="320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7D19D0F-45D6-EB42-93A0-5E0EFCDB0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6" y="5488829"/>
                <a:ext cx="6372322" cy="825739"/>
              </a:xfrm>
              <a:prstGeom prst="rect">
                <a:avLst/>
              </a:prstGeom>
              <a:blipFill>
                <a:blip r:embed="rId4"/>
                <a:stretch>
                  <a:fillRect l="-1597" r="-1397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C93F3B7-008A-1C49-B045-ADF981A53EC5}"/>
                  </a:ext>
                </a:extLst>
              </p:cNvPr>
              <p:cNvSpPr/>
              <p:nvPr/>
            </p:nvSpPr>
            <p:spPr>
              <a:xfrm>
                <a:off x="7200388" y="4303791"/>
                <a:ext cx="4488729" cy="1294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zh-CN" altLang="en-US" sz="2400" i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d>
                                    <m:dPr>
                                      <m:begChr m:val="⌊"/>
                                      <m:endChr m:val="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2400" i="0">
                                              <a:latin typeface="Cambria Math" panose="02040503050406030204" pitchFamily="18" charset="0"/>
                                            </a:rPr>
                                            <m:t>lg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"/>
                                              <m:endChr m:val="⌋"/>
                                              <m:ctrlP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sup>
                                <m:e>
                                  <m:f>
                                    <m:f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C93F3B7-008A-1C49-B045-ADF981A53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388" y="4303791"/>
                <a:ext cx="4488729" cy="1294650"/>
              </a:xfrm>
              <a:prstGeom prst="rect">
                <a:avLst/>
              </a:prstGeom>
              <a:blipFill>
                <a:blip r:embed="rId5"/>
                <a:stretch>
                  <a:fillRect l="-20904" t="-206796" r="-42373" b="-298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79A412A-1B27-5A4C-9D10-B6144E34B502}"/>
                  </a:ext>
                </a:extLst>
              </p:cNvPr>
              <p:cNvSpPr/>
              <p:nvPr/>
            </p:nvSpPr>
            <p:spPr>
              <a:xfrm>
                <a:off x="7584926" y="5584701"/>
                <a:ext cx="1657377" cy="109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79A412A-1B27-5A4C-9D10-B6144E34B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26" y="5584701"/>
                <a:ext cx="1657377" cy="1099660"/>
              </a:xfrm>
              <a:prstGeom prst="rect">
                <a:avLst/>
              </a:prstGeom>
              <a:blipFill>
                <a:blip r:embed="rId6"/>
                <a:stretch>
                  <a:fillRect l="-59848" t="-106897" b="-163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859F18A-A219-9146-849E-C4E6540B18D9}"/>
                  </a:ext>
                </a:extLst>
              </p:cNvPr>
              <p:cNvSpPr txBox="1"/>
              <p:nvPr/>
            </p:nvSpPr>
            <p:spPr>
              <a:xfrm>
                <a:off x="3341980" y="4436182"/>
                <a:ext cx="3312382" cy="73866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859F18A-A219-9146-849E-C4E6540B1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980" y="4436182"/>
                <a:ext cx="3312382" cy="738664"/>
              </a:xfrm>
              <a:prstGeom prst="rect">
                <a:avLst/>
              </a:prstGeom>
              <a:blipFill>
                <a:blip r:embed="rId7"/>
                <a:stretch>
                  <a:fillRect l="-3042" r="-4943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003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  <p:bldP spid="21" grpId="0"/>
      <p:bldP spid="23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009F3-C56E-0A4D-BCDE-5C8D9E2B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二叉树</a:t>
            </a:r>
            <a:r>
              <a:rPr kumimoji="1" lang="en-US" altLang="zh-Hans"/>
              <a:t>(</a:t>
            </a:r>
            <a:r>
              <a:rPr kumimoji="1" lang="zh-Hans" altLang="en-US"/>
              <a:t>数组表示</a:t>
            </a:r>
            <a:r>
              <a:rPr kumimoji="1" lang="en-US" altLang="zh-Hans"/>
              <a:t>)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76ADB8-B7E5-E04B-8244-43DDC98FD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808" y="2752062"/>
            <a:ext cx="5328732" cy="13025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914558-CC94-3C42-81B6-1C14186DE6B4}"/>
              </a:ext>
            </a:extLst>
          </p:cNvPr>
          <p:cNvSpPr txBox="1"/>
          <p:nvPr/>
        </p:nvSpPr>
        <p:spPr>
          <a:xfrm>
            <a:off x="7603957" y="4398893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对序号为</a:t>
            </a:r>
            <a:r>
              <a:rPr kumimoji="1" lang="en-US" altLang="zh-Hans" sz="3200"/>
              <a:t>k</a:t>
            </a:r>
            <a:r>
              <a:rPr kumimoji="1" lang="zh-Hans" altLang="en-US" sz="3200"/>
              <a:t>的节点</a:t>
            </a:r>
            <a:endParaRPr kumimoji="1" lang="en-US" altLang="zh-Hans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36B39A-6A9D-7847-AE17-31B6D7315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701" y="2185737"/>
            <a:ext cx="4128759" cy="320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092F50-A811-104F-96E6-B1DF0ED68B19}"/>
                  </a:ext>
                </a:extLst>
              </p:cNvPr>
              <p:cNvSpPr txBox="1"/>
              <p:nvPr/>
            </p:nvSpPr>
            <p:spPr>
              <a:xfrm>
                <a:off x="7603957" y="4988190"/>
                <a:ext cx="2996333" cy="1737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Hans" altLang="en-US" sz="2400"/>
                  <a:t>左子节点序号</a:t>
                </a:r>
                <a:r>
                  <a:rPr kumimoji="1" lang="en-US" altLang="zh-Hans" sz="2400" b="1"/>
                  <a:t>2k+1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Hans" altLang="en-US" sz="2400"/>
                  <a:t>右子节点序号</a:t>
                </a:r>
                <a:r>
                  <a:rPr kumimoji="1" lang="en-US" altLang="zh-Hans" sz="2400" b="1"/>
                  <a:t>2k+2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Hans" altLang="en-US" sz="2400"/>
                  <a:t>父节点序号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endParaRPr lang="zh-CN" altLang="zh-CN" sz="2400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zh-CN" altLang="en-US" sz="240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092F50-A811-104F-96E6-B1DF0ED68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57" y="4988190"/>
                <a:ext cx="2996333" cy="1737463"/>
              </a:xfrm>
              <a:prstGeom prst="rect">
                <a:avLst/>
              </a:prstGeom>
              <a:blipFill>
                <a:blip r:embed="rId5"/>
                <a:stretch>
                  <a:fillRect l="-2532" t="-3623" r="-2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998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F5259-7C72-0542-8EE8-5618375F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最大堆</a:t>
            </a:r>
            <a:r>
              <a:rPr kumimoji="1" lang="en-US" altLang="zh-Hans"/>
              <a:t>(Max-Heap)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FA0E1D-98DE-884C-88D9-B94D7B8E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01" y="2185737"/>
            <a:ext cx="4128759" cy="32044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D595F4-6D71-C142-863F-F4FDD3F386E7}"/>
              </a:ext>
            </a:extLst>
          </p:cNvPr>
          <p:cNvSpPr txBox="1"/>
          <p:nvPr/>
        </p:nvSpPr>
        <p:spPr>
          <a:xfrm>
            <a:off x="6096000" y="3043671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600"/>
              <a:t>父节点总是大于子节点</a:t>
            </a:r>
            <a:endParaRPr kumimoji="1" lang="zh-CN" altLang="en-US" sz="3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F8AB4C-3573-C943-A8D3-E40F396021E7}"/>
              </a:ext>
            </a:extLst>
          </p:cNvPr>
          <p:cNvSpPr txBox="1"/>
          <p:nvPr/>
        </p:nvSpPr>
        <p:spPr>
          <a:xfrm>
            <a:off x="6096000" y="391796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600"/>
              <a:t>顶部是最大值</a:t>
            </a:r>
            <a:endParaRPr kumimoji="1"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9750011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F5259-7C72-0542-8EE8-5618375F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最小堆</a:t>
            </a:r>
            <a:r>
              <a:rPr kumimoji="1" lang="en-US" altLang="zh-Hans"/>
              <a:t>(Min-Heap)</a:t>
            </a:r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D595F4-6D71-C142-863F-F4FDD3F386E7}"/>
              </a:ext>
            </a:extLst>
          </p:cNvPr>
          <p:cNvSpPr txBox="1"/>
          <p:nvPr/>
        </p:nvSpPr>
        <p:spPr>
          <a:xfrm>
            <a:off x="6204284" y="3296334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600"/>
              <a:t>父节点总是小于子节点</a:t>
            </a:r>
            <a:endParaRPr kumimoji="1" lang="zh-CN" altLang="en-US" sz="36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B3AA99-1307-8643-8697-3EFB5DA93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934" y="2173704"/>
            <a:ext cx="4268280" cy="33126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0D62ED-9A99-0849-967B-6B79E2A3881D}"/>
              </a:ext>
            </a:extLst>
          </p:cNvPr>
          <p:cNvSpPr txBox="1"/>
          <p:nvPr/>
        </p:nvSpPr>
        <p:spPr>
          <a:xfrm>
            <a:off x="6204284" y="420672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600"/>
              <a:t>顶部是最小值</a:t>
            </a:r>
            <a:endParaRPr kumimoji="1"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2629789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BA957-ED9F-BB4F-A26B-A647793B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最大堆化</a:t>
            </a:r>
            <a:r>
              <a:rPr kumimoji="1" lang="en-US" altLang="zh-Hans"/>
              <a:t>(max-heapify)</a:t>
            </a:r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2B134F-50F9-9544-AF0D-2BBF728DB1BC}"/>
              </a:ext>
            </a:extLst>
          </p:cNvPr>
          <p:cNvSpPr txBox="1"/>
          <p:nvPr/>
        </p:nvSpPr>
        <p:spPr>
          <a:xfrm>
            <a:off x="1780675" y="5113422"/>
            <a:ext cx="8900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对堆中指定元素</a:t>
            </a:r>
            <a:r>
              <a:rPr kumimoji="1" lang="en-US" altLang="zh-Hans" sz="3200"/>
              <a:t>k</a:t>
            </a:r>
            <a:r>
              <a:rPr kumimoji="1" lang="zh-Hans" altLang="en-US" sz="3200"/>
              <a:t>执行</a:t>
            </a:r>
            <a:r>
              <a:rPr kumimoji="1" lang="en-US" altLang="zh-Hans" sz="3200"/>
              <a:t>max-heapify</a:t>
            </a:r>
            <a:r>
              <a:rPr kumimoji="1" lang="zh-Hans" altLang="en-US" sz="3200"/>
              <a:t>操作过程图示</a:t>
            </a:r>
            <a:endParaRPr kumimoji="1" lang="zh-CN" altLang="en-US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9D27FF-1CA3-3B4B-8043-66C09460B989}"/>
              </a:ext>
            </a:extLst>
          </p:cNvPr>
          <p:cNvSpPr txBox="1"/>
          <p:nvPr/>
        </p:nvSpPr>
        <p:spPr>
          <a:xfrm>
            <a:off x="3233678" y="5812875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和子节点不断比较，将最大值和自己交换</a:t>
            </a:r>
            <a:endParaRPr kumimoji="1" lang="zh-CN" altLang="en-US" sz="24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58618BF-664C-F346-9717-BADD8AF9E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1" y="1853451"/>
            <a:ext cx="3251319" cy="26836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91474E6-402A-4545-A4BA-17262A25D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590" y="1805366"/>
            <a:ext cx="3251319" cy="26836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58F0C1-2805-1542-AEBC-C3F717333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7965" y="1853451"/>
            <a:ext cx="3177339" cy="26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626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A9CC4-C763-C24D-9ED2-AE1223D4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最大堆化</a:t>
            </a:r>
            <a:r>
              <a:rPr kumimoji="1" lang="en-US" altLang="zh-Hans"/>
              <a:t>(max-heapify)</a:t>
            </a:r>
            <a:r>
              <a:rPr kumimoji="1" lang="zh-Hans" altLang="en-US"/>
              <a:t>的性质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8A9A37-964C-0347-AFC4-F85827FB8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813" y="1980198"/>
            <a:ext cx="1961481" cy="17131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B6A137-445F-5F4B-973D-5894C2D5517A}"/>
              </a:ext>
            </a:extLst>
          </p:cNvPr>
          <p:cNvSpPr txBox="1"/>
          <p:nvPr/>
        </p:nvSpPr>
        <p:spPr>
          <a:xfrm>
            <a:off x="4451685" y="2298185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/>
              <a:t>小于等于</a:t>
            </a:r>
            <a:r>
              <a:rPr kumimoji="1" lang="en-US" altLang="zh-Hans" sz="3200"/>
              <a:t>3</a:t>
            </a:r>
            <a:r>
              <a:rPr kumimoji="1" lang="zh-Hans" altLang="en-US" sz="3200"/>
              <a:t>个节点时，</a:t>
            </a:r>
            <a:r>
              <a:rPr kumimoji="1" lang="en-US" altLang="zh-Hans" sz="3200"/>
              <a:t>max-heapify</a:t>
            </a:r>
            <a:r>
              <a:rPr kumimoji="1" lang="zh-Hans" altLang="en-US" sz="3200"/>
              <a:t>能构建最大堆</a:t>
            </a:r>
            <a:endParaRPr kumimoji="1" lang="zh-CN" altLang="en-US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9DB7EA-F962-F448-A576-D36E9152B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894" y="4358105"/>
            <a:ext cx="1803400" cy="1727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02D0E5-A19F-1D4A-B513-CC7E87948FB1}"/>
              </a:ext>
            </a:extLst>
          </p:cNvPr>
          <p:cNvSpPr txBox="1"/>
          <p:nvPr/>
        </p:nvSpPr>
        <p:spPr>
          <a:xfrm>
            <a:off x="4451685" y="4683096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/>
              <a:t>对左右子树都是最大堆的节点，</a:t>
            </a:r>
            <a:r>
              <a:rPr kumimoji="1" lang="en-US" altLang="zh-Hans" sz="3200"/>
              <a:t>max-heapify</a:t>
            </a:r>
            <a:r>
              <a:rPr kumimoji="1" lang="zh-Hans" altLang="en-US" sz="3200"/>
              <a:t>能构建最大堆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88040667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36B0-6BCE-1241-823D-FF28BD86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利用</a:t>
            </a:r>
            <a:r>
              <a:rPr kumimoji="1" lang="en-US" altLang="zh-Hans"/>
              <a:t>max-heapify</a:t>
            </a:r>
            <a:r>
              <a:rPr kumimoji="1" lang="zh-Hans" altLang="en-US"/>
              <a:t>建堆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34E032-CC35-0B46-9BA6-F55CADA1D917}"/>
              </a:ext>
            </a:extLst>
          </p:cNvPr>
          <p:cNvSpPr txBox="1"/>
          <p:nvPr/>
        </p:nvSpPr>
        <p:spPr>
          <a:xfrm>
            <a:off x="1623761" y="1870910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给定一个乱序的二叉树，将它变成一个堆的过程</a:t>
            </a:r>
            <a:endParaRPr kumimoji="1" lang="zh-CN" altLang="en-US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D2804-F082-584B-BAFD-B7EFC3AF0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61" y="2635907"/>
            <a:ext cx="3928408" cy="34711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2B7750E-DCED-514C-A606-A88DD6AB8996}"/>
              </a:ext>
            </a:extLst>
          </p:cNvPr>
          <p:cNvSpPr txBox="1"/>
          <p:nvPr/>
        </p:nvSpPr>
        <p:spPr>
          <a:xfrm>
            <a:off x="6024966" y="3832864"/>
            <a:ext cx="5763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/>
              <a:t>对图中</a:t>
            </a:r>
            <a:r>
              <a:rPr kumimoji="1" lang="en-US" altLang="zh-Hans" sz="3200"/>
              <a:t>1,2,3,4</a:t>
            </a:r>
            <a:r>
              <a:rPr kumimoji="1" lang="zh-Hans" altLang="en-US" sz="3200"/>
              <a:t>分别执行</a:t>
            </a:r>
            <a:r>
              <a:rPr kumimoji="1" lang="en-US" altLang="zh-Hans" sz="3200"/>
              <a:t>max-heapify</a:t>
            </a:r>
            <a:r>
              <a:rPr kumimoji="1" lang="zh-Hans" altLang="en-US" sz="3200"/>
              <a:t>操作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55295352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6D2C2-724F-0E4C-A641-1AAF7F5D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第</a:t>
            </a:r>
            <a:r>
              <a:rPr kumimoji="1" lang="en-US" altLang="zh-Hans"/>
              <a:t>1</a:t>
            </a:r>
            <a:r>
              <a:rPr kumimoji="1" lang="zh-Hans" altLang="en-US"/>
              <a:t>次</a:t>
            </a:r>
            <a:r>
              <a:rPr kumimoji="1" lang="en-US" altLang="zh-Hans"/>
              <a:t>max-heapify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39BAD2-5B07-F141-96D8-4FCE4ADB8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70" y="1490244"/>
            <a:ext cx="5427245" cy="47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008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6D2C2-724F-0E4C-A641-1AAF7F5D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第</a:t>
            </a:r>
            <a:r>
              <a:rPr kumimoji="1" lang="en-US" altLang="zh-Hans"/>
              <a:t>2</a:t>
            </a:r>
            <a:r>
              <a:rPr kumimoji="1" lang="zh-Hans" altLang="en-US"/>
              <a:t>次</a:t>
            </a:r>
            <a:r>
              <a:rPr kumimoji="1" lang="en-US" altLang="zh-Hans"/>
              <a:t>max-heapify</a:t>
            </a:r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61EF6A-21B6-934C-A078-8AFA1CD6C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04" y="1522246"/>
            <a:ext cx="5559592" cy="49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470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4661</TotalTime>
  <Words>612</Words>
  <Application>Microsoft Macintosh PowerPoint</Application>
  <PresentationFormat>宽屏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Courier</vt:lpstr>
      <vt:lpstr>Office 主题​​</vt:lpstr>
      <vt:lpstr>堆(Heap)</vt:lpstr>
      <vt:lpstr>二叉树(数组表示)</vt:lpstr>
      <vt:lpstr>最大堆(Max-Heap)</vt:lpstr>
      <vt:lpstr>最小堆(Min-Heap)</vt:lpstr>
      <vt:lpstr>最大堆化(max-heapify)</vt:lpstr>
      <vt:lpstr>最大堆化(max-heapify)的性质</vt:lpstr>
      <vt:lpstr>利用max-heapify建堆</vt:lpstr>
      <vt:lpstr>第1次max-heapify</vt:lpstr>
      <vt:lpstr>第2次max-heapify</vt:lpstr>
      <vt:lpstr>第3次max-heapify</vt:lpstr>
      <vt:lpstr>第4次max-heapify</vt:lpstr>
      <vt:lpstr>核心问题：倒数第一个分支节点的序号是？</vt:lpstr>
      <vt:lpstr>证明</vt:lpstr>
      <vt:lpstr>建堆(抽象)</vt:lpstr>
      <vt:lpstr>*建堆时间复杂度分析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133</cp:revision>
  <dcterms:created xsi:type="dcterms:W3CDTF">2018-08-02T23:34:41Z</dcterms:created>
  <dcterms:modified xsi:type="dcterms:W3CDTF">2018-10-15T01:02:06Z</dcterms:modified>
</cp:coreProperties>
</file>