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88" r:id="rId4"/>
    <p:sldId id="279" r:id="rId5"/>
    <p:sldId id="280" r:id="rId6"/>
    <p:sldId id="282" r:id="rId7"/>
    <p:sldId id="283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32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堆排序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F11F3D-A60D-3942-BC84-50045B45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" y="1690688"/>
            <a:ext cx="4064000" cy="34626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C45224-3A5D-3242-AC47-28DB036537A7}"/>
              </a:ext>
            </a:extLst>
          </p:cNvPr>
          <p:cNvSpPr txBox="1"/>
          <p:nvPr/>
        </p:nvSpPr>
        <p:spPr>
          <a:xfrm>
            <a:off x="5834340" y="18052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如何按照顺序取出所有元素？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ABCE9E-E072-934A-9008-5DB44E83A4E9}"/>
              </a:ext>
            </a:extLst>
          </p:cNvPr>
          <p:cNvSpPr txBox="1"/>
          <p:nvPr/>
        </p:nvSpPr>
        <p:spPr>
          <a:xfrm>
            <a:off x="4932948" y="2672929"/>
            <a:ext cx="7074568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extract(){</a:t>
            </a:r>
          </a:p>
          <a:p>
            <a:r>
              <a:rPr kumimoji="1" lang="en-US" altLang="zh-CN" sz="2400">
                <a:latin typeface="Courier" pitchFamily="2" charset="0"/>
              </a:rPr>
              <a:t>  if(this.heapSize === 0) </a:t>
            </a:r>
            <a:r>
              <a:rPr kumimoji="1" lang="en-US" altLang="zh-CN" sz="2400" b="1">
                <a:latin typeface="Courier" pitchFamily="2" charset="0"/>
              </a:rPr>
              <a:t>return</a:t>
            </a:r>
            <a:r>
              <a:rPr kumimoji="1" lang="en-US" altLang="zh-CN" sz="2400">
                <a:latin typeface="Courier" pitchFamily="2" charset="0"/>
              </a:rPr>
              <a:t> null</a:t>
            </a:r>
          </a:p>
          <a:p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 b="1">
                <a:latin typeface="Courier" pitchFamily="2" charset="0"/>
              </a:rPr>
              <a:t>const</a:t>
            </a:r>
            <a:r>
              <a:rPr kumimoji="1" lang="en-US" altLang="zh-CN" sz="2400">
                <a:latin typeface="Courier" pitchFamily="2" charset="0"/>
              </a:rPr>
              <a:t> item = this.list[0]</a:t>
            </a:r>
          </a:p>
          <a:p>
            <a:r>
              <a:rPr kumimoji="1" lang="en-US" altLang="zh-CN" sz="2400">
                <a:latin typeface="Courier" pitchFamily="2" charset="0"/>
              </a:rPr>
              <a:t>  swap(this.list, 0, this.heapSize-1)</a:t>
            </a:r>
          </a:p>
          <a:p>
            <a:r>
              <a:rPr kumimoji="1" lang="en-US" altLang="zh-CN" sz="2400">
                <a:latin typeface="Courier" pitchFamily="2" charset="0"/>
              </a:rPr>
              <a:t>  this.heapSize-- </a:t>
            </a:r>
          </a:p>
          <a:p>
            <a:r>
              <a:rPr kumimoji="1" lang="en-US" altLang="zh-CN" sz="2400">
                <a:latin typeface="Courier" pitchFamily="2" charset="0"/>
              </a:rPr>
              <a:t>  this.max_heapify(0)</a:t>
            </a:r>
          </a:p>
          <a:p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 b="1">
                <a:latin typeface="Courier" pitchFamily="2" charset="0"/>
              </a:rPr>
              <a:t>return</a:t>
            </a:r>
            <a:r>
              <a:rPr kumimoji="1" lang="en-US" altLang="zh-CN" sz="2400">
                <a:latin typeface="Courier" pitchFamily="2" charset="0"/>
              </a:rPr>
              <a:t> item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E18F-D13F-454D-9645-EDACD6AA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其他问题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23608-B9CD-1D4D-BEDB-C5F5F968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求数组中前</a:t>
            </a:r>
            <a:r>
              <a:rPr kumimoji="1" lang="en-US" altLang="zh-Hans"/>
              <a:t>n</a:t>
            </a:r>
            <a:r>
              <a:rPr kumimoji="1" lang="zh-Hans" altLang="en-US"/>
              <a:t>大的数字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140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C853F-B3F9-E94E-B879-E31B6EB5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堆排序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DDE887-1019-F44A-A152-8BB4A45D0ED7}"/>
              </a:ext>
            </a:extLst>
          </p:cNvPr>
          <p:cNvSpPr txBox="1"/>
          <p:nvPr/>
        </p:nvSpPr>
        <p:spPr>
          <a:xfrm>
            <a:off x="838200" y="1895225"/>
            <a:ext cx="58993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function heap_sort(A){</a:t>
            </a:r>
          </a:p>
          <a:p>
            <a:r>
              <a:rPr kumimoji="1" lang="en-US" altLang="zh-CN" sz="2400">
                <a:latin typeface="Courier" pitchFamily="2" charset="0"/>
              </a:rPr>
              <a:t>  const heap = new MaxHeap(A)  </a:t>
            </a:r>
          </a:p>
          <a:p>
            <a:r>
              <a:rPr kumimoji="1" lang="en-US" altLang="zh-CN" sz="2400">
                <a:latin typeface="Courier" pitchFamily="2" charset="0"/>
              </a:rPr>
              <a:t>  while(heap.heapSize &gt; 0){    </a:t>
            </a:r>
          </a:p>
          <a:p>
            <a:r>
              <a:rPr kumimoji="1" lang="en-US" altLang="zh-CN" sz="2400">
                <a:latin typeface="Courier" pitchFamily="2" charset="0"/>
              </a:rPr>
              <a:t>    A[heap.heapSize-1] = </a:t>
            </a:r>
          </a:p>
          <a:p>
            <a:r>
              <a:rPr kumimoji="1" lang="en-US" altLang="zh-CN" sz="2400">
                <a:latin typeface="Courier" pitchFamily="2" charset="0"/>
              </a:rPr>
              <a:t>      heap.extract()  </a:t>
            </a:r>
          </a:p>
          <a:p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B8619E-7C13-3245-9125-CA68BA6C0296}"/>
              </a:ext>
            </a:extLst>
          </p:cNvPr>
          <p:cNvSpPr txBox="1"/>
          <p:nvPr/>
        </p:nvSpPr>
        <p:spPr>
          <a:xfrm>
            <a:off x="6497052" y="4958832"/>
            <a:ext cx="5218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Hans" altLang="en-US" sz="3200"/>
              <a:t>创建一个堆</a:t>
            </a:r>
            <a:endParaRPr kumimoji="1" lang="en-US" altLang="zh-Hans" sz="320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sz="3200"/>
              <a:t>依次取出堆中的所有元素</a:t>
            </a:r>
            <a:endParaRPr kumimoji="1" lang="en-US" altLang="zh-Hans" sz="320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FAB5E3F-3BA2-E44C-9098-B76511D040E8}"/>
              </a:ext>
            </a:extLst>
          </p:cNvPr>
          <p:cNvCxnSpPr/>
          <p:nvPr/>
        </p:nvCxnSpPr>
        <p:spPr>
          <a:xfrm>
            <a:off x="1263316" y="2683043"/>
            <a:ext cx="483268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D57DE59-9CF4-3245-AE55-507461C4EDBF}"/>
              </a:ext>
            </a:extLst>
          </p:cNvPr>
          <p:cNvSpPr txBox="1"/>
          <p:nvPr/>
        </p:nvSpPr>
        <p:spPr>
          <a:xfrm>
            <a:off x="7700521" y="2334719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00B0F0"/>
                </a:solidFill>
              </a:rPr>
              <a:t>O(n)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9DEA31-9517-D846-867B-9529DD3CCDB9}"/>
              </a:ext>
            </a:extLst>
          </p:cNvPr>
          <p:cNvSpPr txBox="1"/>
          <p:nvPr/>
        </p:nvSpPr>
        <p:spPr>
          <a:xfrm>
            <a:off x="7524036" y="3271137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00B0F0"/>
                </a:solidFill>
              </a:rPr>
              <a:t>O(nlgn) 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264EB48-9409-1647-96E1-CA9C16943AF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97052" y="2616805"/>
            <a:ext cx="1203469" cy="103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45C21C0-9290-B94F-B948-F0E0C699199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56421" y="3422050"/>
            <a:ext cx="1267615" cy="1414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C98F968-DAC4-A34A-A1EE-9597544D2584}"/>
              </a:ext>
            </a:extLst>
          </p:cNvPr>
          <p:cNvSpPr/>
          <p:nvPr/>
        </p:nvSpPr>
        <p:spPr>
          <a:xfrm>
            <a:off x="1263316" y="2713870"/>
            <a:ext cx="4692316" cy="1461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832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92029-ECC3-D746-B4B2-4CDE7E88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空间复杂度优化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2CB9D-6751-6E41-8932-23DE08F5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4789" cy="4351338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constructor(data,Max=10000){    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  this.list = </a:t>
            </a:r>
            <a:r>
              <a:rPr kumimoji="1" lang="en-US" altLang="zh-CN" sz="1800" strike="sngStrike">
                <a:latin typeface="Courier" pitchFamily="2" charset="0"/>
              </a:rPr>
              <a:t>new Array(Max)    </a:t>
            </a:r>
          </a:p>
          <a:p>
            <a:pPr marL="0" indent="0">
              <a:buNone/>
            </a:pPr>
            <a:r>
              <a:rPr kumimoji="1" lang="en-US" altLang="zh-CN" sz="1800" strike="sngStrike">
                <a:latin typeface="Courier" pitchFamily="2" charset="0"/>
              </a:rPr>
              <a:t>  for(let i = 0; i &lt; data.length; i++){      </a:t>
            </a:r>
          </a:p>
          <a:p>
            <a:pPr marL="0" indent="0">
              <a:buNone/>
            </a:pPr>
            <a:r>
              <a:rPr kumimoji="1" lang="en-US" altLang="zh-CN" sz="1800" strike="sngStrike">
                <a:latin typeface="Courier" pitchFamily="2" charset="0"/>
              </a:rPr>
              <a:t>    this.list[i] = data[i]    </a:t>
            </a:r>
          </a:p>
          <a:p>
            <a:pPr marL="0" indent="0">
              <a:buNone/>
            </a:pPr>
            <a:r>
              <a:rPr kumimoji="1" lang="en-US" altLang="zh-CN" sz="1800" strike="sngStrike">
                <a:latin typeface="Courier" pitchFamily="2" charset="0"/>
              </a:rPr>
              <a:t>  }    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  this.heapSize = data.length    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  this.build()  </a:t>
            </a:r>
          </a:p>
          <a:p>
            <a:pPr marL="0" indent="0">
              <a:buNone/>
            </a:pPr>
            <a:r>
              <a:rPr kumimoji="1" lang="en-US" altLang="zh-CN" sz="1800">
                <a:latin typeface="Courier" pitchFamily="2" charset="0"/>
              </a:rPr>
              <a:t>}</a:t>
            </a:r>
            <a:endParaRPr kumimoji="1" lang="zh-CN" altLang="en-US" sz="1800"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88F29B-A9F4-584A-9D45-9FC5A8A27606}"/>
              </a:ext>
            </a:extLst>
          </p:cNvPr>
          <p:cNvSpPr txBox="1">
            <a:spLocks/>
          </p:cNvSpPr>
          <p:nvPr/>
        </p:nvSpPr>
        <p:spPr>
          <a:xfrm>
            <a:off x="6966284" y="1825625"/>
            <a:ext cx="4271211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>
                <a:latin typeface="Courier" pitchFamily="2" charset="0"/>
              </a:rPr>
              <a:t>constructor(data,Max=10000){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>
                <a:latin typeface="Courier" pitchFamily="2" charset="0"/>
              </a:rPr>
              <a:t>  this.list =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>
                <a:latin typeface="Courier" pitchFamily="2" charset="0"/>
              </a:rPr>
              <a:t>  this.heapSize = data.length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>
                <a:latin typeface="Courier" pitchFamily="2" charset="0"/>
              </a:rPr>
              <a:t>  this.build()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>
                <a:latin typeface="Courier" pitchFamily="2" charset="0"/>
              </a:rPr>
              <a:t>}</a:t>
            </a:r>
            <a:endParaRPr kumimoji="1" lang="zh-CN" altLang="en-US" sz="18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032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EB5D9-2220-0646-BD3C-0CCCDF7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增加权重</a:t>
            </a:r>
            <a:r>
              <a:rPr kumimoji="1" lang="en-US" altLang="zh-Hans"/>
              <a:t>(increase)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FB850-34F0-E245-BE58-9D743982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987" y="2583289"/>
            <a:ext cx="3643313" cy="31201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D95B41-9CC8-1841-941A-D6B609EB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2439581"/>
            <a:ext cx="3697288" cy="315024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E4D7232F-59D7-FA4C-AEB0-4363108CAA4B}"/>
              </a:ext>
            </a:extLst>
          </p:cNvPr>
          <p:cNvSpPr/>
          <p:nvPr/>
        </p:nvSpPr>
        <p:spPr>
          <a:xfrm>
            <a:off x="5834062" y="385762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3342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B43B0-3E58-DE41-A1CE-D3017CCF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增加权重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A52C56-78E8-2D42-A192-E259E3C18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56" y="1925637"/>
            <a:ext cx="5043487" cy="431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302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B43B0-3E58-DE41-A1CE-D3017CCF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增加权重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DAA97-9B57-6945-9D66-CF803CFE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118" y="1690688"/>
            <a:ext cx="4957763" cy="42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568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4BCEC-74F0-EB45-986C-187D9B13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增加权重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7D6521-E9C8-5D49-A7D8-9D6E43A9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06" y="1690688"/>
            <a:ext cx="5157788" cy="44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362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8ECC3-E0FA-7C49-8F24-9FE829BC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增加新元素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72055-DA85-034F-AA23-573F361F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将新元素权重设置为负无穷</a:t>
            </a:r>
            <a:endParaRPr kumimoji="1" lang="en-US" altLang="zh-Hans"/>
          </a:p>
          <a:p>
            <a:r>
              <a:rPr kumimoji="1" lang="zh-Hans" altLang="en-US"/>
              <a:t>追加新元素到堆的末尾</a:t>
            </a:r>
            <a:endParaRPr kumimoji="1" lang="en-US" altLang="zh-Hans"/>
          </a:p>
          <a:p>
            <a:r>
              <a:rPr kumimoji="1" lang="zh-Hans" altLang="en-US"/>
              <a:t>提升权重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97002-D7F7-D840-9A3A-C8A2AEC0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4816871"/>
            <a:ext cx="876300" cy="911352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EC4AB0C2-65FB-6F40-96DC-A5C1DC974847}"/>
              </a:ext>
            </a:extLst>
          </p:cNvPr>
          <p:cNvSpPr/>
          <p:nvPr/>
        </p:nvSpPr>
        <p:spPr>
          <a:xfrm>
            <a:off x="2200275" y="5084030"/>
            <a:ext cx="514350" cy="30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D3CC87-3250-F84D-A2F6-FE1169A1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89" y="3593100"/>
            <a:ext cx="3481811" cy="29818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4DF359-0F7B-F04B-A31F-A935E44D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740" y="3724630"/>
            <a:ext cx="3174647" cy="2718800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B713C0CE-BB90-5241-832A-005B110F6928}"/>
              </a:ext>
            </a:extLst>
          </p:cNvPr>
          <p:cNvSpPr/>
          <p:nvPr/>
        </p:nvSpPr>
        <p:spPr>
          <a:xfrm>
            <a:off x="7123817" y="5121138"/>
            <a:ext cx="514350" cy="30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1915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E91F6-9E22-3B4C-925B-739E8DED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增加新元素</a:t>
            </a:r>
            <a:r>
              <a:rPr kumimoji="1" lang="en-US" altLang="zh-Hans"/>
              <a:t>-O(lgn)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6EB22-80AE-604B-95A6-8A30186E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9709"/>
            <a:ext cx="10515600" cy="269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>
                <a:latin typeface="Courier" pitchFamily="2" charset="0"/>
              </a:rPr>
              <a:t>add(key){</a:t>
            </a:r>
          </a:p>
          <a:p>
            <a:pPr marL="0" indent="0">
              <a:buNone/>
            </a:pPr>
            <a:r>
              <a:rPr kumimoji="1" lang="en-US" altLang="zh-CN" sz="2800">
                <a:latin typeface="Courier" pitchFamily="2" charset="0"/>
              </a:rPr>
              <a:t>   this.list[this.heapSize++] = -Infinity    </a:t>
            </a:r>
          </a:p>
          <a:p>
            <a:pPr marL="0" indent="0">
              <a:buNone/>
            </a:pPr>
            <a:r>
              <a:rPr kumimoji="1" lang="en-US" altLang="zh-CN" sz="2800">
                <a:latin typeface="Courier" pitchFamily="2" charset="0"/>
              </a:rPr>
              <a:t>   this.increase(this.heapSize -1, key)</a:t>
            </a:r>
            <a:br>
              <a:rPr kumimoji="1" lang="en-US" altLang="zh-CN" sz="2800">
                <a:latin typeface="Courier" pitchFamily="2" charset="0"/>
              </a:rPr>
            </a:br>
            <a:r>
              <a:rPr kumimoji="1" lang="en-US" altLang="zh-CN" sz="2800">
                <a:latin typeface="Courier" pitchFamily="2" charset="0"/>
              </a:rPr>
              <a:t>}</a:t>
            </a:r>
            <a:endParaRPr kumimoji="1" lang="zh-CN" altLang="en-US" sz="28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262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300</Words>
  <Application>Microsoft Macintosh PowerPoint</Application>
  <PresentationFormat>宽屏</PresentationFormat>
  <Paragraphs>52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Courier</vt:lpstr>
      <vt:lpstr>Office 主题​​</vt:lpstr>
      <vt:lpstr>堆排序</vt:lpstr>
      <vt:lpstr>堆排序</vt:lpstr>
      <vt:lpstr>空间复杂度优化</vt:lpstr>
      <vt:lpstr>增加权重(increase)</vt:lpstr>
      <vt:lpstr>增加权重</vt:lpstr>
      <vt:lpstr>增加权重</vt:lpstr>
      <vt:lpstr>增加权重</vt:lpstr>
      <vt:lpstr>增加新元素</vt:lpstr>
      <vt:lpstr>增加新元素-O(lgn)</vt:lpstr>
      <vt:lpstr>其他问题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95</cp:revision>
  <dcterms:created xsi:type="dcterms:W3CDTF">2018-08-02T23:34:41Z</dcterms:created>
  <dcterms:modified xsi:type="dcterms:W3CDTF">2018-10-16T04:45:07Z</dcterms:modified>
</cp:coreProperties>
</file>