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8" r:id="rId2"/>
    <p:sldId id="292" r:id="rId3"/>
    <p:sldId id="279" r:id="rId4"/>
    <p:sldId id="280" r:id="rId5"/>
    <p:sldId id="281" r:id="rId6"/>
    <p:sldId id="284" r:id="rId7"/>
    <p:sldId id="282" r:id="rId8"/>
    <p:sldId id="286" r:id="rId9"/>
    <p:sldId id="287" r:id="rId10"/>
    <p:sldId id="289" r:id="rId11"/>
    <p:sldId id="288" r:id="rId12"/>
    <p:sldId id="290" r:id="rId13"/>
    <p:sldId id="29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FA841A5-86D3-984B-8600-B098AD6CC9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3B7F25-35A6-EF4A-B720-C5705B727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C1624-0E75-2540-B24C-8830E958FB9C}" type="datetimeFigureOut">
              <a:t>2018/10/17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FA4EE7-8A03-8E4A-885F-31676D7412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1E7A776-3B46-2241-84D2-BFDD84344B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65C-72CF-694F-B00B-15173CC592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698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2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21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069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83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3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95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79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35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67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32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528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785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25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786"/>
          </a:xfrm>
        </p:spPr>
        <p:txBody>
          <a:bodyPr>
            <a:normAutofit/>
          </a:bodyPr>
          <a:lstStyle>
            <a:lvl1pPr algn="ctr">
              <a:defRPr sz="36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786"/>
            <a:ext cx="10515600" cy="4939178"/>
          </a:xfrm>
        </p:spPr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5054"/>
            <a:ext cx="10515600" cy="477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Brush Script MT" panose="03060802040406070304" pitchFamily="66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C659B-ED16-5D48-B735-39C01BA2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栈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55E568-360E-CA48-BFC2-3E6F6C79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52" y="1510504"/>
            <a:ext cx="5994416" cy="20620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CF2382-B25F-FA4E-B2CA-F280FDBDE576}"/>
              </a:ext>
            </a:extLst>
          </p:cNvPr>
          <p:cNvSpPr txBox="1"/>
          <p:nvPr/>
        </p:nvSpPr>
        <p:spPr>
          <a:xfrm>
            <a:off x="7454394" y="1756713"/>
            <a:ext cx="40735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>
                <a:solidFill>
                  <a:srgbClr val="00B0F0"/>
                </a:solidFill>
              </a:rPr>
              <a:t>size</a:t>
            </a:r>
            <a:r>
              <a:rPr kumimoji="1" lang="en-US" altLang="zh-CN" sz="3200"/>
              <a:t> : </a:t>
            </a:r>
            <a:r>
              <a:rPr kumimoji="1" lang="zh-Hans" altLang="en-US" sz="3200"/>
              <a:t>栈的大小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>
                <a:solidFill>
                  <a:srgbClr val="00B0F0"/>
                </a:solidFill>
              </a:rPr>
              <a:t>max</a:t>
            </a:r>
            <a:r>
              <a:rPr kumimoji="1" lang="en-US" altLang="zh-CN" sz="3200"/>
              <a:t> : </a:t>
            </a:r>
            <a:r>
              <a:rPr kumimoji="1" lang="zh-Hans" altLang="en-US" sz="3200"/>
              <a:t>栈的最大容量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>
                <a:solidFill>
                  <a:srgbClr val="00B0F0"/>
                </a:solidFill>
              </a:rPr>
              <a:t>sp</a:t>
            </a:r>
            <a:r>
              <a:rPr kumimoji="1" lang="en-US" altLang="zh-CN" sz="3200"/>
              <a:t> : </a:t>
            </a:r>
            <a:r>
              <a:rPr kumimoji="1" lang="zh-Hans" altLang="en-US" sz="3200"/>
              <a:t>栈指针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D1B215-6823-8846-B8ED-C7974FF3A9D0}"/>
              </a:ext>
            </a:extLst>
          </p:cNvPr>
          <p:cNvSpPr txBox="1"/>
          <p:nvPr/>
        </p:nvSpPr>
        <p:spPr>
          <a:xfrm>
            <a:off x="3575374" y="3930154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FILO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BA0722-EB38-5A46-87E9-C61798D28C68}"/>
              </a:ext>
            </a:extLst>
          </p:cNvPr>
          <p:cNvSpPr txBox="1"/>
          <p:nvPr/>
        </p:nvSpPr>
        <p:spPr>
          <a:xfrm>
            <a:off x="1125752" y="4962600"/>
            <a:ext cx="47420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Stack Overflow : </a:t>
            </a:r>
            <a:r>
              <a:rPr kumimoji="1" lang="zh-Hans" altLang="en-US" sz="3200">
                <a:solidFill>
                  <a:srgbClr val="FF0000"/>
                </a:solidFill>
              </a:rPr>
              <a:t>栈溢出</a:t>
            </a:r>
            <a:endParaRPr kumimoji="1" lang="en-US" altLang="zh-Hans" sz="3200">
              <a:solidFill>
                <a:srgbClr val="FF0000"/>
              </a:solidFill>
            </a:endParaRPr>
          </a:p>
          <a:p>
            <a:r>
              <a:rPr kumimoji="1" lang="en-US" altLang="zh-CN" sz="3200">
                <a:solidFill>
                  <a:srgbClr val="FF0000"/>
                </a:solidFill>
              </a:rPr>
              <a:t>Stack Underflow : </a:t>
            </a:r>
            <a:r>
              <a:rPr kumimoji="1" lang="zh-Hans" altLang="en-US" sz="3200">
                <a:solidFill>
                  <a:srgbClr val="FF0000"/>
                </a:solidFill>
              </a:rPr>
              <a:t>栈下溢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972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AC503-43F2-864A-96E1-31BF4A70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2DB4E-1D03-D749-A2D5-979569F1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260" y="1222545"/>
            <a:ext cx="5745480" cy="5138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b="1">
                <a:latin typeface="Courier" pitchFamily="2" charset="0"/>
              </a:rPr>
              <a:t>class</a:t>
            </a:r>
            <a:r>
              <a:rPr kumimoji="1" lang="en-US" altLang="zh-CN" sz="2400">
                <a:latin typeface="Courier" pitchFamily="2" charset="0"/>
              </a:rPr>
              <a:t> Stack{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en-US" altLang="zh-CN" sz="2400" b="1">
                <a:latin typeface="Courier" pitchFamily="2" charset="0"/>
              </a:rPr>
              <a:t>constructor</a:t>
            </a:r>
            <a:r>
              <a:rPr kumimoji="1" lang="en-US" altLang="zh-CN" sz="2400">
                <a:latin typeface="Courier" pitchFamily="2" charset="0"/>
              </a:rPr>
              <a:t>(max=1000){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this.max = max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this.sp = -1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this.data = Array(max)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push(item){...}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pop(){...}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27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31843-8B89-4B45-83E9-D95CC1C2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入栈</a:t>
            </a:r>
            <a:endParaRPr kumimoji="1"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EAAC08F-5F03-9B4D-BB7A-01D3AFB25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820" y="1268266"/>
            <a:ext cx="6690360" cy="49391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class Stack{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constructor(max=1000){...}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push(item){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if(this.sp === this.max – 1)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  </a:t>
            </a:r>
            <a:r>
              <a:rPr kumimoji="1" lang="en-US" altLang="zh-CN" sz="2400">
                <a:solidFill>
                  <a:srgbClr val="FF0000"/>
                </a:solidFill>
                <a:latin typeface="Courier" pitchFamily="2" charset="0"/>
              </a:rPr>
              <a:t>throw 'Stack Overflow'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this.data[++this.sp] = item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pop(){...}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7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1252D-60ED-B74B-B36C-EDE426A8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出栈</a:t>
            </a:r>
            <a:endParaRPr kumimoji="1"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965051-CD74-534F-BFEE-7934D479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980" y="1253026"/>
            <a:ext cx="6416040" cy="49391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class Stack{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constructor(max=1000){...}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push(item) {...}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pop(){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if(this.sp === -1)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  </a:t>
            </a:r>
            <a:r>
              <a:rPr kumimoji="1" lang="en-US" altLang="zh-CN" sz="2400">
                <a:solidFill>
                  <a:srgbClr val="FF0000"/>
                </a:solidFill>
                <a:latin typeface="Courier" pitchFamily="2" charset="0"/>
              </a:rPr>
              <a:t>throw 'Stack Underflow'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return this.data[this.sp--]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803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20DD1-FE50-C24A-9AEE-43DF7AA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其他问题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4C054-081A-464D-AC0E-13C14AEC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/>
              <a:t>Stack.push/pop</a:t>
            </a:r>
            <a:r>
              <a:rPr kumimoji="1" lang="zh-Hans" altLang="en-US"/>
              <a:t> </a:t>
            </a:r>
            <a:r>
              <a:rPr kumimoji="1" lang="en-US" altLang="zh-Hans"/>
              <a:t>vs</a:t>
            </a:r>
            <a:r>
              <a:rPr kumimoji="1" lang="zh-Hans" altLang="en-US"/>
              <a:t> </a:t>
            </a:r>
            <a:r>
              <a:rPr kumimoji="1" lang="en-US" altLang="zh-Hans"/>
              <a:t>Array.push/pop</a:t>
            </a:r>
          </a:p>
          <a:p>
            <a:r>
              <a:rPr kumimoji="1" lang="en-US" altLang="zh-Hans"/>
              <a:t>Find/Delete/Insert</a:t>
            </a:r>
          </a:p>
          <a:p>
            <a:r>
              <a:rPr kumimoji="1" lang="zh-Hans" altLang="en-US"/>
              <a:t>括号匹配（习题）</a:t>
            </a:r>
            <a:endParaRPr kumimoji="1" lang="en-US" altLang="zh-Hans"/>
          </a:p>
          <a:p>
            <a:r>
              <a:rPr kumimoji="1" lang="en-US" altLang="zh-CN"/>
              <a:t>Stack</a:t>
            </a:r>
            <a:r>
              <a:rPr kumimoji="1" lang="zh-Hans" altLang="en-US"/>
              <a:t>实现函数递归（见深度优先搜索）</a:t>
            </a:r>
            <a:endParaRPr kumimoji="1" lang="en-US" altLang="zh-Hans"/>
          </a:p>
          <a:p>
            <a:r>
              <a:rPr kumimoji="1" lang="zh-Hans" altLang="en-US"/>
              <a:t>队列和栈的互相转换（见习题）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5672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B9BD2-7244-3845-9AC5-0F4C3AAB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FILO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418BA-CF3C-AB4A-9E1E-9F0DEB3D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1786425"/>
            <a:ext cx="5379720" cy="4096214"/>
          </a:xfrm>
          <a:noFill/>
          <a:ln>
            <a:solidFill>
              <a:schemeClr val="accent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const stack = new Stack()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for(let i = 0; i &lt; 4; i++) {  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stack.push(i)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console.log( stack.pop() 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console.log( stack.pop() 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console.log( stack.pop() 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console.log( stack.pop() )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00336F-F01A-A54F-8BD9-26FC5D624079}"/>
              </a:ext>
            </a:extLst>
          </p:cNvPr>
          <p:cNvSpPr txBox="1"/>
          <p:nvPr/>
        </p:nvSpPr>
        <p:spPr>
          <a:xfrm>
            <a:off x="8823960" y="2557260"/>
            <a:ext cx="14157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输出：</a:t>
            </a:r>
            <a:endParaRPr kumimoji="1" lang="en-US" altLang="zh-Hans" sz="3200"/>
          </a:p>
          <a:p>
            <a:r>
              <a:rPr kumimoji="1" lang="en-US" altLang="zh-CN" sz="3200"/>
              <a:t>3</a:t>
            </a:r>
          </a:p>
          <a:p>
            <a:r>
              <a:rPr kumimoji="1" lang="en-US" altLang="zh-CN" sz="3200"/>
              <a:t>2</a:t>
            </a:r>
          </a:p>
          <a:p>
            <a:r>
              <a:rPr kumimoji="1" lang="en-US" altLang="zh-CN" sz="3200"/>
              <a:t>1</a:t>
            </a:r>
          </a:p>
          <a:p>
            <a:r>
              <a:rPr kumimoji="1" lang="en-US" altLang="zh-CN" sz="3200"/>
              <a:t>0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1573658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2EFC-63B4-B14F-B5AE-73026AE8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入栈示例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B87E22-3118-5B4F-BA0E-AF093E826359}"/>
              </a:ext>
            </a:extLst>
          </p:cNvPr>
          <p:cNvSpPr txBox="1"/>
          <p:nvPr/>
        </p:nvSpPr>
        <p:spPr>
          <a:xfrm>
            <a:off x="5558562" y="16906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空栈</a:t>
            </a:r>
            <a:endParaRPr kumimoji="1" lang="zh-CN" altLang="en-US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1A3B2F-F6BF-9F42-836F-ECE4DAF7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993" y="2275463"/>
            <a:ext cx="5014545" cy="17590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C5569C-6E98-9D42-BB4D-86BF4DCE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265" y="4700574"/>
            <a:ext cx="4920273" cy="1994005"/>
          </a:xfrm>
          <a:prstGeom prst="rect">
            <a:avLst/>
          </a:prstGeom>
        </p:spPr>
      </p:pic>
      <p:sp>
        <p:nvSpPr>
          <p:cNvPr id="11" name="下箭头 10">
            <a:extLst>
              <a:ext uri="{FF2B5EF4-FFF2-40B4-BE49-F238E27FC236}">
                <a16:creationId xmlns:a16="http://schemas.microsoft.com/office/drawing/2014/main" id="{C4B0E4BF-A63D-1746-BBB6-A41B151E4D24}"/>
              </a:ext>
            </a:extLst>
          </p:cNvPr>
          <p:cNvSpPr/>
          <p:nvPr/>
        </p:nvSpPr>
        <p:spPr>
          <a:xfrm>
            <a:off x="5928915" y="3886267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B467B-98E0-E44B-B0AC-1332E86F563C}"/>
              </a:ext>
            </a:extLst>
          </p:cNvPr>
          <p:cNvSpPr txBox="1"/>
          <p:nvPr/>
        </p:nvSpPr>
        <p:spPr>
          <a:xfrm>
            <a:off x="6563965" y="3806887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stack.push(1)</a:t>
            </a:r>
            <a:endParaRPr kumimoji="1"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610431-A5AF-B044-B018-1C4B9C4DE2EE}"/>
              </a:ext>
            </a:extLst>
          </p:cNvPr>
          <p:cNvSpPr txBox="1"/>
          <p:nvPr/>
        </p:nvSpPr>
        <p:spPr>
          <a:xfrm>
            <a:off x="592584" y="280222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0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BA7DBD-2FA3-484C-9D97-B484BBCDF0BF}"/>
              </a:ext>
            </a:extLst>
          </p:cNvPr>
          <p:cNvSpPr txBox="1"/>
          <p:nvPr/>
        </p:nvSpPr>
        <p:spPr>
          <a:xfrm>
            <a:off x="592584" y="5235911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1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681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2EFC-63B4-B14F-B5AE-73026AE8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出栈示例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B87E22-3118-5B4F-BA0E-AF093E826359}"/>
              </a:ext>
            </a:extLst>
          </p:cNvPr>
          <p:cNvSpPr txBox="1"/>
          <p:nvPr/>
        </p:nvSpPr>
        <p:spPr>
          <a:xfrm>
            <a:off x="5558562" y="16906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空栈</a:t>
            </a:r>
            <a:endParaRPr kumimoji="1" lang="zh-CN" altLang="en-US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1A3B2F-F6BF-9F42-836F-ECE4DAF7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993" y="2275463"/>
            <a:ext cx="5014545" cy="1759029"/>
          </a:xfrm>
          <a:prstGeom prst="rect">
            <a:avLst/>
          </a:prstGeom>
        </p:spPr>
      </p:pic>
      <p:sp>
        <p:nvSpPr>
          <p:cNvPr id="11" name="下箭头 10">
            <a:extLst>
              <a:ext uri="{FF2B5EF4-FFF2-40B4-BE49-F238E27FC236}">
                <a16:creationId xmlns:a16="http://schemas.microsoft.com/office/drawing/2014/main" id="{C4B0E4BF-A63D-1746-BBB6-A41B151E4D24}"/>
              </a:ext>
            </a:extLst>
          </p:cNvPr>
          <p:cNvSpPr/>
          <p:nvPr/>
        </p:nvSpPr>
        <p:spPr>
          <a:xfrm>
            <a:off x="5928915" y="3886267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B467B-98E0-E44B-B0AC-1332E86F563C}"/>
              </a:ext>
            </a:extLst>
          </p:cNvPr>
          <p:cNvSpPr txBox="1"/>
          <p:nvPr/>
        </p:nvSpPr>
        <p:spPr>
          <a:xfrm>
            <a:off x="6563965" y="3806887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stack.pop()</a:t>
            </a:r>
            <a:endParaRPr kumimoji="1" lang="zh-CN" altLang="en-US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384637-CC7B-E84A-9937-4146D3BECA85}"/>
              </a:ext>
            </a:extLst>
          </p:cNvPr>
          <p:cNvSpPr txBox="1"/>
          <p:nvPr/>
        </p:nvSpPr>
        <p:spPr>
          <a:xfrm>
            <a:off x="3858676" y="4868544"/>
            <a:ext cx="4669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solidFill>
                  <a:srgbClr val="FF0000"/>
                </a:solidFill>
              </a:rPr>
              <a:t>Stack Underflow</a:t>
            </a:r>
            <a:endParaRPr kumimoji="1" lang="zh-CN" altLang="en-US" sz="480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BC9334-35D1-A245-9342-BBDB653E1CA9}"/>
              </a:ext>
            </a:extLst>
          </p:cNvPr>
          <p:cNvSpPr txBox="1"/>
          <p:nvPr/>
        </p:nvSpPr>
        <p:spPr>
          <a:xfrm>
            <a:off x="582203" y="281746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0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988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17A00-7E9F-234F-B9D5-3E1D24E8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入栈示例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DF635C-4D04-4A4F-91BA-FB676926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614" y="1707992"/>
            <a:ext cx="4920273" cy="19940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3D6B73-12F8-144F-A8E5-364E62AB3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945" y="4603937"/>
            <a:ext cx="4951942" cy="2006840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1715D635-1BA4-3C43-AA76-058C41120ACE}"/>
              </a:ext>
            </a:extLst>
          </p:cNvPr>
          <p:cNvSpPr/>
          <p:nvPr/>
        </p:nvSpPr>
        <p:spPr>
          <a:xfrm>
            <a:off x="6000168" y="3647571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CCC42-B30D-D448-8192-655FF98D6EE2}"/>
              </a:ext>
            </a:extLst>
          </p:cNvPr>
          <p:cNvSpPr txBox="1"/>
          <p:nvPr/>
        </p:nvSpPr>
        <p:spPr>
          <a:xfrm>
            <a:off x="6635218" y="3568191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stack.push(2)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196BFD-176F-C342-801C-BBA42417783C}"/>
              </a:ext>
            </a:extLst>
          </p:cNvPr>
          <p:cNvSpPr txBox="1"/>
          <p:nvPr/>
        </p:nvSpPr>
        <p:spPr>
          <a:xfrm>
            <a:off x="597443" y="2243329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1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2D312E-11D7-B244-8244-DBF6E80E0E61}"/>
              </a:ext>
            </a:extLst>
          </p:cNvPr>
          <p:cNvSpPr txBox="1"/>
          <p:nvPr/>
        </p:nvSpPr>
        <p:spPr>
          <a:xfrm>
            <a:off x="597443" y="514569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2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544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17A00-7E9F-234F-B9D5-3E1D24E8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入栈示例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3D6B73-12F8-144F-A8E5-364E62AB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544" y="1561351"/>
            <a:ext cx="4951942" cy="2006840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1715D635-1BA4-3C43-AA76-058C41120ACE}"/>
              </a:ext>
            </a:extLst>
          </p:cNvPr>
          <p:cNvSpPr/>
          <p:nvPr/>
        </p:nvSpPr>
        <p:spPr>
          <a:xfrm>
            <a:off x="6000168" y="3647571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CCC42-B30D-D448-8192-655FF98D6EE2}"/>
              </a:ext>
            </a:extLst>
          </p:cNvPr>
          <p:cNvSpPr txBox="1"/>
          <p:nvPr/>
        </p:nvSpPr>
        <p:spPr>
          <a:xfrm>
            <a:off x="6635218" y="3568191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stack.push(3)</a:t>
            </a:r>
            <a:endParaRPr kumimoji="1"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89ED5D-D146-3A4E-9772-AE03859CC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543" y="4448216"/>
            <a:ext cx="4951943" cy="20068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87CD1B-D58F-0342-B6CC-A1B8ABEBA8C3}"/>
              </a:ext>
            </a:extLst>
          </p:cNvPr>
          <p:cNvSpPr txBox="1"/>
          <p:nvPr/>
        </p:nvSpPr>
        <p:spPr>
          <a:xfrm>
            <a:off x="506003" y="2103106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2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6720D7-3130-1241-8A66-3B9F227C6AFA}"/>
              </a:ext>
            </a:extLst>
          </p:cNvPr>
          <p:cNvSpPr txBox="1"/>
          <p:nvPr/>
        </p:nvSpPr>
        <p:spPr>
          <a:xfrm>
            <a:off x="506002" y="5068389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3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525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17A00-7E9F-234F-B9D5-3E1D24E8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入栈示例</a:t>
            </a:r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1715D635-1BA4-3C43-AA76-058C41120ACE}"/>
              </a:ext>
            </a:extLst>
          </p:cNvPr>
          <p:cNvSpPr/>
          <p:nvPr/>
        </p:nvSpPr>
        <p:spPr>
          <a:xfrm>
            <a:off x="6000168" y="3647571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CCC42-B30D-D448-8192-655FF98D6EE2}"/>
              </a:ext>
            </a:extLst>
          </p:cNvPr>
          <p:cNvSpPr txBox="1"/>
          <p:nvPr/>
        </p:nvSpPr>
        <p:spPr>
          <a:xfrm>
            <a:off x="6635218" y="3568191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stack.push(9)</a:t>
            </a:r>
            <a:endParaRPr kumimoji="1" lang="zh-CN" altLang="en-US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D8BF9D-25D2-234E-BFF3-ACCBD1C1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68" y="1587913"/>
            <a:ext cx="5090694" cy="19558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D985C11-5F72-0D4F-B94A-486147E0C876}"/>
              </a:ext>
            </a:extLst>
          </p:cNvPr>
          <p:cNvSpPr txBox="1"/>
          <p:nvPr/>
        </p:nvSpPr>
        <p:spPr>
          <a:xfrm>
            <a:off x="3888888" y="4868544"/>
            <a:ext cx="4487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solidFill>
                  <a:srgbClr val="FF0000"/>
                </a:solidFill>
              </a:rPr>
              <a:t>Stack Overflow</a:t>
            </a:r>
            <a:endParaRPr kumimoji="1" lang="zh-CN" altLang="en-US" sz="48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FE9A08-7797-1049-A776-0F98391A424D}"/>
              </a:ext>
            </a:extLst>
          </p:cNvPr>
          <p:cNvSpPr txBox="1"/>
          <p:nvPr/>
        </p:nvSpPr>
        <p:spPr>
          <a:xfrm>
            <a:off x="506003" y="2103106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8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625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17A00-7E9F-234F-B9D5-3E1D24E8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出栈示例</a:t>
            </a:r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1715D635-1BA4-3C43-AA76-058C41120ACE}"/>
              </a:ext>
            </a:extLst>
          </p:cNvPr>
          <p:cNvSpPr/>
          <p:nvPr/>
        </p:nvSpPr>
        <p:spPr>
          <a:xfrm>
            <a:off x="6000168" y="3647571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CCC42-B30D-D448-8192-655FF98D6EE2}"/>
              </a:ext>
            </a:extLst>
          </p:cNvPr>
          <p:cNvSpPr txBox="1"/>
          <p:nvPr/>
        </p:nvSpPr>
        <p:spPr>
          <a:xfrm>
            <a:off x="6635218" y="3568191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stack.pop()</a:t>
            </a:r>
            <a:endParaRPr kumimoji="1" lang="zh-CN" altLang="en-US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D8BF9D-25D2-234E-BFF3-ACCBD1C1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68" y="1587913"/>
            <a:ext cx="5090694" cy="19558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40B6E9-2953-854E-91C3-F74F5403A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168" y="4493460"/>
            <a:ext cx="5090694" cy="19558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CBF1F1-8461-874E-B3D3-A5E6AF5C669D}"/>
              </a:ext>
            </a:extLst>
          </p:cNvPr>
          <p:cNvSpPr txBox="1"/>
          <p:nvPr/>
        </p:nvSpPr>
        <p:spPr>
          <a:xfrm>
            <a:off x="506003" y="2103106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8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824CFB-7C15-244B-8E91-A0B81D0C6027}"/>
              </a:ext>
            </a:extLst>
          </p:cNvPr>
          <p:cNvSpPr txBox="1"/>
          <p:nvPr/>
        </p:nvSpPr>
        <p:spPr>
          <a:xfrm>
            <a:off x="506003" y="5120626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7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4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17A00-7E9F-234F-B9D5-3E1D24E8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出栈示例</a:t>
            </a:r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1715D635-1BA4-3C43-AA76-058C41120ACE}"/>
              </a:ext>
            </a:extLst>
          </p:cNvPr>
          <p:cNvSpPr/>
          <p:nvPr/>
        </p:nvSpPr>
        <p:spPr>
          <a:xfrm>
            <a:off x="6000168" y="3647571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CCC42-B30D-D448-8192-655FF98D6EE2}"/>
              </a:ext>
            </a:extLst>
          </p:cNvPr>
          <p:cNvSpPr txBox="1"/>
          <p:nvPr/>
        </p:nvSpPr>
        <p:spPr>
          <a:xfrm>
            <a:off x="6635218" y="3568191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stack.pop()</a:t>
            </a:r>
            <a:endParaRPr kumimoji="1"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40B6E9-2953-854E-91C3-F74F5403A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68" y="1358792"/>
            <a:ext cx="5090694" cy="19558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E94A710-7B35-C149-A5DF-80F998057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168" y="4485847"/>
            <a:ext cx="5090694" cy="18755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957E00-1FBB-C14F-B910-A1D225ACB188}"/>
              </a:ext>
            </a:extLst>
          </p:cNvPr>
          <p:cNvSpPr txBox="1"/>
          <p:nvPr/>
        </p:nvSpPr>
        <p:spPr>
          <a:xfrm>
            <a:off x="521243" y="191098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7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FB01D4-3662-7F4E-8EC3-175EB3602594}"/>
              </a:ext>
            </a:extLst>
          </p:cNvPr>
          <p:cNvSpPr txBox="1"/>
          <p:nvPr/>
        </p:nvSpPr>
        <p:spPr>
          <a:xfrm>
            <a:off x="521243" y="5192773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stack.size = 6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793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7711</TotalTime>
  <Words>433</Words>
  <Application>Microsoft Macintosh PowerPoint</Application>
  <PresentationFormat>宽屏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黑体</vt:lpstr>
      <vt:lpstr>微软雅黑</vt:lpstr>
      <vt:lpstr>微软雅黑</vt:lpstr>
      <vt:lpstr>Brush Script MT</vt:lpstr>
      <vt:lpstr>HanziPen SC</vt:lpstr>
      <vt:lpstr>Lantinghei SC Demibold</vt:lpstr>
      <vt:lpstr>Arial</vt:lpstr>
      <vt:lpstr>Courier</vt:lpstr>
      <vt:lpstr>Office 主题​​</vt:lpstr>
      <vt:lpstr>栈</vt:lpstr>
      <vt:lpstr>FILO</vt:lpstr>
      <vt:lpstr>入栈示例</vt:lpstr>
      <vt:lpstr>出栈示例</vt:lpstr>
      <vt:lpstr>入栈示例</vt:lpstr>
      <vt:lpstr>入栈示例</vt:lpstr>
      <vt:lpstr>入栈示例</vt:lpstr>
      <vt:lpstr>出栈示例</vt:lpstr>
      <vt:lpstr>出栈示例</vt:lpstr>
      <vt:lpstr>抽象</vt:lpstr>
      <vt:lpstr>入栈</vt:lpstr>
      <vt:lpstr>出栈</vt:lpstr>
      <vt:lpstr>其他问题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105</cp:revision>
  <dcterms:created xsi:type="dcterms:W3CDTF">2018-08-02T23:34:41Z</dcterms:created>
  <dcterms:modified xsi:type="dcterms:W3CDTF">2018-10-17T01:31:15Z</dcterms:modified>
</cp:coreProperties>
</file>