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79" r:id="rId4"/>
    <p:sldId id="289" r:id="rId5"/>
    <p:sldId id="280" r:id="rId6"/>
    <p:sldId id="281" r:id="rId7"/>
    <p:sldId id="282" r:id="rId8"/>
    <p:sldId id="283" r:id="rId9"/>
    <p:sldId id="286" r:id="rId10"/>
    <p:sldId id="28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27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19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55"/>
          </a:xfrm>
        </p:spPr>
        <p:txBody>
          <a:bodyPr>
            <a:normAutofit/>
          </a:bodyPr>
          <a:lstStyle>
            <a:lvl1pPr algn="ctr">
              <a:defRPr sz="36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内存管理问题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A9889F-240F-8545-8306-7A9CB04B3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0504"/>
            <a:ext cx="10805087" cy="12780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F2A0EF-EA85-1B45-A4C5-38D227444508}"/>
              </a:ext>
            </a:extLst>
          </p:cNvPr>
          <p:cNvSpPr txBox="1"/>
          <p:nvPr/>
        </p:nvSpPr>
        <p:spPr>
          <a:xfrm>
            <a:off x="1179094" y="4025849"/>
            <a:ext cx="249299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Hans" altLang="en-US" sz="3600"/>
              <a:t>如何分配？</a:t>
            </a:r>
            <a:endParaRPr kumimoji="1" lang="en-US" altLang="zh-Hans" sz="360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E549AE-2676-6D44-BF0A-46CDE0017354}"/>
              </a:ext>
            </a:extLst>
          </p:cNvPr>
          <p:cNvSpPr txBox="1"/>
          <p:nvPr/>
        </p:nvSpPr>
        <p:spPr>
          <a:xfrm>
            <a:off x="1179094" y="5449504"/>
            <a:ext cx="249299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Hans" altLang="en-US" sz="3600"/>
              <a:t>如何回收？</a:t>
            </a:r>
            <a:endParaRPr kumimoji="1" lang="en-US" altLang="zh-Hans" sz="3600">
              <a:solidFill>
                <a:srgbClr val="00B0F0"/>
              </a:solidFill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5895B96B-164C-3545-9EE5-27647F118EEB}"/>
              </a:ext>
            </a:extLst>
          </p:cNvPr>
          <p:cNvSpPr/>
          <p:nvPr/>
        </p:nvSpPr>
        <p:spPr>
          <a:xfrm>
            <a:off x="4379495" y="4860758"/>
            <a:ext cx="757989" cy="36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127A49-7B80-1341-ADD1-62D6216DD89B}"/>
              </a:ext>
            </a:extLst>
          </p:cNvPr>
          <p:cNvSpPr txBox="1"/>
          <p:nvPr/>
        </p:nvSpPr>
        <p:spPr>
          <a:xfrm>
            <a:off x="5674894" y="4718065"/>
            <a:ext cx="57246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Hans" altLang="en-US" sz="3600">
                <a:solidFill>
                  <a:schemeClr val="bg1"/>
                </a:solidFill>
              </a:rPr>
              <a:t>基于链表的分配和回收策略</a:t>
            </a:r>
            <a:endParaRPr kumimoji="1" lang="en-US" altLang="zh-Han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D3B1D-56D6-7040-87E9-2E7D95EC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回收</a:t>
            </a:r>
            <a:r>
              <a:rPr kumimoji="1" lang="en-US" altLang="zh-Hans"/>
              <a:t>b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963400-DE3D-DB4D-A770-CE18A311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87" y="4626557"/>
            <a:ext cx="6651942" cy="18832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B7BB81-D3C1-8149-B573-EA0929A5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04" y="1619250"/>
            <a:ext cx="6623718" cy="1909695"/>
          </a:xfrm>
          <a:prstGeom prst="rect">
            <a:avLst/>
          </a:prstGeom>
        </p:spPr>
      </p:pic>
      <p:sp>
        <p:nvSpPr>
          <p:cNvPr id="8" name="下箭头 7">
            <a:extLst>
              <a:ext uri="{FF2B5EF4-FFF2-40B4-BE49-F238E27FC236}">
                <a16:creationId xmlns:a16="http://schemas.microsoft.com/office/drawing/2014/main" id="{90E920F5-D3B9-9E46-BA72-85BBA4894379}"/>
              </a:ext>
            </a:extLst>
          </p:cNvPr>
          <p:cNvSpPr/>
          <p:nvPr/>
        </p:nvSpPr>
        <p:spPr>
          <a:xfrm>
            <a:off x="3733380" y="3749269"/>
            <a:ext cx="433137" cy="445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FD8CF9-5133-C54E-BD57-BCA7E7277C5D}"/>
              </a:ext>
            </a:extLst>
          </p:cNvPr>
          <p:cNvSpPr txBox="1"/>
          <p:nvPr/>
        </p:nvSpPr>
        <p:spPr>
          <a:xfrm>
            <a:off x="4422358" y="3679465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释放</a:t>
            </a:r>
            <a:r>
              <a:rPr kumimoji="1" lang="en-US" altLang="zh-Hans" sz="3200"/>
              <a:t>b</a:t>
            </a:r>
            <a:endParaRPr kumimoji="1" lang="zh-CN" altLang="en-US" sz="3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20A159-8948-874B-BF45-FEAB4C040FB8}"/>
              </a:ext>
            </a:extLst>
          </p:cNvPr>
          <p:cNvSpPr txBox="1"/>
          <p:nvPr/>
        </p:nvSpPr>
        <p:spPr>
          <a:xfrm>
            <a:off x="7984454" y="4783365"/>
            <a:ext cx="4032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3200"/>
              <a:t>tmp=H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3200"/>
              <a:t>H=b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3200"/>
              <a:t>H.left = tmp</a:t>
            </a:r>
            <a:endParaRPr kumimoji="1" lang="en-US" altLang="zh-Hans" sz="2400"/>
          </a:p>
        </p:txBody>
      </p:sp>
    </p:spTree>
    <p:extLst>
      <p:ext uri="{BB962C8B-B14F-4D97-AF65-F5344CB8AC3E}">
        <p14:creationId xmlns:p14="http://schemas.microsoft.com/office/powerpoint/2010/main" val="34475269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8F350-E1C3-DE41-BC3C-680637A6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标注闲置内存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43427E-3B0F-CC45-B3FA-2F14796CB08B}"/>
              </a:ext>
            </a:extLst>
          </p:cNvPr>
          <p:cNvSpPr txBox="1"/>
          <p:nvPr/>
        </p:nvSpPr>
        <p:spPr>
          <a:xfrm>
            <a:off x="1540043" y="4928171"/>
            <a:ext cx="9348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为了简化，用链表将内存分成</a:t>
            </a:r>
            <a:r>
              <a:rPr kumimoji="1" lang="en-US" altLang="zh-Hans" sz="3200"/>
              <a:t>3</a:t>
            </a:r>
            <a:r>
              <a:rPr kumimoji="1" lang="zh-Hans" altLang="en-US" sz="3200"/>
              <a:t>个</a:t>
            </a:r>
            <a:r>
              <a:rPr kumimoji="1" lang="en-US" altLang="zh-Hans" sz="3200"/>
              <a:t>3</a:t>
            </a:r>
            <a:r>
              <a:rPr kumimoji="1" lang="zh-Hans" altLang="en-US" sz="3200"/>
              <a:t>个一组的内存块。</a:t>
            </a:r>
            <a:r>
              <a:rPr kumimoji="1" lang="en-US" altLang="zh-Hans" sz="3200"/>
              <a:t>H</a:t>
            </a:r>
            <a:r>
              <a:rPr kumimoji="1" lang="zh-Hans" altLang="en-US" sz="3200"/>
              <a:t>指是链表的头节点。</a:t>
            </a:r>
            <a:endParaRPr kumimoji="1" lang="zh-CN" altLang="en-US" sz="3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C31F16-44C4-3A41-9602-42542DFD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89" y="1973637"/>
            <a:ext cx="9619248" cy="267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596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3E54A-7E79-EE40-9FDB-3791B678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实际应用中的模型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CC7CC-9EA9-0E4A-96F8-A09A6DDE1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83" y="2298031"/>
            <a:ext cx="9638633" cy="25266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F07AE5-789A-3B4C-8BC2-50694B7C0969}"/>
              </a:ext>
            </a:extLst>
          </p:cNvPr>
          <p:cNvSpPr txBox="1"/>
          <p:nvPr/>
        </p:nvSpPr>
        <p:spPr>
          <a:xfrm>
            <a:off x="1888959" y="5139618"/>
            <a:ext cx="934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实际应用中，每个块的内存会比较大，方便利用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1251826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8F350-E1C3-DE41-BC3C-680637A6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一次分配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43427E-3B0F-CC45-B3FA-2F14796CB08B}"/>
              </a:ext>
            </a:extLst>
          </p:cNvPr>
          <p:cNvSpPr txBox="1"/>
          <p:nvPr/>
        </p:nvSpPr>
        <p:spPr>
          <a:xfrm>
            <a:off x="1540043" y="4928171"/>
            <a:ext cx="9348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首次分配会创建一个回收链表，指向</a:t>
            </a:r>
            <a:r>
              <a:rPr kumimoji="1" lang="en-US" altLang="zh-Hans" sz="3200"/>
              <a:t>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Hans" sz="3200"/>
              <a:t>H</a:t>
            </a:r>
            <a:r>
              <a:rPr kumimoji="1" lang="zh-Hans" altLang="en-US" sz="3200"/>
              <a:t>会指向</a:t>
            </a:r>
            <a:r>
              <a:rPr kumimoji="1" lang="en-US" altLang="zh-Hans" sz="3200"/>
              <a:t>H</a:t>
            </a:r>
            <a:r>
              <a:rPr kumimoji="1" lang="zh-Hans" altLang="en-US" sz="3200"/>
              <a:t>的下一个节点</a:t>
            </a:r>
            <a:endParaRPr kumimoji="1" lang="zh-CN" altLang="en-US" sz="3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C31F16-44C4-3A41-9602-42542DFD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89" y="1973637"/>
            <a:ext cx="9619248" cy="267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040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47773-685D-AA46-A515-27A55BF3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分配算法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E05E5-F32B-C34A-87F1-CC27F7B8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16" y="2266949"/>
            <a:ext cx="8609590" cy="22328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BA22BC-F0BB-9849-A718-BDBAC4A13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214" y="5102786"/>
            <a:ext cx="313444" cy="3134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D24CE5-A4C3-2E4E-9449-E2B01CD120D9}"/>
              </a:ext>
            </a:extLst>
          </p:cNvPr>
          <p:cNvSpPr txBox="1"/>
          <p:nvPr/>
        </p:nvSpPr>
        <p:spPr>
          <a:xfrm>
            <a:off x="3537284" y="496712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指向待分配空间</a:t>
            </a:r>
            <a:endParaRPr kumimoji="1" lang="zh-CN" altLang="en-US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EA26DD-C6D7-8C40-B3BD-5D53161ED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214" y="5870376"/>
            <a:ext cx="297659" cy="2976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FFF30B-DD96-FA4C-8B43-F49C5CC3CD9C}"/>
              </a:ext>
            </a:extLst>
          </p:cNvPr>
          <p:cNvSpPr txBox="1"/>
          <p:nvPr/>
        </p:nvSpPr>
        <p:spPr>
          <a:xfrm>
            <a:off x="3537284" y="572681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指向待回收空间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7677062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47773-685D-AA46-A515-27A55BF3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分配</a:t>
            </a:r>
            <a:r>
              <a:rPr kumimoji="1" lang="en-US" altLang="zh-Hans"/>
              <a:t>+</a:t>
            </a:r>
            <a:r>
              <a:rPr kumimoji="1" lang="zh-Hans" altLang="en-US"/>
              <a:t>回收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E05E5-F32B-C34A-87F1-CC27F7B8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05" y="1864297"/>
            <a:ext cx="8609590" cy="22328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BA22BC-F0BB-9849-A718-BDBAC4A13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902" y="4597460"/>
            <a:ext cx="313444" cy="3134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D24CE5-A4C3-2E4E-9449-E2B01CD120D9}"/>
              </a:ext>
            </a:extLst>
          </p:cNvPr>
          <p:cNvSpPr txBox="1"/>
          <p:nvPr/>
        </p:nvSpPr>
        <p:spPr>
          <a:xfrm>
            <a:off x="3190972" y="446179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分配链表</a:t>
            </a:r>
            <a:endParaRPr kumimoji="1" lang="zh-CN" altLang="en-US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EA26DD-C6D7-8C40-B3BD-5D53161ED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902" y="5365050"/>
            <a:ext cx="297659" cy="2976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FFF30B-DD96-FA4C-8B43-F49C5CC3CD9C}"/>
              </a:ext>
            </a:extLst>
          </p:cNvPr>
          <p:cNvSpPr txBox="1"/>
          <p:nvPr/>
        </p:nvSpPr>
        <p:spPr>
          <a:xfrm>
            <a:off x="3190972" y="522149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回收链表</a:t>
            </a:r>
            <a:endParaRPr kumimoji="1" lang="zh-CN" altLang="en-US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1349B-998F-924C-A619-2BE1B1D35C2F}"/>
              </a:ext>
            </a:extLst>
          </p:cNvPr>
          <p:cNvSpPr txBox="1"/>
          <p:nvPr/>
        </p:nvSpPr>
        <p:spPr>
          <a:xfrm>
            <a:off x="9393008" y="5221491"/>
            <a:ext cx="1866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2400"/>
              <a:t>D.left -&gt; 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2400"/>
              <a:t>H -&gt;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2400"/>
              <a:t>D-&gt;null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Hans" sz="24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456EFA-F086-4C40-BDCF-6AA02D1EB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264" y="4131998"/>
            <a:ext cx="1959170" cy="15332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CD5C2ED-7403-7342-A6E9-C71277FFCB2F}"/>
              </a:ext>
            </a:extLst>
          </p:cNvPr>
          <p:cNvSpPr/>
          <p:nvPr/>
        </p:nvSpPr>
        <p:spPr>
          <a:xfrm>
            <a:off x="6833937" y="3958389"/>
            <a:ext cx="4519863" cy="25378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207C84-E81C-2444-B268-04469E7758FC}"/>
              </a:ext>
            </a:extLst>
          </p:cNvPr>
          <p:cNvSpPr txBox="1"/>
          <p:nvPr/>
        </p:nvSpPr>
        <p:spPr>
          <a:xfrm>
            <a:off x="10166684" y="407454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回收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67429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1E896-DFF7-6045-B63C-856EDFBC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连续分配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F0CEED-1DE6-9F46-861F-65D6B43A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80" y="1833813"/>
            <a:ext cx="6558733" cy="17049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84DC9F-C2DF-724C-82E4-1CBA8602D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02" y="4337051"/>
            <a:ext cx="6209112" cy="1757904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D338B72A-A1F0-F943-9CC4-0EF2BD5220DA}"/>
              </a:ext>
            </a:extLst>
          </p:cNvPr>
          <p:cNvSpPr/>
          <p:nvPr/>
        </p:nvSpPr>
        <p:spPr>
          <a:xfrm>
            <a:off x="4052803" y="3677567"/>
            <a:ext cx="394685" cy="486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10772D-E000-814E-9929-206423C82E17}"/>
              </a:ext>
            </a:extLst>
          </p:cNvPr>
          <p:cNvSpPr txBox="1"/>
          <p:nvPr/>
        </p:nvSpPr>
        <p:spPr>
          <a:xfrm>
            <a:off x="7915275" y="2887239"/>
            <a:ext cx="39433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3200"/>
              <a:t>tmp=H.left </a:t>
            </a:r>
            <a:r>
              <a:rPr kumimoji="1" lang="en-US" altLang="zh-Hans" sz="2400" b="1">
                <a:solidFill>
                  <a:srgbClr val="00B050"/>
                </a:solidFill>
              </a:rPr>
              <a:t>(tmp=06)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3200"/>
              <a:t>H.left=D</a:t>
            </a:r>
            <a:r>
              <a:rPr kumimoji="1" lang="en-US" altLang="zh-Hans" sz="3200" b="1"/>
              <a:t> </a:t>
            </a:r>
            <a:r>
              <a:rPr kumimoji="1" lang="en-US" altLang="zh-Hans" sz="2400" b="1">
                <a:solidFill>
                  <a:srgbClr val="00B050"/>
                </a:solidFill>
              </a:rPr>
              <a:t>(H.left=00)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3200"/>
              <a:t>D.right=H</a:t>
            </a:r>
            <a:r>
              <a:rPr kumimoji="1" lang="en-US" altLang="zh-Hans" sz="2400" b="1">
                <a:solidFill>
                  <a:srgbClr val="00B050"/>
                </a:solidFill>
              </a:rPr>
              <a:t>(D.right=03)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3200"/>
              <a:t>D=H</a:t>
            </a:r>
            <a:r>
              <a:rPr kumimoji="1" lang="en-US" altLang="zh-Hans" sz="2400" b="1">
                <a:solidFill>
                  <a:srgbClr val="00B050"/>
                </a:solidFill>
              </a:rPr>
              <a:t>(D=03)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3200"/>
              <a:t>H=tmp</a:t>
            </a:r>
            <a:r>
              <a:rPr kumimoji="1" lang="en-US" altLang="zh-Hans" sz="2400" b="1">
                <a:solidFill>
                  <a:srgbClr val="00B050"/>
                </a:solidFill>
              </a:rPr>
              <a:t>(H=06)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1584F7-4CFC-C04A-A5D0-62DFE9525B67}"/>
              </a:ext>
            </a:extLst>
          </p:cNvPr>
          <p:cNvSpPr txBox="1"/>
          <p:nvPr/>
        </p:nvSpPr>
        <p:spPr>
          <a:xfrm>
            <a:off x="2909874" y="3129632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00B0F0"/>
                </a:solidFill>
              </a:rPr>
              <a:t>H = 03, H.left =06</a:t>
            </a:r>
            <a:endParaRPr kumimoji="1" lang="zh-CN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972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82D8A-7993-A444-AF4E-0C0CB066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连续分配（选择回收）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1DE00D-73F9-0941-9624-C6ED0B78D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5" y="2014287"/>
            <a:ext cx="10331935" cy="29788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D513F4-24D9-FE41-BE9B-D50038406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07" y="5519985"/>
            <a:ext cx="1698790" cy="5547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DEC634-CB7E-A747-800A-97CB0E4E9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5" y="5519985"/>
            <a:ext cx="1734887" cy="5664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254C23-D4CF-E144-BCF3-257D32E57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252" y="5519985"/>
            <a:ext cx="1641933" cy="5547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A82B045-5F83-FA4B-A7D2-89DAA2728D13}"/>
              </a:ext>
            </a:extLst>
          </p:cNvPr>
          <p:cNvSpPr txBox="1"/>
          <p:nvPr/>
        </p:nvSpPr>
        <p:spPr>
          <a:xfrm>
            <a:off x="6884540" y="5517475"/>
            <a:ext cx="451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此时产生了</a:t>
            </a:r>
            <a:r>
              <a:rPr kumimoji="1" lang="en-US" altLang="zh-Hans" sz="3200"/>
              <a:t>3</a:t>
            </a:r>
            <a:r>
              <a:rPr kumimoji="1" lang="zh-Hans" altLang="en-US" sz="3200"/>
              <a:t>种回收决策</a:t>
            </a:r>
            <a:endParaRPr kumimoji="1" lang="zh-CN" altLang="en-US" sz="3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4998C5-2815-A847-87E7-A125586CACE9}"/>
              </a:ext>
            </a:extLst>
          </p:cNvPr>
          <p:cNvSpPr txBox="1"/>
          <p:nvPr/>
        </p:nvSpPr>
        <p:spPr>
          <a:xfrm>
            <a:off x="1648325" y="6151694"/>
            <a:ext cx="66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400" b="1"/>
              <a:t>(a)</a:t>
            </a:r>
            <a:endParaRPr kumimoji="1" lang="zh-CN" altLang="en-US" sz="24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F67AEE-C1D8-7C44-9D59-0E0C604C50E9}"/>
              </a:ext>
            </a:extLst>
          </p:cNvPr>
          <p:cNvSpPr txBox="1"/>
          <p:nvPr/>
        </p:nvSpPr>
        <p:spPr>
          <a:xfrm>
            <a:off x="3641557" y="6151693"/>
            <a:ext cx="66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400" b="1"/>
              <a:t>(b)</a:t>
            </a:r>
            <a:endParaRPr kumimoji="1" lang="zh-CN" altLang="en-US" sz="2400" b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C958D0-F58F-AD48-98B0-CFD01A2ED361}"/>
              </a:ext>
            </a:extLst>
          </p:cNvPr>
          <p:cNvSpPr txBox="1"/>
          <p:nvPr/>
        </p:nvSpPr>
        <p:spPr>
          <a:xfrm>
            <a:off x="5526095" y="6151692"/>
            <a:ext cx="66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400" b="1"/>
              <a:t>(C)</a:t>
            </a:r>
            <a:endParaRPr kumimoji="1"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42462748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6A098-8781-7D4D-BEC1-DDE4E1F3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回收</a:t>
            </a:r>
            <a:r>
              <a:rPr kumimoji="1" lang="en-US" altLang="zh-Hans"/>
              <a:t>b</a:t>
            </a:r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A5AE896-38C0-9747-BE82-D9220529E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2" y="1604962"/>
            <a:ext cx="6671845" cy="1923571"/>
          </a:xfrm>
          <a:prstGeom prst="rect">
            <a:avLst/>
          </a:prstGeom>
        </p:spPr>
      </p:pic>
      <p:sp>
        <p:nvSpPr>
          <p:cNvPr id="15" name="下箭头 14">
            <a:extLst>
              <a:ext uri="{FF2B5EF4-FFF2-40B4-BE49-F238E27FC236}">
                <a16:creationId xmlns:a16="http://schemas.microsoft.com/office/drawing/2014/main" id="{BAE74D93-D4FD-1140-96D0-5EC73C5A068E}"/>
              </a:ext>
            </a:extLst>
          </p:cNvPr>
          <p:cNvSpPr/>
          <p:nvPr/>
        </p:nvSpPr>
        <p:spPr>
          <a:xfrm>
            <a:off x="3731875" y="3719286"/>
            <a:ext cx="433137" cy="445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07E9C3-A24B-F543-92F9-0417D4283F46}"/>
              </a:ext>
            </a:extLst>
          </p:cNvPr>
          <p:cNvSpPr txBox="1"/>
          <p:nvPr/>
        </p:nvSpPr>
        <p:spPr>
          <a:xfrm>
            <a:off x="4420853" y="3649482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删除节点</a:t>
            </a:r>
            <a:r>
              <a:rPr kumimoji="1" lang="en-US" altLang="zh-Hans" sz="3200"/>
              <a:t>b</a:t>
            </a:r>
            <a:endParaRPr kumimoji="1" lang="zh-CN" altLang="en-US" sz="320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BEC4FBF-9AE4-7243-B228-7C5D68AAD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2" y="4494814"/>
            <a:ext cx="6840286" cy="19721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B73D78-A6BC-1248-A055-20BDF33C1350}"/>
              </a:ext>
            </a:extLst>
          </p:cNvPr>
          <p:cNvSpPr txBox="1"/>
          <p:nvPr/>
        </p:nvSpPr>
        <p:spPr>
          <a:xfrm>
            <a:off x="7284367" y="5411450"/>
            <a:ext cx="40326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3200"/>
              <a:t>b.left.right = b.right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3200"/>
              <a:t>b.right.left = b.left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Han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311B07-825F-2B43-B75F-28D7103A2D40}"/>
              </a:ext>
            </a:extLst>
          </p:cNvPr>
          <p:cNvSpPr txBox="1"/>
          <p:nvPr/>
        </p:nvSpPr>
        <p:spPr>
          <a:xfrm>
            <a:off x="612522" y="992705"/>
            <a:ext cx="3616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b=03,b.left=00,b.right=06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928728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</TotalTime>
  <Words>261</Words>
  <Application>Microsoft Macintosh PowerPoint</Application>
  <PresentationFormat>宽屏</PresentationFormat>
  <Paragraphs>46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Office 主题​​</vt:lpstr>
      <vt:lpstr>内存管理问题</vt:lpstr>
      <vt:lpstr>标注闲置内存</vt:lpstr>
      <vt:lpstr>实际应用中的模型</vt:lpstr>
      <vt:lpstr>一次分配</vt:lpstr>
      <vt:lpstr>分配算法</vt:lpstr>
      <vt:lpstr>分配+回收</vt:lpstr>
      <vt:lpstr>连续分配</vt:lpstr>
      <vt:lpstr>连续分配（选择回收）</vt:lpstr>
      <vt:lpstr>回收b</vt:lpstr>
      <vt:lpstr>回收b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165</cp:revision>
  <dcterms:created xsi:type="dcterms:W3CDTF">2018-08-02T23:34:41Z</dcterms:created>
  <dcterms:modified xsi:type="dcterms:W3CDTF">2018-10-14T14:08:19Z</dcterms:modified>
</cp:coreProperties>
</file>