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78" r:id="rId3"/>
    <p:sldId id="292" r:id="rId4"/>
    <p:sldId id="279" r:id="rId5"/>
    <p:sldId id="280" r:id="rId6"/>
    <p:sldId id="281" r:id="rId7"/>
    <p:sldId id="289" r:id="rId8"/>
    <p:sldId id="282" r:id="rId9"/>
    <p:sldId id="284" r:id="rId10"/>
    <p:sldId id="285" r:id="rId11"/>
    <p:sldId id="286" r:id="rId12"/>
    <p:sldId id="290" r:id="rId13"/>
    <p:sldId id="287" r:id="rId14"/>
    <p:sldId id="288" r:id="rId15"/>
    <p:sldId id="29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3E1"/>
    <a:srgbClr val="4EF64C"/>
    <a:srgbClr val="DDFFE9"/>
    <a:srgbClr val="D1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1"/>
    <p:restoredTop sz="94648"/>
  </p:normalViewPr>
  <p:slideViewPr>
    <p:cSldViewPr snapToGrid="0" snapToObjects="1">
      <p:cViewPr varScale="1">
        <p:scale>
          <a:sx n="94" d="100"/>
          <a:sy n="94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1/10/19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12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03350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uk-UA"/>
              <a:t>13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59010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xmlns="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xmlns="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solidFill>
                  <a:srgbClr val="4EF64C"/>
                </a:solidFill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xmlns="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xmlns="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xmlns="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xmlns="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1/10/19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xmlns="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Logest Common Sequence</a:t>
            </a:r>
            <a:r>
              <a:rPr kumimoji="1" lang="zh-CN" altLang="en-US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7200"/>
              <a:t>求</a:t>
            </a:r>
            <a:r>
              <a:rPr kumimoji="1" lang="en-US" altLang="zh-CN" sz="7200"/>
              <a:t> </a:t>
            </a:r>
            <a:r>
              <a:rPr kumimoji="1" lang="en-US" altLang="zh-CN" sz="7200" i="1">
                <a:solidFill>
                  <a:srgbClr val="00B0F0"/>
                </a:solidFill>
              </a:rPr>
              <a:t>ABCBDAB</a:t>
            </a:r>
            <a:r>
              <a:rPr kumimoji="1" lang="zh-CN" altLang="en-US" sz="7200"/>
              <a:t> 和 </a:t>
            </a:r>
            <a:r>
              <a:rPr kumimoji="1" lang="en-US" altLang="zh-CN" sz="7200"/>
              <a:t>  </a:t>
            </a:r>
            <a:r>
              <a:rPr kumimoji="1" lang="en-US" altLang="zh-CN" sz="7200" i="1">
                <a:solidFill>
                  <a:srgbClr val="00B0F0"/>
                </a:solidFill>
              </a:rPr>
              <a:t>BDCABA</a:t>
            </a:r>
            <a:r>
              <a:rPr kumimoji="1" lang="zh-CN" altLang="en-US" sz="7200"/>
              <a:t> 的最长公共子序列</a:t>
            </a:r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解决</a:t>
            </a:r>
            <a:r>
              <a:rPr kumimoji="1" lang="en-US" altLang="zh-CN"/>
              <a:t>lcs</a:t>
            </a:r>
            <a:r>
              <a:rPr kumimoji="1" lang="zh-CN" altLang="en-US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/>
                  <a:t>对字符串</a:t>
                </a:r>
                <a:r>
                  <a:rPr kumimoji="1" lang="en-US" altLang="zh-CN"/>
                  <a:t>M&lt;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en-US" altLang="zh-CN"/>
                  <a:t>&gt;</a:t>
                </a:r>
                <a:r>
                  <a:rPr kumimoji="1" lang="zh-CN" altLang="en-US"/>
                  <a:t>和字符串</a:t>
                </a:r>
                <a:r>
                  <a:rPr kumimoji="1" lang="en-US" altLang="zh-CN"/>
                  <a:t>N&lt;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/>
                  <a:t>&gt;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8200" y="4244182"/>
                <a:ext cx="10928889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𝑙𝑐𝑠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𝑙𝑐𝑠</m:t>
                              </m:r>
                              <m:d>
                                <m:dPr>
                                  <m:ctrlP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𝑝</m:t>
                                      </m:r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𝑞</m:t>
                                      </m:r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,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                         </m:t>
                              </m:r>
                              <m: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 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𝑙𝑐𝑠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, </m:t>
                                      </m:r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𝑙𝑐𝑠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,</m:t>
                              </m:r>
                              <m: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空</m:t>
                              </m:r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字符串</m:t>
                              </m:r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，</m:t>
                              </m:r>
                              <m:r>
                                <a:rPr kumimoji="1" lang="zh-CN" altLang="en-US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                                                               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𝑝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==0 </m:t>
                              </m:r>
                              <m:r>
                                <a:rPr kumimoji="1" lang="zh-CN" altLang="en-US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或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𝑞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==0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44182"/>
                <a:ext cx="10928889" cy="1248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31555" y="1872457"/>
                <a:ext cx="10928889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𝑙𝑐𝑠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b="0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𝑙𝑐𝑠</m:t>
                              </m:r>
                              <m:d>
                                <m:dPr>
                                  <m:ctrlP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𝑝</m:t>
                                      </m:r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𝑞</m:t>
                                      </m:r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,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                         </m:t>
                              </m:r>
                              <m: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 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kumimoji="1" lang="en-US" altLang="zh-CN" b="0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𝑙𝑐𝑠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, </m:t>
                                      </m:r>
                                      <m:r>
                                        <a:rPr kumimoji="1" lang="en-US" altLang="zh-CN" b="0" i="1">
                                          <a:latin typeface="Cambria Math" charset="0"/>
                                          <a:ea typeface="Courier New" charset="0"/>
                                          <a:cs typeface="Courier New" charset="0"/>
                                        </a:rPr>
                                        <m:t>𝑙𝑐𝑠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>
                                              <a:latin typeface="Cambria Math" charset="0"/>
                                              <a:ea typeface="Courier New" charset="0"/>
                                              <a:cs typeface="Courier New" charset="0"/>
                                            </a:rPr>
                                            <m:t>…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>
                                                  <a:latin typeface="Cambria Math" charset="0"/>
                                                  <a:ea typeface="Courier New" charset="0"/>
                                                  <a:cs typeface="Courier New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,</m:t>
                              </m:r>
                              <m:r>
                                <a:rPr kumimoji="1" lang="mr-IN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空</m:t>
                              </m:r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字符串</m:t>
                              </m:r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，</m:t>
                              </m:r>
                              <m:r>
                                <a:rPr kumimoji="1" lang="zh-CN" altLang="en-US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                                                                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𝑝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==0 </m:t>
                              </m:r>
                              <m:r>
                                <a:rPr kumimoji="1" lang="zh-CN" altLang="en-US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或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𝑞</m:t>
                              </m:r>
                              <m:r>
                                <a:rPr kumimoji="1" lang="en-US" altLang="zh-CN" b="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==0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5" y="1872457"/>
                <a:ext cx="10928889" cy="12485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52958" y="3829050"/>
                <a:ext cx="10100842" cy="2294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 sz="3200">
                    <a:latin typeface="Cordia New" charset="0"/>
                    <a:ea typeface="Cordia New" charset="0"/>
                    <a:cs typeface="Cordia New" charset="0"/>
                  </a:rPr>
                  <a:t>lcs</a:t>
                </a:r>
                <a:r>
                  <a:rPr kumimoji="1" lang="zh-CN" altLang="en-US" sz="3200">
                    <a:latin typeface="Cordia New" charset="0"/>
                    <a:ea typeface="Cordia New" charset="0"/>
                    <a:cs typeface="Cordia New" charset="0"/>
                  </a:rPr>
                  <a:t>的所有结果</a:t>
                </a:r>
                <a:r>
                  <a:rPr kumimoji="1" lang="en-US" altLang="zh-CN" sz="3200">
                    <a:latin typeface="Cordia New" charset="0"/>
                    <a:ea typeface="Cordia New" charset="0"/>
                    <a:cs typeface="Cordia New" charset="0"/>
                  </a:rPr>
                  <a:t>1...p, 1....q</a:t>
                </a:r>
                <a:r>
                  <a:rPr kumimoji="1" lang="zh-CN" altLang="en-US" sz="3200">
                    <a:latin typeface="Cordia New" charset="0"/>
                    <a:ea typeface="Cordia New" charset="0"/>
                    <a:cs typeface="Cordia New" charset="0"/>
                  </a:rPr>
                  <a:t>，可以用一个</a:t>
                </a:r>
                <a:r>
                  <a:rPr kumimoji="1" lang="en-US" altLang="zh-CN" sz="3200">
                    <a:latin typeface="Cordia New" charset="0"/>
                    <a:ea typeface="Cordia New" charset="0"/>
                    <a:cs typeface="Cordia New" charset="0"/>
                  </a:rPr>
                  <a:t>p*q</a:t>
                </a:r>
                <a:r>
                  <a:rPr kumimoji="1" lang="zh-CN" altLang="en-US" sz="3200">
                    <a:latin typeface="Cordia New" charset="0"/>
                    <a:ea typeface="Cordia New" charset="0"/>
                    <a:cs typeface="Cordia New" charset="0"/>
                  </a:rPr>
                  <a:t>的二维数组</a:t>
                </a:r>
                <a:r>
                  <a:rPr kumimoji="1" lang="en-US" altLang="zh-CN" sz="3200" i="1">
                    <a:latin typeface="Cordia New" charset="0"/>
                    <a:ea typeface="Cordia New" charset="0"/>
                    <a:cs typeface="Cordia New" charset="0"/>
                  </a:rPr>
                  <a:t>V</a:t>
                </a:r>
                <a:r>
                  <a:rPr kumimoji="1" lang="zh-CN" altLang="en-US" sz="3200">
                    <a:latin typeface="Cordia New" charset="0"/>
                    <a:ea typeface="Cordia New" charset="0"/>
                    <a:cs typeface="Cordia New" charset="0"/>
                  </a:rPr>
                  <a:t>存储</a:t>
                </a:r>
                <a:endParaRPr kumimoji="1" lang="en-US" altLang="zh-CN" sz="3200">
                  <a:latin typeface="Cordia New" charset="0"/>
                  <a:ea typeface="Cordia New" charset="0"/>
                  <a:cs typeface="Cordia New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 sz="3200">
                    <a:latin typeface="Cordia New" charset="0"/>
                    <a:ea typeface="Cordia New" charset="0"/>
                    <a:cs typeface="Cordia New" charset="0"/>
                  </a:rPr>
                  <a:t>V[i][j]</a:t>
                </a:r>
                <a:r>
                  <a:rPr kumimoji="1" lang="zh-CN" altLang="en-US" sz="3200">
                    <a:latin typeface="Cordia New" charset="0"/>
                    <a:ea typeface="Cordia New" charset="0"/>
                    <a:cs typeface="Cordia New" charset="0"/>
                  </a:rPr>
                  <a:t>代表</a:t>
                </a:r>
                <a:r>
                  <a:rPr kumimoji="1" lang="en-US" altLang="zh-CN" sz="3200">
                    <a:latin typeface="Cordia New" charset="0"/>
                    <a:ea typeface="Cordia New" charset="0"/>
                    <a:cs typeface="Cordia New" charset="0"/>
                  </a:rPr>
                  <a:t>lcs(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</m:ctrlPr>
                      </m:sSubPr>
                      <m:e>
                        <m: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200" b="0" i="1">
                        <a:latin typeface="Cambria Math" charset="0"/>
                        <a:ea typeface="Cordia New" charset="0"/>
                        <a:cs typeface="Cordia New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</m:ctrlPr>
                      </m:sSubPr>
                      <m:e>
                        <m: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3200" b="0" i="1">
                        <a:latin typeface="Cambria Math" charset="0"/>
                        <a:ea typeface="Cordia New" charset="0"/>
                        <a:cs typeface="Cordia New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</m:ctrlPr>
                      </m:sSubPr>
                      <m:e>
                        <m: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200" b="0" i="1">
                        <a:latin typeface="Cambria Math" charset="0"/>
                        <a:ea typeface="Cordia New" charset="0"/>
                        <a:cs typeface="Cordia New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</m:ctrlPr>
                      </m:sSubPr>
                      <m:e>
                        <m: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3200" b="0" i="1">
                            <a:latin typeface="Cambria Math" charset="0"/>
                            <a:ea typeface="Cordia New" charset="0"/>
                            <a:cs typeface="Cordia New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3200">
                    <a:latin typeface="Cordia New" charset="0"/>
                    <a:ea typeface="Cordia New" charset="0"/>
                    <a:cs typeface="Cordia New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 sz="3200">
                    <a:latin typeface="Cordia New" charset="0"/>
                    <a:ea typeface="Cordia New" charset="0"/>
                    <a:cs typeface="Cordia New" charset="0"/>
                  </a:rPr>
                  <a:t>V[i][j]</a:t>
                </a:r>
                <a:r>
                  <a:rPr kumimoji="1" lang="zh-CN" altLang="en-US" sz="3200">
                    <a:latin typeface="Cordia New" charset="0"/>
                    <a:ea typeface="Cordia New" charset="0"/>
                    <a:cs typeface="Cordia New" charset="0"/>
                  </a:rPr>
                  <a:t>可以由</a:t>
                </a:r>
                <a:r>
                  <a:rPr kumimoji="1" lang="en-US" altLang="zh-CN" sz="3200">
                    <a:latin typeface="Cordia New" charset="0"/>
                    <a:ea typeface="Cordia New" charset="0"/>
                    <a:cs typeface="Cordia New" charset="0"/>
                  </a:rPr>
                  <a:t>V[i-1][j-1], V[i-1][j] </a:t>
                </a:r>
                <a:r>
                  <a:rPr kumimoji="1" lang="zh-CN" altLang="en-US" sz="3200">
                    <a:latin typeface="Cordia New" charset="0"/>
                    <a:ea typeface="Cordia New" charset="0"/>
                    <a:cs typeface="Cordia New" charset="0"/>
                  </a:rPr>
                  <a:t>和</a:t>
                </a:r>
                <a:r>
                  <a:rPr kumimoji="1" lang="en-US" altLang="zh-CN" sz="3200">
                    <a:latin typeface="Cordia New" charset="0"/>
                    <a:ea typeface="Cordia New" charset="0"/>
                    <a:cs typeface="Cordia New" charset="0"/>
                  </a:rPr>
                  <a:t>V[i][j-1]</a:t>
                </a:r>
                <a:r>
                  <a:rPr kumimoji="1" lang="zh-CN" altLang="en-US" sz="3200">
                    <a:latin typeface="Cordia New" charset="0"/>
                    <a:ea typeface="Cordia New" charset="0"/>
                    <a:cs typeface="Cordia New" charset="0"/>
                  </a:rPr>
                  <a:t>获得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58" y="3829050"/>
                <a:ext cx="10100842" cy="2294474"/>
              </a:xfrm>
              <a:prstGeom prst="rect">
                <a:avLst/>
              </a:prstGeom>
              <a:blipFill rotWithShape="0">
                <a:blip r:embed="rId3"/>
                <a:stretch>
                  <a:fillRect l="-1388" r="-724" b="-7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8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计算量是否减少？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7006" y="1811978"/>
                <a:ext cx="10175543" cy="2091282"/>
              </a:xfrm>
            </p:spPr>
            <p:txBody>
              <a:bodyPr>
                <a:normAutofit fontScale="925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kumimoji="1" lang="mr-IN" altLang="zh-CN" b="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b="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b="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−1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+1</m:t>
                              </m:r>
                              <m:r>
                                <a:rPr kumimoji="1" lang="mr-IN" altLang="zh-CN" b="0" i="1">
                                  <a:latin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b="0" i="1">
                                      <a:latin typeface="Cambria Math" charset="0"/>
                                    </a:rPr>
                                    <m:t>             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mr-IN" altLang="zh-CN" b="0" i="1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>
                                  <a:latin typeface="Cambria Math" charset="0"/>
                                </a:rPr>
                                <m:t>max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𝑖𝑗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b="0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kumimoji="1" lang="mr-IN" altLang="zh-CN" b="0" i="1">
                                  <a:latin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0,</m:t>
                              </m:r>
                              <m:r>
                                <a:rPr kumimoji="1" lang="zh-CN" altLang="en-US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               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 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𝑜𝑟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006" y="1811978"/>
                <a:ext cx="10175543" cy="209128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00502" y="4462819"/>
            <a:ext cx="10337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/>
              <a:t>原问题通过这种拆分，变成了求解二维数组</a:t>
            </a:r>
            <a:r>
              <a:rPr kumimoji="1" lang="en-US" altLang="zh-CN" sz="3200"/>
              <a:t>V</a:t>
            </a:r>
            <a:r>
              <a:rPr kumimoji="1" lang="zh-CN" altLang="en-US" sz="3200"/>
              <a:t>，其实就是填一个二维数组的表格。</a:t>
            </a:r>
          </a:p>
        </p:txBody>
      </p:sp>
    </p:spTree>
    <p:extLst>
      <p:ext uri="{BB962C8B-B14F-4D97-AF65-F5344CB8AC3E}">
        <p14:creationId xmlns:p14="http://schemas.microsoft.com/office/powerpoint/2010/main" val="4908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填表法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65412"/>
              </p:ext>
            </p:extLst>
          </p:nvPr>
        </p:nvGraphicFramePr>
        <p:xfrm>
          <a:off x="555937" y="1305454"/>
          <a:ext cx="4536000" cy="51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967413" y="1843088"/>
            <a:ext cx="485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400"/>
              <a:t>根据递推式填表</a:t>
            </a:r>
            <a:endParaRPr kumimoji="1"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984724" y="2784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0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836" y="2784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0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98948" y="2784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0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56060" y="2784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0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07343" y="2784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0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0372" y="33938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67484" y="33938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98948" y="338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56060" y="33938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87524" y="3366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10372" y="4062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67484" y="4062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98948" y="4062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56060" y="4062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87524" y="4062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36020" y="4703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67484" y="4703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98948" y="4744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81708" y="4744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87524" y="4744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3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036020" y="5344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667484" y="5344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298948" y="5344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956060" y="5344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3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87524" y="5358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3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010372" y="601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678335" y="601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1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298948" y="6002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2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956060" y="6022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3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607343" y="6002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/>
              <a:t>4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07343" y="2735614"/>
                <a:ext cx="7445991" cy="1967925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400" b="0" i="1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kumimoji="1" lang="mr-IN" altLang="zh-CN" sz="2400" b="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sz="2400" b="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400" b="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−1</m:t>
                                  </m:r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sz="2400" b="0" i="1">
                                  <a:latin typeface="Cambria Math" charset="0"/>
                                </a:rPr>
                                <m:t>+1</m:t>
                              </m:r>
                              <m:r>
                                <a:rPr kumimoji="1" lang="mr-IN" altLang="zh-CN" sz="2400" b="0" i="1">
                                  <a:latin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400" b="0" i="1">
                                      <a:latin typeface="Cambria Math" charset="0"/>
                                    </a:rPr>
                                    <m:t>             </m:t>
                                  </m:r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b="0" i="1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mr-IN" altLang="zh-CN" sz="2400" b="0" i="1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2400" b="0" i="0">
                                  <a:latin typeface="Cambria Math" charset="0"/>
                                </a:rPr>
                                <m:t>max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𝑖𝑗</m:t>
                                  </m:r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sz="2400" b="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1" lang="en-US" altLang="zh-CN" sz="2400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2400" b="0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400" b="0" i="1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kumimoji="1" lang="mr-IN" altLang="zh-CN" sz="2400" b="0" i="1">
                                  <a:latin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2400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0,</m:t>
                              </m:r>
                              <m:r>
                                <a:rPr kumimoji="1" lang="zh-CN" altLang="en-US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               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 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𝑜𝑟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2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/>
              </a:p>
            </p:txBody>
          </p:sp>
        </mc:Choice>
        <mc:Fallback>
          <p:sp>
            <p:nvSpPr>
              <p:cNvPr id="3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7343" y="2735614"/>
                <a:ext cx="7445991" cy="196792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3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构造结果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24187"/>
              </p:ext>
            </p:extLst>
          </p:nvPr>
        </p:nvGraphicFramePr>
        <p:xfrm>
          <a:off x="1070212" y="1851365"/>
          <a:ext cx="4032000" cy="46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39675"/>
              </p:ext>
            </p:extLst>
          </p:nvPr>
        </p:nvGraphicFramePr>
        <p:xfrm>
          <a:off x="6370774" y="1851365"/>
          <a:ext cx="4032000" cy="46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nb-NO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6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动态规划通过将复杂问题拆解成与之相似的子问题，然后通过巧妙的安排解决顺序，每个子问题只解决</a:t>
            </a:r>
            <a:r>
              <a:rPr kumimoji="1" lang="en-US" altLang="zh-CN"/>
              <a:t>1</a:t>
            </a:r>
            <a:r>
              <a:rPr kumimoji="1" lang="zh-CN" altLang="en-US"/>
              <a:t>次，来最终优化解决原问题需要的资源。 </a:t>
            </a:r>
          </a:p>
        </p:txBody>
      </p:sp>
    </p:spTree>
    <p:extLst>
      <p:ext uri="{BB962C8B-B14F-4D97-AF65-F5344CB8AC3E}">
        <p14:creationId xmlns:p14="http://schemas.microsoft.com/office/powerpoint/2010/main" val="11283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什么是公共子序列？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/>
              <a:t>子序列，就是原序列不改变顺序，但是可以删除元素得到的序列。</a:t>
            </a:r>
            <a:r>
              <a:rPr kumimoji="1" lang="en-US" altLang="zh-CN"/>
              <a:t>ABC</a:t>
            </a:r>
            <a:r>
              <a:rPr kumimoji="1" lang="zh-CN" altLang="en-US"/>
              <a:t>有个</a:t>
            </a:r>
            <a:r>
              <a:rPr kumimoji="1" lang="en-US" altLang="zh-CN"/>
              <a:t>8</a:t>
            </a:r>
            <a:r>
              <a:rPr kumimoji="1" lang="zh-CN" altLang="en-US"/>
              <a:t>子序列：</a:t>
            </a:r>
            <a:endParaRPr kumimoji="1" lang="en-US" altLang="zh-CN"/>
          </a:p>
          <a:p>
            <a:pPr lvl="1"/>
            <a:r>
              <a:rPr kumimoji="1" lang="en-US" altLang="zh-CN"/>
              <a:t>A</a:t>
            </a:r>
          </a:p>
          <a:p>
            <a:pPr lvl="1"/>
            <a:r>
              <a:rPr kumimoji="1" lang="en-US" altLang="zh-CN"/>
              <a:t>B </a:t>
            </a:r>
          </a:p>
          <a:p>
            <a:pPr lvl="1"/>
            <a:r>
              <a:rPr kumimoji="1" lang="en-US" altLang="zh-CN"/>
              <a:t>C</a:t>
            </a:r>
          </a:p>
          <a:p>
            <a:pPr lvl="1"/>
            <a:r>
              <a:rPr kumimoji="1" lang="en-US" altLang="zh-CN"/>
              <a:t>AB</a:t>
            </a:r>
          </a:p>
          <a:p>
            <a:pPr lvl="1"/>
            <a:r>
              <a:rPr kumimoji="1" lang="en-US" altLang="zh-CN"/>
              <a:t>AC</a:t>
            </a:r>
          </a:p>
          <a:p>
            <a:pPr lvl="1"/>
            <a:r>
              <a:rPr kumimoji="1" lang="en-US" altLang="zh-CN"/>
              <a:t>BC</a:t>
            </a:r>
          </a:p>
          <a:p>
            <a:pPr lvl="1"/>
            <a:r>
              <a:rPr kumimoji="1" lang="en-US" altLang="zh-CN"/>
              <a:t>ABC</a:t>
            </a:r>
          </a:p>
          <a:p>
            <a:pPr lvl="1"/>
            <a:r>
              <a:rPr kumimoji="1" lang="zh-CN" altLang="en-US"/>
              <a:t>空字符串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707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为什么要求公共子序列呢？ </a:t>
            </a:r>
          </a:p>
        </p:txBody>
      </p:sp>
      <p:sp>
        <p:nvSpPr>
          <p:cNvPr id="4" name="矩形 3"/>
          <p:cNvSpPr/>
          <p:nvPr/>
        </p:nvSpPr>
        <p:spPr>
          <a:xfrm>
            <a:off x="743712" y="1667420"/>
            <a:ext cx="11448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/>
              <a:t>A</a:t>
            </a:r>
            <a:r>
              <a:rPr lang="en-US" altLang="zh-CN" sz="3200" b="1">
                <a:solidFill>
                  <a:srgbClr val="FF0000"/>
                </a:solidFill>
              </a:rPr>
              <a:t>CG</a:t>
            </a:r>
            <a:r>
              <a:rPr lang="en-US" altLang="zh-CN" sz="3200"/>
              <a:t>G</a:t>
            </a:r>
            <a:r>
              <a:rPr lang="en-US" altLang="zh-CN" sz="3200" b="1">
                <a:solidFill>
                  <a:srgbClr val="FF0000"/>
                </a:solidFill>
              </a:rPr>
              <a:t>T</a:t>
            </a:r>
            <a:r>
              <a:rPr lang="en-US" altLang="zh-CN" sz="3200"/>
              <a:t>G</a:t>
            </a:r>
            <a:r>
              <a:rPr lang="en-US" altLang="zh-CN" sz="3200" b="1">
                <a:solidFill>
                  <a:srgbClr val="FF0000"/>
                </a:solidFill>
              </a:rPr>
              <a:t>TCG</a:t>
            </a:r>
            <a:r>
              <a:rPr lang="en-US" altLang="zh-CN" sz="3200"/>
              <a:t>T</a:t>
            </a:r>
            <a:r>
              <a:rPr lang="en-US" altLang="zh-CN" sz="3200" b="1">
                <a:solidFill>
                  <a:srgbClr val="FF0000"/>
                </a:solidFill>
              </a:rPr>
              <a:t>GCTATGCT</a:t>
            </a:r>
            <a:r>
              <a:rPr lang="en-US" altLang="zh-CN" sz="3200"/>
              <a:t>GA</a:t>
            </a:r>
            <a:r>
              <a:rPr lang="en-US" altLang="zh-CN" sz="3200" b="1">
                <a:solidFill>
                  <a:srgbClr val="FF0000"/>
                </a:solidFill>
              </a:rPr>
              <a:t>T</a:t>
            </a:r>
            <a:r>
              <a:rPr lang="en-US" altLang="zh-CN" sz="3200"/>
              <a:t>G</a:t>
            </a:r>
            <a:r>
              <a:rPr lang="en-US" altLang="zh-CN" sz="3200" b="1">
                <a:solidFill>
                  <a:srgbClr val="FF0000"/>
                </a:solidFill>
              </a:rPr>
              <a:t>CT</a:t>
            </a:r>
            <a:r>
              <a:rPr lang="en-US" altLang="zh-CN" sz="3200"/>
              <a:t>G</a:t>
            </a:r>
            <a:r>
              <a:rPr lang="en-US" altLang="zh-CN" sz="3200" b="1">
                <a:solidFill>
                  <a:srgbClr val="FF0000"/>
                </a:solidFill>
              </a:rPr>
              <a:t>ACTTAT</a:t>
            </a:r>
            <a:r>
              <a:rPr lang="en-US" altLang="zh-CN" sz="3200"/>
              <a:t>A</a:t>
            </a:r>
            <a:r>
              <a:rPr lang="en-US" altLang="zh-CN" sz="3200" b="1">
                <a:solidFill>
                  <a:srgbClr val="FF0000"/>
                </a:solidFill>
              </a:rPr>
              <a:t>T</a:t>
            </a:r>
            <a:r>
              <a:rPr lang="en-US" altLang="zh-CN" sz="3200"/>
              <a:t>G</a:t>
            </a:r>
            <a:r>
              <a:rPr lang="en-US" altLang="zh-CN" sz="3200" b="1">
                <a:solidFill>
                  <a:srgbClr val="FF0000"/>
                </a:solidFill>
              </a:rPr>
              <a:t>CTA</a:t>
            </a:r>
          </a:p>
          <a:p>
            <a:endParaRPr lang="pt-BR" altLang="zh-CN" sz="3200" b="1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altLang="zh-CN" sz="3200" b="1">
                <a:solidFill>
                  <a:srgbClr val="FF0000"/>
                </a:solidFill>
              </a:rPr>
              <a:t>CGTTCGGCTAT</a:t>
            </a:r>
            <a:r>
              <a:rPr lang="pt-BR" altLang="zh-CN" sz="3200"/>
              <a:t>C</a:t>
            </a:r>
            <a:r>
              <a:rPr lang="pt-BR" altLang="zh-CN" sz="3200" b="1">
                <a:solidFill>
                  <a:srgbClr val="FF0000"/>
                </a:solidFill>
              </a:rPr>
              <a:t>G</a:t>
            </a:r>
            <a:r>
              <a:rPr lang="pt-BR" altLang="zh-CN" sz="3200"/>
              <a:t>TA</a:t>
            </a:r>
            <a:r>
              <a:rPr lang="pt-BR" altLang="zh-CN" sz="3200" b="1">
                <a:solidFill>
                  <a:srgbClr val="FF0000"/>
                </a:solidFill>
              </a:rPr>
              <a:t>C</a:t>
            </a:r>
            <a:r>
              <a:rPr lang="pt-BR" altLang="zh-CN" sz="3200"/>
              <a:t>G</a:t>
            </a:r>
            <a:r>
              <a:rPr lang="pt-BR" altLang="zh-CN" sz="3200" b="1">
                <a:solidFill>
                  <a:srgbClr val="FF0000"/>
                </a:solidFill>
              </a:rPr>
              <a:t>TTCTA</a:t>
            </a:r>
            <a:r>
              <a:rPr lang="pt-BR" altLang="zh-CN" sz="3200"/>
              <a:t>TT</a:t>
            </a:r>
            <a:r>
              <a:rPr lang="pt-BR" altLang="zh-CN" sz="3200" b="1">
                <a:solidFill>
                  <a:srgbClr val="FF0000"/>
                </a:solidFill>
              </a:rPr>
              <a:t>CT</a:t>
            </a:r>
            <a:r>
              <a:rPr lang="pt-BR" altLang="zh-CN" sz="3200"/>
              <a:t>A</a:t>
            </a:r>
            <a:r>
              <a:rPr lang="pt-BR" altLang="zh-CN" sz="3200" b="1">
                <a:solidFill>
                  <a:srgbClr val="FF0000"/>
                </a:solidFill>
              </a:rPr>
              <a:t>T</a:t>
            </a:r>
            <a:r>
              <a:rPr lang="pt-BR" altLang="zh-CN" sz="3200"/>
              <a:t>G</a:t>
            </a:r>
            <a:r>
              <a:rPr lang="pt-BR" altLang="zh-CN" sz="3200" b="1">
                <a:solidFill>
                  <a:srgbClr val="FF0000"/>
                </a:solidFill>
              </a:rPr>
              <a:t>ATT</a:t>
            </a:r>
            <a:r>
              <a:rPr lang="pt-BR" altLang="zh-CN" sz="3200"/>
              <a:t>T</a:t>
            </a:r>
            <a:r>
              <a:rPr lang="pt-BR" altLang="zh-CN" sz="3200" b="1">
                <a:solidFill>
                  <a:srgbClr val="FF0000"/>
                </a:solidFill>
              </a:rPr>
              <a:t>CTA</a:t>
            </a:r>
            <a:r>
              <a:rPr lang="pt-BR" altLang="zh-CN" sz="3200"/>
              <a:t>A</a:t>
            </a:r>
            <a:endParaRPr lang="zh-CN" altLang="en-US"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7180" y="3485202"/>
            <a:ext cx="102226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200" b="1" i="0">
                <a:solidFill>
                  <a:srgbClr val="FFFF00"/>
                </a:solidFill>
                <a:effectLst/>
                <a:latin typeface="Courier New" charset="0"/>
              </a:rPr>
              <a:t>LCS=CGTTCGGCTATGCTTCTACTTATTCTA</a:t>
            </a:r>
            <a:endParaRPr lang="zh-CN" altLang="en-US" sz="4200">
              <a:solidFill>
                <a:srgbClr val="FFFF00"/>
              </a:solidFill>
            </a:endParaRPr>
          </a:p>
        </p:txBody>
      </p:sp>
      <p:pic>
        <p:nvPicPr>
          <p:cNvPr id="6" name="Picture 4" descr="https://upload.wikimedia.org/wikipedia/commons/8/81/ADN_anim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71988"/>
            <a:ext cx="1120343" cy="19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例子：</a:t>
            </a:r>
            <a:r>
              <a:rPr kumimoji="1" lang="en-US" altLang="zh-CN"/>
              <a:t>lcs(</a:t>
            </a:r>
            <a:r>
              <a:rPr kumimoji="1" lang="en-US" altLang="zh-CN" i="1">
                <a:solidFill>
                  <a:srgbClr val="00B0F0"/>
                </a:solidFill>
              </a:rPr>
              <a:t>ABCBDAB</a:t>
            </a:r>
            <a:r>
              <a:rPr kumimoji="1" lang="en-US" altLang="zh-CN" i="1"/>
              <a:t>, </a:t>
            </a:r>
            <a:r>
              <a:rPr kumimoji="1" lang="en-US" altLang="zh-CN" i="1">
                <a:solidFill>
                  <a:srgbClr val="00B0F0"/>
                </a:solidFill>
              </a:rPr>
              <a:t>BDCABA</a:t>
            </a:r>
            <a:r>
              <a:rPr kumimoji="1" lang="en-US" altLang="zh-CN" i="1"/>
              <a:t>)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44470" y="2559606"/>
            <a:ext cx="2148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r>
              <a:rPr kumimoji="1" lang="en-US" altLang="zh-CN" sz="3200" i="1">
                <a:solidFill>
                  <a:srgbClr val="FF0000"/>
                </a:solidFill>
              </a:rPr>
              <a:t>B</a:t>
            </a:r>
            <a:r>
              <a:rPr kumimoji="1" lang="en-US" altLang="zh-CN" sz="3200" i="1">
                <a:solidFill>
                  <a:srgbClr val="00B0F0"/>
                </a:solidFill>
              </a:rPr>
              <a:t>CB</a:t>
            </a:r>
            <a:r>
              <a:rPr kumimoji="1" lang="en-US" altLang="zh-CN" sz="3200" i="1">
                <a:solidFill>
                  <a:srgbClr val="FF0000"/>
                </a:solidFill>
              </a:rPr>
              <a:t>DAB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4470" y="3313152"/>
            <a:ext cx="1874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FF0000"/>
                </a:solidFill>
              </a:rPr>
              <a:t>BD</a:t>
            </a:r>
            <a:r>
              <a:rPr kumimoji="1" lang="en-US" altLang="zh-CN" sz="3200" i="1">
                <a:solidFill>
                  <a:srgbClr val="00B0F0"/>
                </a:solidFill>
              </a:rPr>
              <a:t>C</a:t>
            </a:r>
            <a:r>
              <a:rPr kumimoji="1" lang="en-US" altLang="zh-CN" sz="3200" i="1">
                <a:solidFill>
                  <a:srgbClr val="FF0000"/>
                </a:solidFill>
              </a:rPr>
              <a:t>AB</a:t>
            </a:r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8316733" y="2559606"/>
            <a:ext cx="2148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r>
              <a:rPr kumimoji="1" lang="en-US" altLang="zh-CN" sz="3200" i="1">
                <a:solidFill>
                  <a:srgbClr val="FF0000"/>
                </a:solidFill>
              </a:rPr>
              <a:t>BCB</a:t>
            </a:r>
            <a:r>
              <a:rPr kumimoji="1" lang="en-US" altLang="zh-CN" sz="3200" i="1">
                <a:solidFill>
                  <a:srgbClr val="00B0F0"/>
                </a:solidFill>
              </a:rPr>
              <a:t>D</a:t>
            </a:r>
            <a:r>
              <a:rPr kumimoji="1" lang="en-US" altLang="zh-CN" sz="3200" i="1">
                <a:solidFill>
                  <a:srgbClr val="FF0000"/>
                </a:solidFill>
              </a:rPr>
              <a:t>A</a:t>
            </a:r>
            <a:r>
              <a:rPr kumimoji="1" lang="en-US" altLang="zh-CN" sz="3200" i="1">
                <a:solidFill>
                  <a:srgbClr val="00B0F0"/>
                </a:solidFill>
              </a:rPr>
              <a:t>B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16733" y="3313152"/>
            <a:ext cx="1874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FF0000"/>
                </a:solidFill>
              </a:rPr>
              <a:t>B</a:t>
            </a:r>
            <a:r>
              <a:rPr kumimoji="1" lang="en-US" altLang="zh-CN" sz="3200" i="1">
                <a:solidFill>
                  <a:srgbClr val="00B0F0"/>
                </a:solidFill>
              </a:rPr>
              <a:t>D</a:t>
            </a:r>
            <a:r>
              <a:rPr kumimoji="1" lang="en-US" altLang="zh-CN" sz="3200" i="1">
                <a:solidFill>
                  <a:srgbClr val="FF0000"/>
                </a:solidFill>
              </a:rPr>
              <a:t>C</a:t>
            </a:r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r>
              <a:rPr kumimoji="1" lang="en-US" altLang="zh-CN" sz="3200" i="1">
                <a:solidFill>
                  <a:srgbClr val="FF0000"/>
                </a:solidFill>
              </a:rPr>
              <a:t>BA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7658" y="2559606"/>
            <a:ext cx="2148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r>
              <a:rPr kumimoji="1" lang="en-US" altLang="zh-CN" sz="3200" i="1">
                <a:solidFill>
                  <a:srgbClr val="FF0000"/>
                </a:solidFill>
              </a:rPr>
              <a:t>BC</a:t>
            </a:r>
            <a:r>
              <a:rPr kumimoji="1" lang="en-US" altLang="zh-CN" sz="3200" i="1">
                <a:solidFill>
                  <a:srgbClr val="00B0F0"/>
                </a:solidFill>
              </a:rPr>
              <a:t>BD</a:t>
            </a:r>
            <a:r>
              <a:rPr kumimoji="1" lang="en-US" altLang="zh-CN" sz="3200" i="1">
                <a:solidFill>
                  <a:srgbClr val="FF0000"/>
                </a:solidFill>
              </a:rPr>
              <a:t>AB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17658" y="3313152"/>
            <a:ext cx="1874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FF0000"/>
                </a:solidFill>
              </a:rPr>
              <a:t>B</a:t>
            </a:r>
            <a:r>
              <a:rPr kumimoji="1" lang="en-US" altLang="zh-CN" sz="3200" i="1">
                <a:solidFill>
                  <a:srgbClr val="00B0F0"/>
                </a:solidFill>
              </a:rPr>
              <a:t>D</a:t>
            </a:r>
            <a:r>
              <a:rPr kumimoji="1" lang="en-US" altLang="zh-CN" sz="3200" i="1">
                <a:solidFill>
                  <a:srgbClr val="FF0000"/>
                </a:solidFill>
              </a:rPr>
              <a:t>CAB</a:t>
            </a:r>
            <a:r>
              <a:rPr kumimoji="1" lang="en-US" altLang="zh-CN" sz="3200" i="1">
                <a:solidFill>
                  <a:srgbClr val="00B0F0"/>
                </a:solidFill>
              </a:rPr>
              <a:t>A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5563718" y="420186"/>
            <a:ext cx="849932" cy="8404565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56580" y="5347010"/>
            <a:ext cx="5064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latin typeface="Britannic Bold" charset="0"/>
                <a:ea typeface="Britannic Bold" charset="0"/>
                <a:cs typeface="Britannic Bold" charset="0"/>
              </a:rPr>
              <a:t>LCS=3</a:t>
            </a:r>
            <a:r>
              <a:rPr kumimoji="1" lang="zh-CN" altLang="en-US" sz="3200">
                <a:latin typeface="Britannic Bold" charset="0"/>
                <a:ea typeface="Britannic Bold" charset="0"/>
                <a:cs typeface="Britannic Bold" charset="0"/>
              </a:rPr>
              <a:t>  </a:t>
            </a:r>
            <a:r>
              <a:rPr kumimoji="1" lang="en-US" altLang="zh-CN" sz="3200">
                <a:latin typeface="Britannic Bold" charset="0"/>
                <a:ea typeface="Britannic Bold" charset="0"/>
                <a:cs typeface="Britannic Bold" charset="0"/>
              </a:rPr>
              <a:t>BDAB,BCAB</a:t>
            </a:r>
            <a:r>
              <a:rPr kumimoji="1" lang="zh-CN" altLang="en-US" sz="3200">
                <a:latin typeface="Britannic Bold" charset="0"/>
                <a:ea typeface="Britannic Bold" charset="0"/>
                <a:cs typeface="Britannic Bold" charset="0"/>
              </a:rPr>
              <a:t>和</a:t>
            </a:r>
            <a:r>
              <a:rPr kumimoji="1" lang="en-US" altLang="zh-CN" sz="3200">
                <a:latin typeface="Britannic Bold" charset="0"/>
                <a:ea typeface="Britannic Bold" charset="0"/>
                <a:cs typeface="Britannic Bold" charset="0"/>
              </a:rPr>
              <a:t>BCBA</a:t>
            </a:r>
            <a:endParaRPr kumimoji="1" lang="zh-CN" altLang="en-US" sz="3200">
              <a:latin typeface="Britannic Bold" charset="0"/>
              <a:ea typeface="Britannic Bold" charset="0"/>
              <a:cs typeface="Britanni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暴力求解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9863" cy="1717675"/>
              </a:xfrm>
            </p:spPr>
            <p:txBody>
              <a:bodyPr/>
              <a:lstStyle/>
              <a:p>
                <a:r>
                  <a:rPr kumimoji="1" lang="en-US" altLang="zh-CN" i="1">
                    <a:solidFill>
                      <a:srgbClr val="00B0F0"/>
                    </a:solidFill>
                  </a:rPr>
                  <a:t>ABCBDAB</a:t>
                </a:r>
                <a:r>
                  <a:rPr kumimoji="1" lang="zh-CN" altLang="en-US">
                    <a:solidFill>
                      <a:srgbClr val="00B0F0"/>
                    </a:solidFill>
                  </a:rPr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kumimoji="1" lang="en-US" altLang="zh-CN">
                    <a:solidFill>
                      <a:srgbClr val="FFC000"/>
                    </a:solidFill>
                  </a:rPr>
                  <a:t> </a:t>
                </a:r>
                <a:r>
                  <a:rPr kumimoji="1" lang="zh-CN" altLang="en-US">
                    <a:solidFill>
                      <a:srgbClr val="00B0F0"/>
                    </a:solidFill>
                  </a:rPr>
                  <a:t>个子序列</a:t>
                </a:r>
                <a:endParaRPr kumimoji="1" lang="en-US" altLang="zh-CN">
                  <a:solidFill>
                    <a:srgbClr val="00B0F0"/>
                  </a:solidFill>
                </a:endParaRPr>
              </a:p>
              <a:p>
                <a:r>
                  <a:rPr kumimoji="1" lang="en-US" altLang="zh-CN" i="1">
                    <a:solidFill>
                      <a:srgbClr val="00B0F0"/>
                    </a:solidFill>
                  </a:rPr>
                  <a:t>BDCABA</a:t>
                </a:r>
                <a:r>
                  <a:rPr kumimoji="1" lang="zh-CN" altLang="en-US">
                    <a:solidFill>
                      <a:srgbClr val="00B0F0"/>
                    </a:solidFill>
                  </a:rPr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6</m:t>
                        </m:r>
                      </m:sup>
                    </m:sSup>
                    <m:r>
                      <a:rPr kumimoji="1" lang="en-US" altLang="zh-CN" b="0" i="1">
                        <a:solidFill>
                          <a:srgbClr val="FFC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zh-CN" altLang="en-US">
                    <a:solidFill>
                      <a:srgbClr val="FFC000"/>
                    </a:solidFill>
                  </a:rPr>
                  <a:t> </a:t>
                </a:r>
                <a:r>
                  <a:rPr kumimoji="1" lang="zh-CN" altLang="en-US">
                    <a:solidFill>
                      <a:srgbClr val="00B0F0"/>
                    </a:solidFill>
                  </a:rPr>
                  <a:t>个子序列</a:t>
                </a:r>
                <a:endParaRPr kumimoji="1" lang="en-US" altLang="zh-CN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9863" cy="1717675"/>
              </a:xfrm>
              <a:blipFill rotWithShape="0">
                <a:blip r:embed="rId2"/>
                <a:stretch>
                  <a:fillRect l="-2619" t="-3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3614737" y="3543300"/>
            <a:ext cx="428625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72914" y="437197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latin typeface="STLiti" charset="-122"/>
                <a:ea typeface="STLiti" charset="-122"/>
                <a:cs typeface="STLiti" charset="-122"/>
              </a:rPr>
              <a:t>把他们都求出来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96199" y="4329111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latin typeface="Baoli SC" charset="-122"/>
                <a:ea typeface="Baoli SC" charset="-122"/>
                <a:cs typeface="Baoli SC" charset="-122"/>
              </a:rPr>
              <a:t>求交集</a:t>
            </a:r>
            <a:r>
              <a:rPr kumimoji="1" lang="en-US" altLang="zh-CN" sz="3200">
                <a:latin typeface="Baoli SC" charset="-122"/>
                <a:ea typeface="Baoli SC" charset="-122"/>
                <a:cs typeface="Baoli SC" charset="-122"/>
              </a:rPr>
              <a:t>(128 X 64)</a:t>
            </a:r>
            <a:endParaRPr kumimoji="1" lang="zh-CN" altLang="en-US" sz="3200">
              <a:latin typeface="Baoli SC" charset="-122"/>
              <a:ea typeface="Baoli SC" charset="-122"/>
              <a:cs typeface="Baoli SC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591173" y="4393406"/>
            <a:ext cx="771525" cy="456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045963" y="5153025"/>
            <a:ext cx="428625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47204" y="579119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求最大值</a:t>
            </a:r>
          </a:p>
        </p:txBody>
      </p:sp>
    </p:spTree>
    <p:extLst>
      <p:ext uri="{BB962C8B-B14F-4D97-AF65-F5344CB8AC3E}">
        <p14:creationId xmlns:p14="http://schemas.microsoft.com/office/powerpoint/2010/main" val="16095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暴力求解的复杂度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/>
                  <a:t>长度为</a:t>
                </a:r>
                <a:r>
                  <a:rPr kumimoji="1" lang="en-US" altLang="zh-CN"/>
                  <a:t>M</a:t>
                </a:r>
                <a:r>
                  <a:rPr kumimoji="1" lang="zh-CN" altLang="en-US"/>
                  <a:t>的字符串和长度为</a:t>
                </a:r>
                <a:r>
                  <a:rPr kumimoji="1" lang="en-US" altLang="zh-CN"/>
                  <a:t>N</a:t>
                </a:r>
                <a:r>
                  <a:rPr kumimoji="1" lang="zh-CN" altLang="en-US"/>
                  <a:t>的字符串求</a:t>
                </a:r>
                <a:r>
                  <a:rPr kumimoji="1" lang="en-US" altLang="zh-CN"/>
                  <a:t>lcs</a:t>
                </a:r>
              </a:p>
              <a:p>
                <a:r>
                  <a:rPr kumimoji="1" lang="zh-CN" altLang="en-US"/>
                  <a:t>长度</a:t>
                </a:r>
                <a:r>
                  <a:rPr kumimoji="1" lang="en-US" altLang="zh-CN"/>
                  <a:t>M</a:t>
                </a:r>
                <a:r>
                  <a:rPr kumimoji="1" lang="zh-CN" altLang="en-US"/>
                  <a:t>的字符串有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𝑂</m:t>
                    </m:r>
                    <m:r>
                      <a:rPr kumimoji="1" lang="en-US" altLang="zh-CN" b="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𝑀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/>
                  <a:t>的子序列</a:t>
                </a:r>
                <a:endParaRPr kumimoji="1" lang="en-US" altLang="zh-CN"/>
              </a:p>
              <a:p>
                <a:r>
                  <a:rPr kumimoji="1" lang="zh-CN" altLang="en-US"/>
                  <a:t>长度为</a:t>
                </a:r>
                <a:r>
                  <a:rPr kumimoji="1" lang="en-US" altLang="zh-CN"/>
                  <a:t>N</a:t>
                </a:r>
                <a:r>
                  <a:rPr kumimoji="1" lang="zh-CN" altLang="en-US"/>
                  <a:t>的字符串有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𝑂</m:t>
                    </m:r>
                    <m:r>
                      <a:rPr kumimoji="1" lang="en-US" altLang="zh-CN" b="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/>
                  <a:t>的子序列</a:t>
                </a:r>
                <a:endParaRPr kumimoji="1" lang="en-US" altLang="zh-CN"/>
              </a:p>
              <a:p>
                <a:r>
                  <a:rPr kumimoji="1" lang="zh-CN" altLang="en-US"/>
                  <a:t>求</a:t>
                </a:r>
                <a:r>
                  <a:rPr kumimoji="1" lang="en-US" altLang="zh-CN"/>
                  <a:t>M</a:t>
                </a:r>
                <a:r>
                  <a:rPr kumimoji="1" lang="zh-CN" altLang="en-US"/>
                  <a:t>和</a:t>
                </a:r>
                <a:r>
                  <a:rPr kumimoji="1" lang="en-US" altLang="zh-CN"/>
                  <a:t>N</a:t>
                </a:r>
                <a:r>
                  <a:rPr kumimoji="1" lang="zh-CN" altLang="en-US"/>
                  <a:t>的子序列交集的时间复杂度是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kumimoji="1" lang="en-US" altLang="zh-CN" b="0" i="1">
                        <a:latin typeface="Cambria Math" charset="0"/>
                      </a:rPr>
                      <m:t>+</m:t>
                    </m:r>
                    <m:r>
                      <a:rPr kumimoji="1" lang="en-US" altLang="zh-CN" b="0" i="1">
                        <a:latin typeface="Cambria Math" charset="0"/>
                      </a:rPr>
                      <m:t>𝑂</m:t>
                    </m:r>
                    <m:r>
                      <a:rPr kumimoji="1" lang="en-US" altLang="zh-CN" b="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3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暴力求解是将原问题直接拆分成了最小的粒度，这样做有性能问题（复杂度不是多项式级别</a:t>
            </a:r>
            <a:r>
              <a:rPr kumimoji="1" lang="en-US" altLang="zh-CN"/>
              <a:t>,</a:t>
            </a:r>
            <a:r>
              <a:rPr kumimoji="1" lang="zh-CN" altLang="en-US"/>
              <a:t>而是指数级别）</a:t>
            </a:r>
            <a:endParaRPr kumimoji="1" lang="en-US" altLang="zh-CN"/>
          </a:p>
          <a:p>
            <a:r>
              <a:rPr kumimoji="1" lang="zh-CN" altLang="en-US"/>
              <a:t>思考是否可以通过另外的拆解方法，从而简化计算量</a:t>
            </a:r>
            <a:r>
              <a:rPr kumimoji="1" lang="en-US" altLang="zh-CN"/>
              <a:t>——</a:t>
            </a:r>
            <a:r>
              <a:rPr kumimoji="1" lang="zh-CN" altLang="en-US" b="1">
                <a:solidFill>
                  <a:srgbClr val="00B0F0"/>
                </a:solidFill>
              </a:rPr>
              <a:t>动态规划</a:t>
            </a:r>
            <a:r>
              <a:rPr kumimoji="1" lang="en-US" altLang="zh-CN" b="1">
                <a:solidFill>
                  <a:srgbClr val="00B0F0"/>
                </a:solidFill>
              </a:rPr>
              <a:t>(Dynamic Programmming)</a:t>
            </a:r>
            <a:endParaRPr kumimoji="1" lang="zh-CN" alt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原问题的拆分</a:t>
            </a:r>
            <a:r>
              <a:rPr kumimoji="1" lang="en-US" altLang="zh-CN"/>
              <a:t>-1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18480" y="2020013"/>
            <a:ext cx="47820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例如：</a:t>
            </a:r>
            <a:r>
              <a:rPr kumimoji="1" lang="en-US" altLang="zh-CN" sz="48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BANAN</a:t>
            </a:r>
            <a:r>
              <a:rPr kumimoji="1" lang="en-US" altLang="zh-CN" sz="48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r>
              <a:rPr kumimoji="1" lang="en-US" altLang="zh-CN" sz="48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, ATAN</a:t>
            </a:r>
            <a:r>
              <a:rPr kumimoji="1" lang="en-US" altLang="zh-CN" sz="48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r>
              <a:rPr kumimoji="1" lang="en-US" altLang="zh-CN" sz="48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 </a:t>
            </a:r>
            <a:endParaRPr lang="zh-CN" altLang="en-US" sz="4800" i="1">
              <a:solidFill>
                <a:srgbClr val="FF0000"/>
              </a:solidFill>
              <a:latin typeface="Cordia New" charset="0"/>
              <a:ea typeface="Cordia New" charset="0"/>
              <a:cs typeface="Cordia New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2958" y="2143125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ECE3E1"/>
                </a:solidFill>
                <a:latin typeface="Britannic Bold" charset="0"/>
                <a:ea typeface="Britannic Bold" charset="0"/>
                <a:cs typeface="Britannic Bold" charset="0"/>
              </a:rPr>
              <a:t>Case 1 : </a:t>
            </a:r>
            <a:r>
              <a:rPr kumimoji="1" lang="zh-CN" altLang="en-US" sz="3200">
                <a:solidFill>
                  <a:srgbClr val="ECE3E1"/>
                </a:solidFill>
                <a:latin typeface="Britannic Bold" charset="0"/>
                <a:ea typeface="Britannic Bold" charset="0"/>
                <a:cs typeface="Britannic Bold" charset="0"/>
              </a:rPr>
              <a:t>结尾字母相同</a:t>
            </a:r>
          </a:p>
        </p:txBody>
      </p:sp>
      <p:sp>
        <p:nvSpPr>
          <p:cNvPr id="12" name="矩形 11"/>
          <p:cNvSpPr/>
          <p:nvPr/>
        </p:nvSpPr>
        <p:spPr>
          <a:xfrm>
            <a:off x="1391172" y="3915815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BANAN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endParaRPr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1391172" y="4665612"/>
            <a:ext cx="106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ATAN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endParaRPr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 flipV="1">
            <a:off x="2327888" y="4429688"/>
            <a:ext cx="129602" cy="377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8200" y="3292254"/>
            <a:ext cx="259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solidFill>
                  <a:srgbClr val="FFFF00"/>
                </a:solidFill>
              </a:rPr>
              <a:t>a&gt; </a:t>
            </a:r>
            <a:r>
              <a:rPr kumimoji="1" lang="zh-CN" altLang="en-US" sz="1600">
                <a:solidFill>
                  <a:srgbClr val="FFFF00"/>
                </a:solidFill>
              </a:rPr>
              <a:t>最后一个字符都在</a:t>
            </a:r>
            <a:r>
              <a:rPr kumimoji="1" lang="en-US" altLang="zh-CN" sz="1600">
                <a:solidFill>
                  <a:srgbClr val="FFFF00"/>
                </a:solidFill>
              </a:rPr>
              <a:t>lcs</a:t>
            </a:r>
            <a:endParaRPr kumimoji="1" lang="zh-CN" altLang="en-US" sz="1600">
              <a:solidFill>
                <a:srgbClr val="FFFF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94905" y="3915815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BANANA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4905" y="4665612"/>
            <a:ext cx="106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ATANA</a:t>
            </a:r>
            <a:endParaRPr lang="zh-CN" altLang="en-US" sz="32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63061" y="5553369"/>
                <a:ext cx="27225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charset="0"/>
                        </a:rPr>
                        <m:t>𝑙𝑐𝑠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𝐵𝐴𝑁𝐴𝑁𝐴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𝐴𝑇𝐴𝑁𝐴</m:t>
                          </m:r>
                        </m:e>
                      </m:d>
                      <m:r>
                        <a:rPr kumimoji="1" lang="en-US" altLang="zh-CN" b="0" i="1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kumimoji="1" lang="en-US" altLang="zh-CN" b="0" i="1">
                  <a:latin typeface="Cambria Math" charset="0"/>
                </a:endParaRPr>
              </a:p>
              <a:p>
                <a:r>
                  <a:rPr kumimoji="1" lang="en-US" altLang="zh-CN" b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𝑙𝑐𝑠</m:t>
                    </m:r>
                    <m:d>
                      <m:d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𝐵𝐴𝑁𝐴𝑁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𝐴𝑇𝐴𝑁</m:t>
                        </m:r>
                      </m:e>
                    </m:d>
                    <m:r>
                      <a:rPr kumimoji="1" lang="en-US" altLang="zh-CN" b="0" i="1">
                        <a:latin typeface="Cambria Math" charset="0"/>
                      </a:rPr>
                      <m:t>+</m:t>
                    </m:r>
                    <m:r>
                      <a:rPr kumimoji="1" lang="en-US" altLang="zh-CN" b="0" i="1">
                        <a:latin typeface="Cambria Math" charset="0"/>
                      </a:rPr>
                      <m:t>𝐴</m:t>
                    </m:r>
                  </m:oMath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1" y="5553369"/>
                <a:ext cx="2722540" cy="553998"/>
              </a:xfrm>
              <a:prstGeom prst="rect">
                <a:avLst/>
              </a:prstGeom>
              <a:blipFill rotWithShape="0">
                <a:blip r:embed="rId2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3633787" y="3301718"/>
            <a:ext cx="259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solidFill>
                  <a:srgbClr val="FFFF00"/>
                </a:solidFill>
              </a:rPr>
              <a:t>b&gt; </a:t>
            </a:r>
            <a:r>
              <a:rPr kumimoji="1" lang="zh-CN" altLang="en-US" sz="1600">
                <a:solidFill>
                  <a:srgbClr val="FFFF00"/>
                </a:solidFill>
              </a:rPr>
              <a:t>最后一个字符都不在</a:t>
            </a:r>
            <a:r>
              <a:rPr kumimoji="1" lang="en-US" altLang="zh-CN" sz="1600">
                <a:solidFill>
                  <a:srgbClr val="FFFF00"/>
                </a:solidFill>
              </a:rPr>
              <a:t>lcs</a:t>
            </a:r>
            <a:endParaRPr kumimoji="1" lang="zh-CN" altLang="en-US" sz="16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633787" y="5553369"/>
                <a:ext cx="27225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charset="0"/>
                        </a:rPr>
                        <m:t>𝑙𝑐𝑠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𝐵𝐴𝑁𝐴𝑁𝐴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𝐴𝑇𝐴𝑁𝐴</m:t>
                          </m:r>
                        </m:e>
                      </m:d>
                      <m:r>
                        <a:rPr kumimoji="1" lang="en-US" altLang="zh-CN" b="0" i="1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kumimoji="1" lang="en-US" altLang="zh-CN" b="0" i="1">
                  <a:latin typeface="Cambria Math" charset="0"/>
                </a:endParaRPr>
              </a:p>
              <a:p>
                <a:r>
                  <a:rPr kumimoji="1" lang="en-US" altLang="zh-CN" b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𝑙𝑐𝑠</m:t>
                    </m:r>
                    <m:d>
                      <m:d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𝐵𝐴𝑁𝐴𝑁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𝐴𝑇𝐴𝑁</m:t>
                        </m:r>
                      </m:e>
                    </m:d>
                  </m:oMath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87" y="5553369"/>
                <a:ext cx="2722540" cy="553998"/>
              </a:xfrm>
              <a:prstGeom prst="rect">
                <a:avLst/>
              </a:prstGeom>
              <a:blipFill rotWithShape="0">
                <a:blip r:embed="rId3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4040027" y="62256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这种情况不成立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296842" y="3292254"/>
            <a:ext cx="379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solidFill>
                  <a:srgbClr val="FFFF00"/>
                </a:solidFill>
              </a:rPr>
              <a:t>c&gt; </a:t>
            </a:r>
            <a:r>
              <a:rPr kumimoji="1" lang="zh-CN" altLang="en-US" sz="1600">
                <a:solidFill>
                  <a:srgbClr val="FFFF00"/>
                </a:solidFill>
              </a:rPr>
              <a:t>最后一个字符其中一个在</a:t>
            </a:r>
            <a:r>
              <a:rPr kumimoji="1" lang="en-US" altLang="zh-CN" sz="1600">
                <a:solidFill>
                  <a:srgbClr val="FFFF00"/>
                </a:solidFill>
              </a:rPr>
              <a:t>lcs</a:t>
            </a:r>
            <a:r>
              <a:rPr kumimoji="1" lang="zh-CN" altLang="en-US" sz="1600">
                <a:solidFill>
                  <a:srgbClr val="FFFF00"/>
                </a:solidFill>
              </a:rPr>
              <a:t>中</a:t>
            </a:r>
          </a:p>
        </p:txBody>
      </p:sp>
      <p:sp>
        <p:nvSpPr>
          <p:cNvPr id="27" name="矩形 26"/>
          <p:cNvSpPr/>
          <p:nvPr/>
        </p:nvSpPr>
        <p:spPr>
          <a:xfrm>
            <a:off x="7556454" y="3915815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BANAN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6454" y="4665612"/>
            <a:ext cx="106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AT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NA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60473" y="3915815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NA</a:t>
            </a:r>
            <a:endParaRPr lang="zh-CN" altLang="en-US" sz="3200">
              <a:solidFill>
                <a:srgbClr val="00B0F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60473" y="4665612"/>
            <a:ext cx="106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ATAN</a:t>
            </a:r>
            <a:r>
              <a:rPr kumimoji="1" lang="en-US" altLang="zh-CN" sz="3200" i="1">
                <a:solidFill>
                  <a:srgbClr val="FF0000"/>
                </a:solidFill>
                <a:latin typeface="Cordia New" charset="0"/>
                <a:ea typeface="Cordia New" charset="0"/>
                <a:cs typeface="Cordia New" charset="0"/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cxnSp>
        <p:nvCxnSpPr>
          <p:cNvPr id="31" name="直线连接符 30"/>
          <p:cNvCxnSpPr/>
          <p:nvPr/>
        </p:nvCxnSpPr>
        <p:spPr>
          <a:xfrm flipV="1">
            <a:off x="8089613" y="4447821"/>
            <a:ext cx="377722" cy="35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H="1" flipV="1">
            <a:off x="9990161" y="4429688"/>
            <a:ext cx="147769" cy="41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81219" y="564570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这样得到的</a:t>
            </a:r>
            <a:r>
              <a:rPr kumimoji="1" lang="en-US" altLang="zh-CN"/>
              <a:t>lcs</a:t>
            </a:r>
            <a:r>
              <a:rPr kumimoji="1" lang="zh-CN" altLang="en-US"/>
              <a:t>至少不会比情况</a:t>
            </a:r>
            <a:r>
              <a:rPr kumimoji="1" lang="en-US" altLang="zh-CN"/>
              <a:t>a</a:t>
            </a:r>
            <a:r>
              <a:rPr kumimoji="1" lang="zh-CN" altLang="en-US"/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8142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原问题的拆分</a:t>
            </a:r>
            <a:r>
              <a:rPr kumimoji="1" lang="en-US" altLang="zh-CN"/>
              <a:t>-2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75605" y="2020013"/>
            <a:ext cx="32560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例如：</a:t>
            </a:r>
            <a:r>
              <a:rPr kumimoji="1" lang="en-US" altLang="zh-CN" sz="4800" i="1">
                <a:solidFill>
                  <a:srgbClr val="00B0F0"/>
                </a:solidFill>
                <a:latin typeface="Cordia New" charset="0"/>
                <a:ea typeface="Cordia New" charset="0"/>
                <a:cs typeface="Cordia New" charset="0"/>
              </a:rPr>
              <a:t>BANA, AT</a:t>
            </a:r>
            <a:endParaRPr lang="zh-CN" altLang="en-US" sz="4800" i="1">
              <a:solidFill>
                <a:srgbClr val="FF0000"/>
              </a:solidFill>
              <a:latin typeface="Cordia New" charset="0"/>
              <a:ea typeface="Cordia New" charset="0"/>
              <a:cs typeface="Cordia New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2958" y="2143125"/>
            <a:ext cx="4701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ECE3E1"/>
                </a:solidFill>
                <a:latin typeface="Britannic Bold" charset="0"/>
                <a:ea typeface="Britannic Bold" charset="0"/>
                <a:cs typeface="Britannic Bold" charset="0"/>
              </a:rPr>
              <a:t>Case 2 : </a:t>
            </a:r>
            <a:r>
              <a:rPr kumimoji="1" lang="zh-CN" altLang="en-US" sz="3200">
                <a:solidFill>
                  <a:srgbClr val="ECE3E1"/>
                </a:solidFill>
                <a:latin typeface="Britannic Bold" charset="0"/>
                <a:ea typeface="Britannic Bold" charset="0"/>
                <a:cs typeface="Britannic Bold" charset="0"/>
              </a:rPr>
              <a:t>结尾字母不相同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78732" y="3900487"/>
                <a:ext cx="9349034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𝑙𝑐𝑠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𝐵𝐴𝑁𝐴</m:t>
                          </m:r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𝐴𝑇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3200" b="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 b="0" i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3200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𝑙𝑐𝑠</m:t>
                              </m:r>
                              <m:d>
                                <m:dPr>
                                  <m:ctrlPr>
                                    <a:rPr kumimoji="1" lang="en-US" altLang="zh-CN" sz="3200" b="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𝐵𝐴𝑁𝐴</m:t>
                                  </m:r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𝑙𝑐𝑠</m:t>
                              </m:r>
                              <m:d>
                                <m:dPr>
                                  <m:ctrlPr>
                                    <a:rPr kumimoji="1" lang="en-US" altLang="zh-CN" sz="3200" b="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𝐵𝐴𝑁</m:t>
                                  </m:r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𝐴𝑇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32" y="3900487"/>
                <a:ext cx="9349034" cy="555858"/>
              </a:xfrm>
              <a:prstGeom prst="rect">
                <a:avLst/>
              </a:prstGeom>
              <a:blipFill rotWithShape="0"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07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61065</TotalTime>
  <Words>1190</Words>
  <Application>Microsoft Macintosh PowerPoint</Application>
  <PresentationFormat>宽屏</PresentationFormat>
  <Paragraphs>242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Baoli SC</vt:lpstr>
      <vt:lpstr>Britannic Bold</vt:lpstr>
      <vt:lpstr>Cambria Math</vt:lpstr>
      <vt:lpstr>Cordia New</vt:lpstr>
      <vt:lpstr>Courier New</vt:lpstr>
      <vt:lpstr>HanziPen SC</vt:lpstr>
      <vt:lpstr>Lantinghei SC Demibold</vt:lpstr>
      <vt:lpstr>Mangal</vt:lpstr>
      <vt:lpstr>STLiti</vt:lpstr>
      <vt:lpstr>等线</vt:lpstr>
      <vt:lpstr>黑体</vt:lpstr>
      <vt:lpstr>Arial</vt:lpstr>
      <vt:lpstr>Office 主题​​</vt:lpstr>
      <vt:lpstr>Logest Common Sequence问题</vt:lpstr>
      <vt:lpstr>什么是公共子序列？</vt:lpstr>
      <vt:lpstr>为什么要求公共子序列呢？ </vt:lpstr>
      <vt:lpstr>例子：lcs(ABCBDAB, BDCABA)</vt:lpstr>
      <vt:lpstr>暴力求解</vt:lpstr>
      <vt:lpstr>暴力求解的复杂度</vt:lpstr>
      <vt:lpstr>动态规划</vt:lpstr>
      <vt:lpstr>原问题的拆分-1</vt:lpstr>
      <vt:lpstr>原问题的拆分-2</vt:lpstr>
      <vt:lpstr>解决lcs问题</vt:lpstr>
      <vt:lpstr>计算过程</vt:lpstr>
      <vt:lpstr>计算量是否减少？</vt:lpstr>
      <vt:lpstr>填表法</vt:lpstr>
      <vt:lpstr>构造结果</vt:lpstr>
      <vt:lpstr>总结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Happy</cp:lastModifiedBy>
  <cp:revision>85</cp:revision>
  <dcterms:created xsi:type="dcterms:W3CDTF">2018-08-02T23:34:41Z</dcterms:created>
  <dcterms:modified xsi:type="dcterms:W3CDTF">2019-02-17T16:47:00Z</dcterms:modified>
</cp:coreProperties>
</file>