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ACD247-21ED-B728-69E1-C5B4BBA9B2E4}"/>
              </a:ext>
            </a:extLst>
          </p:cNvPr>
          <p:cNvSpPr>
            <a:spLocks noGrp="1"/>
          </p:cNvSpPr>
          <p:nvPr>
            <p:ph type="ctrTitle"/>
          </p:nvPr>
        </p:nvSpPr>
        <p:spPr>
          <a:xfrm>
            <a:off x="1751012" y="280800"/>
            <a:ext cx="8689976" cy="1837181"/>
          </a:xfrm>
        </p:spPr>
        <p:txBody>
          <a:bodyPr>
            <a:normAutofit/>
          </a:bodyPr>
          <a:lstStyle/>
          <a:p>
            <a:r>
              <a:rPr lang="en-US" sz="7400" b="1" dirty="0">
                <a:solidFill>
                  <a:schemeClr val="bg1"/>
                </a:solidFill>
                <a:latin typeface="TW Cen MT"/>
              </a:rPr>
              <a:t>Digital Portfolio</a:t>
            </a:r>
            <a:endParaRPr lang="en-US" b="1" dirty="0">
              <a:solidFill>
                <a:schemeClr val="bg1"/>
              </a:solidFill>
            </a:endParaRPr>
          </a:p>
        </p:txBody>
      </p:sp>
      <p:sp>
        <p:nvSpPr>
          <p:cNvPr id="4" name="Subtitle 2">
            <a:extLst>
              <a:ext uri="{FF2B5EF4-FFF2-40B4-BE49-F238E27FC236}">
                <a16:creationId xmlns:a16="http://schemas.microsoft.com/office/drawing/2014/main" id="{8C43D41B-EB06-4963-7978-581D903E80C2}"/>
              </a:ext>
            </a:extLst>
          </p:cNvPr>
          <p:cNvSpPr>
            <a:spLocks noGrp="1"/>
          </p:cNvSpPr>
          <p:nvPr>
            <p:ph type="subTitle" idx="1"/>
          </p:nvPr>
        </p:nvSpPr>
        <p:spPr>
          <a:xfrm>
            <a:off x="3277547" y="3429000"/>
            <a:ext cx="8483757" cy="2756925"/>
          </a:xfrm>
        </p:spPr>
        <p:txBody>
          <a:bodyPr vert="horz" lIns="91440" tIns="45720" rIns="91440" bIns="45720" rtlCol="0" anchor="t">
            <a:normAutofit/>
          </a:bodyPr>
          <a:lstStyle/>
          <a:p>
            <a:r>
              <a:rPr lang="en-GB" b="1" dirty="0">
                <a:solidFill>
                  <a:schemeClr val="bg1"/>
                </a:solidFill>
              </a:rPr>
              <a:t>STUDENT </a:t>
            </a:r>
            <a:r>
              <a:rPr lang="en-US" b="1" dirty="0">
                <a:solidFill>
                  <a:schemeClr val="bg1"/>
                </a:solidFill>
              </a:rPr>
              <a:t>NAME</a:t>
            </a:r>
            <a:r>
              <a:rPr lang="en-US" dirty="0">
                <a:solidFill>
                  <a:schemeClr val="bg1"/>
                </a:solidFill>
              </a:rPr>
              <a:t>:</a:t>
            </a:r>
            <a:r>
              <a:rPr lang="en-GB" dirty="0">
                <a:solidFill>
                  <a:schemeClr val="bg1"/>
                </a:solidFill>
              </a:rPr>
              <a:t> LAXHANA.C</a:t>
            </a:r>
            <a:endParaRPr lang="en-US" dirty="0">
              <a:solidFill>
                <a:schemeClr val="bg1"/>
              </a:solidFill>
            </a:endParaRPr>
          </a:p>
          <a:p>
            <a:r>
              <a:rPr lang="en-US" b="1" dirty="0">
                <a:solidFill>
                  <a:schemeClr val="bg1"/>
                </a:solidFill>
              </a:rPr>
              <a:t>REGISTERNO AND NMID:</a:t>
            </a:r>
            <a:r>
              <a:rPr lang="en-US" dirty="0">
                <a:solidFill>
                  <a:schemeClr val="bg1"/>
                </a:solidFill>
              </a:rPr>
              <a:t> asunm117222</a:t>
            </a:r>
            <a:r>
              <a:rPr lang="en-GB" dirty="0">
                <a:solidFill>
                  <a:schemeClr val="bg1"/>
                </a:solidFill>
              </a:rPr>
              <a:t>401483</a:t>
            </a:r>
            <a:endParaRPr lang="en-US" dirty="0">
              <a:solidFill>
                <a:schemeClr val="bg1"/>
              </a:solidFill>
            </a:endParaRPr>
          </a:p>
          <a:p>
            <a:r>
              <a:rPr lang="en-US" b="1" dirty="0">
                <a:solidFill>
                  <a:schemeClr val="bg1"/>
                </a:solidFill>
              </a:rPr>
              <a:t>Department:</a:t>
            </a:r>
            <a:r>
              <a:rPr lang="en-US" dirty="0">
                <a:solidFill>
                  <a:schemeClr val="bg1"/>
                </a:solidFill>
              </a:rPr>
              <a:t> </a:t>
            </a:r>
            <a:r>
              <a:rPr lang="en-US" dirty="0" err="1">
                <a:solidFill>
                  <a:schemeClr val="bg1"/>
                </a:solidFill>
              </a:rPr>
              <a:t>bsc</a:t>
            </a:r>
            <a:r>
              <a:rPr lang="en-US" dirty="0">
                <a:solidFill>
                  <a:schemeClr val="bg1"/>
                </a:solidFill>
              </a:rPr>
              <a:t> computer science</a:t>
            </a:r>
          </a:p>
          <a:p>
            <a:r>
              <a:rPr lang="en-US" b="1" dirty="0">
                <a:solidFill>
                  <a:schemeClr val="bg1"/>
                </a:solidFill>
              </a:rPr>
              <a:t>College/university:</a:t>
            </a:r>
            <a:r>
              <a:rPr lang="en-US" dirty="0">
                <a:solidFill>
                  <a:schemeClr val="bg1"/>
                </a:solidFill>
              </a:rPr>
              <a:t> Prof </a:t>
            </a:r>
            <a:r>
              <a:rPr lang="en-US" dirty="0" err="1">
                <a:solidFill>
                  <a:schemeClr val="bg1"/>
                </a:solidFill>
              </a:rPr>
              <a:t>dhanapalan</a:t>
            </a:r>
            <a:r>
              <a:rPr lang="en-US" dirty="0">
                <a:solidFill>
                  <a:schemeClr val="bg1"/>
                </a:solidFill>
              </a:rPr>
              <a:t> college of science</a:t>
            </a:r>
            <a:endParaRPr lang="en-GB" dirty="0">
              <a:solidFill>
                <a:schemeClr val="bg1"/>
              </a:solidFill>
            </a:endParaRPr>
          </a:p>
          <a:p>
            <a:r>
              <a:rPr lang="en-US" dirty="0">
                <a:solidFill>
                  <a:schemeClr val="bg1"/>
                </a:solidFill>
              </a:rPr>
              <a:t> </a:t>
            </a:r>
            <a:r>
              <a:rPr lang="en-GB" dirty="0">
                <a:solidFill>
                  <a:schemeClr val="bg1"/>
                </a:solidFill>
              </a:rPr>
              <a:t>             </a:t>
            </a:r>
            <a:r>
              <a:rPr lang="en-US" dirty="0">
                <a:solidFill>
                  <a:schemeClr val="bg1"/>
                </a:solidFill>
              </a:rPr>
              <a:t>and management/madras university</a:t>
            </a:r>
          </a:p>
          <a:p>
            <a:endParaRPr lang="en-US" dirty="0">
              <a:solidFill>
                <a:schemeClr val="bg1"/>
              </a:solidFill>
            </a:endParaRPr>
          </a:p>
        </p:txBody>
      </p:sp>
    </p:spTree>
    <p:extLst>
      <p:ext uri="{BB962C8B-B14F-4D97-AF65-F5344CB8AC3E}">
        <p14:creationId xmlns:p14="http://schemas.microsoft.com/office/powerpoint/2010/main" val="349319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4AA5C-DB84-F19F-B0DF-FC8B6C059A18}"/>
              </a:ext>
            </a:extLst>
          </p:cNvPr>
          <p:cNvSpPr txBox="1">
            <a:spLocks/>
          </p:cNvSpPr>
          <p:nvPr/>
        </p:nvSpPr>
        <p:spPr>
          <a:xfrm>
            <a:off x="913774" y="920584"/>
            <a:ext cx="10363826" cy="5387225"/>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3600" dirty="0">
                <a:solidFill>
                  <a:schemeClr val="bg1"/>
                </a:solidFill>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dirty="0">
              <a:solidFill>
                <a:schemeClr val="bg1"/>
              </a:solidFill>
            </a:endParaRPr>
          </a:p>
          <a:p>
            <a:pPr algn="just">
              <a:buClr>
                <a:srgbClr val="000000"/>
              </a:buClr>
            </a:pPr>
            <a:r>
              <a:rPr lang="en-US" sz="3600" dirty="0">
                <a:solidFill>
                  <a:schemeClr val="bg1"/>
                </a:solidFill>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dirty="0">
              <a:solidFill>
                <a:schemeClr val="bg1"/>
              </a:solidFill>
            </a:endParaRPr>
          </a:p>
          <a:p>
            <a:pPr>
              <a:buClr>
                <a:srgbClr val="000000"/>
              </a:buClr>
            </a:pPr>
            <a:endParaRPr lang="en-US" dirty="0"/>
          </a:p>
        </p:txBody>
      </p:sp>
    </p:spTree>
    <p:extLst>
      <p:ext uri="{BB962C8B-B14F-4D97-AF65-F5344CB8AC3E}">
        <p14:creationId xmlns:p14="http://schemas.microsoft.com/office/powerpoint/2010/main" val="91712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C4D8DD-9DE8-84E5-875E-10E96B3172E8}"/>
              </a:ext>
            </a:extLst>
          </p:cNvPr>
          <p:cNvSpPr>
            <a:spLocks noGrp="1"/>
          </p:cNvSpPr>
          <p:nvPr>
            <p:ph type="title"/>
          </p:nvPr>
        </p:nvSpPr>
        <p:spPr>
          <a:xfrm>
            <a:off x="268013" y="179399"/>
            <a:ext cx="13257467" cy="1970719"/>
          </a:xfrm>
        </p:spPr>
        <p:txBody>
          <a:bodyPr>
            <a:normAutofit/>
          </a:bodyPr>
          <a:lstStyle/>
          <a:p>
            <a:pPr algn="l"/>
            <a:r>
              <a:rPr lang="en-US" sz="7200">
                <a:solidFill>
                  <a:schemeClr val="bg1"/>
                </a:solidFill>
                <a:ea typeface="+mj-lt"/>
                <a:cs typeface="+mj-lt"/>
              </a:rPr>
              <a:t>FEATURES AND Functionality</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EB44D693-4A45-9CF4-5B7B-524F0BDFA288}"/>
              </a:ext>
            </a:extLst>
          </p:cNvPr>
          <p:cNvSpPr txBox="1">
            <a:spLocks/>
          </p:cNvSpPr>
          <p:nvPr/>
        </p:nvSpPr>
        <p:spPr>
          <a:xfrm>
            <a:off x="913774" y="2005465"/>
            <a:ext cx="10363826" cy="4857700"/>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4200" dirty="0">
                <a:solidFill>
                  <a:schemeClr val="bg1"/>
                </a:solidFill>
                <a:ea typeface="+mn-lt"/>
                <a:cs typeface="+mn-lt"/>
              </a:rPr>
              <a:t>The Digital Portfolio is designed with a focus on usability, interactivity, and professional presentation. Its main features and functionalities include:</a:t>
            </a:r>
            <a:endParaRPr lang="en-US" dirty="0">
              <a:solidFill>
                <a:schemeClr val="bg1"/>
              </a:solidFill>
            </a:endParaRPr>
          </a:p>
          <a:p>
            <a:pPr algn="just">
              <a:buClr>
                <a:srgbClr val="000000"/>
              </a:buClr>
            </a:pPr>
            <a:r>
              <a:rPr lang="en-US" sz="4200" dirty="0">
                <a:solidFill>
                  <a:schemeClr val="bg1"/>
                </a:solidFill>
                <a:ea typeface="+mn-lt"/>
                <a:cs typeface="+mn-lt"/>
              </a:rPr>
              <a:t>Profile Header with Branding: Displays a profile photo, name, and professional tagline, creating a strong first impression.</a:t>
            </a:r>
            <a:endParaRPr lang="en-US" dirty="0">
              <a:solidFill>
                <a:schemeClr val="bg1"/>
              </a:solidFill>
            </a:endParaRPr>
          </a:p>
          <a:p>
            <a:pPr algn="just">
              <a:buClr>
                <a:srgbClr val="000000"/>
              </a:buClr>
            </a:pPr>
            <a:r>
              <a:rPr lang="en-US" sz="4200" dirty="0">
                <a:solidFill>
                  <a:schemeClr val="bg1"/>
                </a:solidFill>
                <a:ea typeface="+mn-lt"/>
                <a:cs typeface="+mn-lt"/>
              </a:rPr>
              <a:t>Dark Mode Toggle: A switch located at the top-right corner allows users to switch between light and dark themes, enhancing accessibility and user comfort.</a:t>
            </a:r>
            <a:endParaRPr lang="en-US" dirty="0">
              <a:solidFill>
                <a:schemeClr val="bg1"/>
              </a:solidFill>
            </a:endParaRPr>
          </a:p>
          <a:p>
            <a:pPr>
              <a:buClr>
                <a:srgbClr val="000000"/>
              </a:buClr>
            </a:pPr>
            <a:endParaRPr lang="en-US" dirty="0"/>
          </a:p>
        </p:txBody>
      </p:sp>
    </p:spTree>
    <p:extLst>
      <p:ext uri="{BB962C8B-B14F-4D97-AF65-F5344CB8AC3E}">
        <p14:creationId xmlns:p14="http://schemas.microsoft.com/office/powerpoint/2010/main" val="267522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ACA6A-D219-BFFF-623D-3FFFA50224DD}"/>
              </a:ext>
            </a:extLst>
          </p:cNvPr>
          <p:cNvSpPr txBox="1">
            <a:spLocks/>
          </p:cNvSpPr>
          <p:nvPr/>
        </p:nvSpPr>
        <p:spPr>
          <a:xfrm>
            <a:off x="913774" y="1256381"/>
            <a:ext cx="10363826" cy="5128919"/>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3600" dirty="0">
                <a:solidFill>
                  <a:schemeClr val="bg1"/>
                </a:solidFill>
                <a:ea typeface="+mn-lt"/>
                <a:cs typeface="+mn-lt"/>
              </a:rPr>
              <a:t>Responsive Design: Built with HTML, CSS, and Flexbox techniques to ensure the portfolio adapts seamlessly across desktop, tablet, and mobile devices.</a:t>
            </a:r>
            <a:endParaRPr lang="en-US" dirty="0">
              <a:solidFill>
                <a:schemeClr val="bg1"/>
              </a:solidFill>
            </a:endParaRPr>
          </a:p>
          <a:p>
            <a:pPr algn="just">
              <a:buClr>
                <a:srgbClr val="000000"/>
              </a:buClr>
            </a:pPr>
            <a:r>
              <a:rPr lang="en-US" sz="3600" dirty="0">
                <a:solidFill>
                  <a:schemeClr val="bg1"/>
                </a:solidFill>
                <a:ea typeface="+mn-lt"/>
                <a:cs typeface="+mn-lt"/>
              </a:rPr>
              <a:t>Navigation Bar: A fixed menu bar provides smooth and quick navigation to different sections like About, Education, Certificates, Projects, and Contact.</a:t>
            </a:r>
            <a:endParaRPr lang="en-US" dirty="0">
              <a:solidFill>
                <a:schemeClr val="bg1"/>
              </a:solidFill>
            </a:endParaRPr>
          </a:p>
          <a:p>
            <a:pPr algn="just">
              <a:buClr>
                <a:srgbClr val="000000"/>
              </a:buClr>
            </a:pPr>
            <a:r>
              <a:rPr lang="en-US" sz="3600" dirty="0">
                <a:solidFill>
                  <a:schemeClr val="bg1"/>
                </a:solidFill>
                <a:ea typeface="+mn-lt"/>
                <a:cs typeface="+mn-lt"/>
              </a:rPr>
              <a:t>Card-Based Sections: Information such as education, certificates, and projects is presented in clean card layouts for readability and a professional appearance. </a:t>
            </a:r>
            <a:endParaRPr lang="en-US" dirty="0">
              <a:solidFill>
                <a:schemeClr val="bg1"/>
              </a:solidFill>
            </a:endParaRPr>
          </a:p>
          <a:p>
            <a:pPr>
              <a:buClr>
                <a:srgbClr val="000000"/>
              </a:buClr>
            </a:pPr>
            <a:endParaRPr lang="en-US" dirty="0"/>
          </a:p>
        </p:txBody>
      </p:sp>
    </p:spTree>
    <p:extLst>
      <p:ext uri="{BB962C8B-B14F-4D97-AF65-F5344CB8AC3E}">
        <p14:creationId xmlns:p14="http://schemas.microsoft.com/office/powerpoint/2010/main" val="130535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DAC2A-638A-656E-712E-32747C463B8A}"/>
              </a:ext>
            </a:extLst>
          </p:cNvPr>
          <p:cNvSpPr txBox="1">
            <a:spLocks/>
          </p:cNvSpPr>
          <p:nvPr/>
        </p:nvSpPr>
        <p:spPr>
          <a:xfrm>
            <a:off x="913774" y="1256381"/>
            <a:ext cx="10363826" cy="4922275"/>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4100" dirty="0">
                <a:solidFill>
                  <a:schemeClr val="bg1"/>
                </a:solidFill>
                <a:ea typeface="+mn-lt"/>
                <a:cs typeface="+mn-lt"/>
              </a:rPr>
              <a:t>Resume Download Button: A dedicated button in the Contact section enables recruiters to download the resume instantly in PDF or Word format.</a:t>
            </a:r>
            <a:endParaRPr lang="en-US" dirty="0">
              <a:solidFill>
                <a:schemeClr val="bg1"/>
              </a:solidFill>
            </a:endParaRPr>
          </a:p>
          <a:p>
            <a:pPr algn="just">
              <a:buClr>
                <a:srgbClr val="000000"/>
              </a:buClr>
            </a:pPr>
            <a:r>
              <a:rPr lang="en-US" sz="4100" dirty="0">
                <a:solidFill>
                  <a:schemeClr val="bg1"/>
                </a:solidFill>
                <a:ea typeface="+mn-lt"/>
                <a:cs typeface="+mn-lt"/>
              </a:rPr>
              <a:t>Interactive Elements: Hover effects, smooth transitions, and button highlights make the portfolio engaging and modern.</a:t>
            </a:r>
            <a:endParaRPr lang="en-US" dirty="0">
              <a:solidFill>
                <a:schemeClr val="bg1"/>
              </a:solidFill>
            </a:endParaRPr>
          </a:p>
          <a:p>
            <a:pPr>
              <a:buClr>
                <a:srgbClr val="000000"/>
              </a:buClr>
            </a:pPr>
            <a:r>
              <a:rPr lang="en-US" sz="4100" dirty="0">
                <a:solidFill>
                  <a:schemeClr val="bg1"/>
                </a:solidFill>
                <a:ea typeface="+mn-lt"/>
                <a:cs typeface="+mn-lt"/>
              </a:rPr>
              <a:t>Project Showcasing: Dedicated project section highlights problem statements, overviews, tools used, and results, making it easy to demonstrate practical skills</a:t>
            </a:r>
            <a:endParaRPr lang="en-US" dirty="0">
              <a:solidFill>
                <a:schemeClr val="bg1"/>
              </a:solidFill>
            </a:endParaRPr>
          </a:p>
        </p:txBody>
      </p:sp>
    </p:spTree>
    <p:extLst>
      <p:ext uri="{BB962C8B-B14F-4D97-AF65-F5344CB8AC3E}">
        <p14:creationId xmlns:p14="http://schemas.microsoft.com/office/powerpoint/2010/main" val="189040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EC486-5D45-9E18-3D08-0B9968E86A11}"/>
              </a:ext>
            </a:extLst>
          </p:cNvPr>
          <p:cNvSpPr txBox="1">
            <a:spLocks/>
          </p:cNvSpPr>
          <p:nvPr/>
        </p:nvSpPr>
        <p:spPr>
          <a:xfrm>
            <a:off x="668384" y="1398448"/>
            <a:ext cx="10363826" cy="4586480"/>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4200" dirty="0">
                <a:solidFill>
                  <a:schemeClr val="bg1"/>
                </a:solidFill>
                <a:ea typeface="+mn-lt"/>
                <a:cs typeface="+mn-lt"/>
              </a:rPr>
              <a:t>Minimalist Design Principle: Clear typography, proper spacing, and pastel-to-dark theme gradients keep the portfolio visually appealing yet distraction-free.</a:t>
            </a:r>
            <a:endParaRPr lang="en-US" dirty="0">
              <a:solidFill>
                <a:schemeClr val="bg1"/>
              </a:solidFill>
            </a:endParaRPr>
          </a:p>
          <a:p>
            <a:pPr algn="just">
              <a:buClr>
                <a:srgbClr val="000000"/>
              </a:buClr>
            </a:pPr>
            <a:r>
              <a:rPr lang="en-US" sz="4200" dirty="0">
                <a:solidFill>
                  <a:schemeClr val="bg1"/>
                </a:solidFill>
                <a:ea typeface="+mn-lt"/>
                <a:cs typeface="+mn-lt"/>
              </a:rPr>
              <a:t>Accessibility Support: Sufficient contrast in dark mode and mobile-friendly layout ensure easy navigation for all users</a:t>
            </a:r>
            <a:r>
              <a:rPr lang="en-US" sz="4200" dirty="0">
                <a:ea typeface="+mn-lt"/>
                <a:cs typeface="+mn-lt"/>
              </a:rPr>
              <a:t>. </a:t>
            </a:r>
            <a:endParaRPr lang="en-US" dirty="0"/>
          </a:p>
          <a:p>
            <a:pPr>
              <a:buClr>
                <a:srgbClr val="000000"/>
              </a:buClr>
            </a:pPr>
            <a:endParaRPr lang="en-US" dirty="0"/>
          </a:p>
        </p:txBody>
      </p:sp>
    </p:spTree>
    <p:extLst>
      <p:ext uri="{BB962C8B-B14F-4D97-AF65-F5344CB8AC3E}">
        <p14:creationId xmlns:p14="http://schemas.microsoft.com/office/powerpoint/2010/main" val="126797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E0141F-B0EF-4D9D-BB9C-546061824324}"/>
              </a:ext>
            </a:extLst>
          </p:cNvPr>
          <p:cNvSpPr>
            <a:spLocks noGrp="1"/>
          </p:cNvSpPr>
          <p:nvPr>
            <p:ph type="title"/>
          </p:nvPr>
        </p:nvSpPr>
        <p:spPr>
          <a:xfrm>
            <a:off x="913775" y="127739"/>
            <a:ext cx="10364451" cy="1389532"/>
          </a:xfrm>
        </p:spPr>
        <p:txBody>
          <a:bodyPr>
            <a:normAutofit/>
          </a:bodyPr>
          <a:lstStyle/>
          <a:p>
            <a:pPr algn="l"/>
            <a:r>
              <a:rPr lang="en-US" sz="6400">
                <a:solidFill>
                  <a:schemeClr val="bg1"/>
                </a:solidFill>
                <a:ea typeface="+mj-lt"/>
                <a:cs typeface="+mj-lt"/>
              </a:rPr>
              <a:t>RESULTS AND SCREENSHOTS </a:t>
            </a:r>
            <a:endParaRPr lang="en-US">
              <a:solidFill>
                <a:schemeClr val="bg1"/>
              </a:solidFill>
            </a:endParaRPr>
          </a:p>
          <a:p>
            <a:endParaRPr lang="en-US">
              <a:solidFill>
                <a:schemeClr val="bg1"/>
              </a:solidFill>
            </a:endParaRPr>
          </a:p>
        </p:txBody>
      </p:sp>
      <p:pic>
        <p:nvPicPr>
          <p:cNvPr id="2" name="Picture 1">
            <a:extLst>
              <a:ext uri="{FF2B5EF4-FFF2-40B4-BE49-F238E27FC236}">
                <a16:creationId xmlns:a16="http://schemas.microsoft.com/office/drawing/2014/main" id="{DE0D6A43-D3F4-B35E-4CCD-A7BCEC105B0E}"/>
              </a:ext>
            </a:extLst>
          </p:cNvPr>
          <p:cNvPicPr>
            <a:picLocks noChangeAspect="1"/>
          </p:cNvPicPr>
          <p:nvPr/>
        </p:nvPicPr>
        <p:blipFill>
          <a:blip r:embed="rId2"/>
          <a:stretch>
            <a:fillRect/>
          </a:stretch>
        </p:blipFill>
        <p:spPr>
          <a:xfrm>
            <a:off x="1519168" y="1184010"/>
            <a:ext cx="4576832" cy="5418667"/>
          </a:xfrm>
          <a:prstGeom prst="rect">
            <a:avLst/>
          </a:prstGeom>
        </p:spPr>
      </p:pic>
      <p:pic>
        <p:nvPicPr>
          <p:cNvPr id="4" name="Picture 3">
            <a:extLst>
              <a:ext uri="{FF2B5EF4-FFF2-40B4-BE49-F238E27FC236}">
                <a16:creationId xmlns:a16="http://schemas.microsoft.com/office/drawing/2014/main" id="{5FF2967C-D713-9D06-33EF-A2EE603B32CD}"/>
              </a:ext>
            </a:extLst>
          </p:cNvPr>
          <p:cNvPicPr>
            <a:picLocks noChangeAspect="1"/>
          </p:cNvPicPr>
          <p:nvPr/>
        </p:nvPicPr>
        <p:blipFill>
          <a:blip r:embed="rId3"/>
          <a:stretch>
            <a:fillRect/>
          </a:stretch>
        </p:blipFill>
        <p:spPr>
          <a:xfrm>
            <a:off x="6953653" y="1184010"/>
            <a:ext cx="4324572" cy="5418667"/>
          </a:xfrm>
          <a:prstGeom prst="rect">
            <a:avLst/>
          </a:prstGeom>
        </p:spPr>
      </p:pic>
    </p:spTree>
    <p:extLst>
      <p:ext uri="{BB962C8B-B14F-4D97-AF65-F5344CB8AC3E}">
        <p14:creationId xmlns:p14="http://schemas.microsoft.com/office/powerpoint/2010/main" val="414478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020264-E7EB-DA75-E88E-894D7C0DABAF}"/>
              </a:ext>
            </a:extLst>
          </p:cNvPr>
          <p:cNvPicPr>
            <a:picLocks noChangeAspect="1"/>
          </p:cNvPicPr>
          <p:nvPr/>
        </p:nvPicPr>
        <p:blipFill>
          <a:blip r:embed="rId2"/>
          <a:stretch>
            <a:fillRect/>
          </a:stretch>
        </p:blipFill>
        <p:spPr>
          <a:xfrm>
            <a:off x="1286045" y="922072"/>
            <a:ext cx="4262267" cy="5418667"/>
          </a:xfrm>
          <a:prstGeom prst="rect">
            <a:avLst/>
          </a:prstGeom>
        </p:spPr>
      </p:pic>
      <p:pic>
        <p:nvPicPr>
          <p:cNvPr id="3" name="Picture 2">
            <a:extLst>
              <a:ext uri="{FF2B5EF4-FFF2-40B4-BE49-F238E27FC236}">
                <a16:creationId xmlns:a16="http://schemas.microsoft.com/office/drawing/2014/main" id="{3F20B68D-8DA0-16EA-B0ED-90B6E53DF500}"/>
              </a:ext>
            </a:extLst>
          </p:cNvPr>
          <p:cNvPicPr>
            <a:picLocks noChangeAspect="1"/>
          </p:cNvPicPr>
          <p:nvPr/>
        </p:nvPicPr>
        <p:blipFill>
          <a:blip r:embed="rId3"/>
          <a:stretch>
            <a:fillRect/>
          </a:stretch>
        </p:blipFill>
        <p:spPr>
          <a:xfrm>
            <a:off x="6445629" y="922072"/>
            <a:ext cx="4460326" cy="5418667"/>
          </a:xfrm>
          <a:prstGeom prst="rect">
            <a:avLst/>
          </a:prstGeom>
        </p:spPr>
      </p:pic>
    </p:spTree>
    <p:extLst>
      <p:ext uri="{BB962C8B-B14F-4D97-AF65-F5344CB8AC3E}">
        <p14:creationId xmlns:p14="http://schemas.microsoft.com/office/powerpoint/2010/main" val="22100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E21DA-B483-AF9B-1752-B47E70AE60B7}"/>
              </a:ext>
            </a:extLst>
          </p:cNvPr>
          <p:cNvPicPr>
            <a:picLocks noChangeAspect="1"/>
          </p:cNvPicPr>
          <p:nvPr/>
        </p:nvPicPr>
        <p:blipFill>
          <a:blip r:embed="rId2"/>
          <a:stretch>
            <a:fillRect/>
          </a:stretch>
        </p:blipFill>
        <p:spPr>
          <a:xfrm>
            <a:off x="1573696" y="1449200"/>
            <a:ext cx="9276522" cy="4527550"/>
          </a:xfrm>
          <a:prstGeom prst="rect">
            <a:avLst/>
          </a:prstGeom>
        </p:spPr>
      </p:pic>
    </p:spTree>
    <p:extLst>
      <p:ext uri="{BB962C8B-B14F-4D97-AF65-F5344CB8AC3E}">
        <p14:creationId xmlns:p14="http://schemas.microsoft.com/office/powerpoint/2010/main" val="114697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21FDB1-5B09-5762-0A93-F14ABD714D8A}"/>
              </a:ext>
            </a:extLst>
          </p:cNvPr>
          <p:cNvSpPr>
            <a:spLocks noGrp="1"/>
          </p:cNvSpPr>
          <p:nvPr>
            <p:ph type="title"/>
          </p:nvPr>
        </p:nvSpPr>
        <p:spPr>
          <a:xfrm>
            <a:off x="913775" y="295636"/>
            <a:ext cx="10364451" cy="1570347"/>
          </a:xfrm>
        </p:spPr>
        <p:txBody>
          <a:bodyPr/>
          <a:lstStyle/>
          <a:p>
            <a:pPr algn="l"/>
            <a:r>
              <a:rPr lang="en-US" sz="7200">
                <a:solidFill>
                  <a:schemeClr val="bg1"/>
                </a:solidFill>
                <a:ea typeface="+mj-lt"/>
                <a:cs typeface="+mj-lt"/>
              </a:rPr>
              <a:t>CONCLUSION </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7A367091-31B2-1807-6211-D42FC68BA5A8}"/>
              </a:ext>
            </a:extLst>
          </p:cNvPr>
          <p:cNvSpPr txBox="1">
            <a:spLocks/>
          </p:cNvSpPr>
          <p:nvPr/>
        </p:nvSpPr>
        <p:spPr>
          <a:xfrm>
            <a:off x="913774" y="1708415"/>
            <a:ext cx="10363826" cy="4405665"/>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4200" dirty="0">
                <a:solidFill>
                  <a:schemeClr val="bg1"/>
                </a:solidFill>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dirty="0">
              <a:solidFill>
                <a:schemeClr val="bg1"/>
              </a:solidFill>
            </a:endParaRPr>
          </a:p>
          <a:p>
            <a:pPr>
              <a:buClr>
                <a:srgbClr val="000000"/>
              </a:buClr>
            </a:pPr>
            <a:endParaRPr lang="en-US" dirty="0"/>
          </a:p>
        </p:txBody>
      </p:sp>
    </p:spTree>
    <p:extLst>
      <p:ext uri="{BB962C8B-B14F-4D97-AF65-F5344CB8AC3E}">
        <p14:creationId xmlns:p14="http://schemas.microsoft.com/office/powerpoint/2010/main" val="426700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29909-E092-2D68-B10A-D22680D589CD}"/>
              </a:ext>
            </a:extLst>
          </p:cNvPr>
          <p:cNvSpPr>
            <a:spLocks noGrp="1"/>
          </p:cNvSpPr>
          <p:nvPr>
            <p:ph type="title"/>
          </p:nvPr>
        </p:nvSpPr>
        <p:spPr>
          <a:xfrm>
            <a:off x="913775" y="618517"/>
            <a:ext cx="10364451" cy="1596177"/>
          </a:xfrm>
        </p:spPr>
        <p:txBody>
          <a:bodyPr/>
          <a:lstStyle/>
          <a:p>
            <a:pPr algn="l"/>
            <a:r>
              <a:rPr lang="en-US" sz="6400">
                <a:solidFill>
                  <a:schemeClr val="bg1"/>
                </a:solidFill>
                <a:ea typeface="+mj-lt"/>
                <a:cs typeface="+mj-lt"/>
              </a:rPr>
              <a:t>PROJECT TITLE </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63EDECED-A3CC-7352-3F41-7C15602344D8}"/>
              </a:ext>
            </a:extLst>
          </p:cNvPr>
          <p:cNvSpPr txBox="1">
            <a:spLocks/>
          </p:cNvSpPr>
          <p:nvPr/>
        </p:nvSpPr>
        <p:spPr>
          <a:xfrm>
            <a:off x="913775" y="2390756"/>
            <a:ext cx="10363826" cy="3424107"/>
          </a:xfrm>
          <a:prstGeom prst="rect">
            <a:avLst/>
          </a:prstGeom>
          <a:ln>
            <a:solidFill>
              <a:schemeClr val="bg1"/>
            </a:solidFill>
          </a:ln>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9000" i="1" dirty="0">
                <a:solidFill>
                  <a:schemeClr val="bg1"/>
                </a:solidFill>
                <a:latin typeface="Times New Roman"/>
                <a:cs typeface="Times New Roman"/>
              </a:rPr>
              <a:t>Interactive</a:t>
            </a:r>
            <a:r>
              <a:rPr lang="en-US" sz="9000" i="1" dirty="0">
                <a:latin typeface="Times New Roman"/>
                <a:cs typeface="Times New Roman"/>
              </a:rPr>
              <a:t> </a:t>
            </a:r>
            <a:r>
              <a:rPr lang="en-US" sz="9000" i="1" dirty="0">
                <a:solidFill>
                  <a:schemeClr val="bg1"/>
                </a:solidFill>
                <a:latin typeface="Times New Roman"/>
                <a:cs typeface="Times New Roman"/>
              </a:rPr>
              <a:t>Digital</a:t>
            </a:r>
            <a:r>
              <a:rPr lang="en-US" sz="9000" i="1" dirty="0">
                <a:latin typeface="Times New Roman"/>
                <a:cs typeface="Times New Roman"/>
              </a:rPr>
              <a:t>     </a:t>
            </a:r>
            <a:r>
              <a:rPr lang="en-US" sz="9000" i="1" dirty="0">
                <a:solidFill>
                  <a:schemeClr val="bg1"/>
                </a:solidFill>
                <a:latin typeface="Times New Roman"/>
                <a:cs typeface="Times New Roman"/>
              </a:rPr>
              <a:t>Portfolio</a:t>
            </a:r>
            <a:r>
              <a:rPr lang="en-US" sz="9000" i="1" dirty="0">
                <a:latin typeface="Times New Roman"/>
                <a:cs typeface="Times New Roman"/>
              </a:rPr>
              <a:t> </a:t>
            </a:r>
            <a:r>
              <a:rPr lang="en-US" sz="9000" i="1" dirty="0">
                <a:solidFill>
                  <a:schemeClr val="bg1"/>
                </a:solidFill>
                <a:latin typeface="Times New Roman"/>
                <a:cs typeface="Times New Roman"/>
              </a:rPr>
              <a:t>with</a:t>
            </a:r>
            <a:r>
              <a:rPr lang="en-US" sz="9000" i="1" dirty="0">
                <a:latin typeface="Times New Roman"/>
                <a:cs typeface="Times New Roman"/>
              </a:rPr>
              <a:t> </a:t>
            </a:r>
            <a:r>
              <a:rPr lang="en-US" sz="9000" i="1" dirty="0">
                <a:solidFill>
                  <a:schemeClr val="bg1"/>
                </a:solidFill>
                <a:latin typeface="Times New Roman"/>
                <a:cs typeface="Times New Roman"/>
              </a:rPr>
              <a:t>Resume</a:t>
            </a:r>
            <a:r>
              <a:rPr lang="en-US" sz="9000" i="1" dirty="0">
                <a:latin typeface="Times New Roman"/>
                <a:cs typeface="Times New Roman"/>
              </a:rPr>
              <a:t> </a:t>
            </a:r>
            <a:r>
              <a:rPr lang="en-US" sz="9000" i="1" dirty="0">
                <a:solidFill>
                  <a:schemeClr val="bg1"/>
                </a:solidFill>
                <a:latin typeface="Times New Roman"/>
                <a:cs typeface="Times New Roman"/>
              </a:rPr>
              <a:t>Integration</a:t>
            </a:r>
            <a:r>
              <a:rPr lang="en-US" sz="9000" i="1" dirty="0">
                <a:latin typeface="Times New Roman"/>
                <a:cs typeface="Times New Roman"/>
              </a:rPr>
              <a:t> </a:t>
            </a:r>
            <a:endParaRPr lang="en-US" i="1" dirty="0"/>
          </a:p>
          <a:p>
            <a:pPr>
              <a:buClr>
                <a:srgbClr val="000000"/>
              </a:buClr>
            </a:pPr>
            <a:endParaRPr lang="en-US" i="1" dirty="0">
              <a:solidFill>
                <a:schemeClr val="bg1"/>
              </a:solidFill>
            </a:endParaRPr>
          </a:p>
        </p:txBody>
      </p:sp>
    </p:spTree>
    <p:extLst>
      <p:ext uri="{BB962C8B-B14F-4D97-AF65-F5344CB8AC3E}">
        <p14:creationId xmlns:p14="http://schemas.microsoft.com/office/powerpoint/2010/main" val="66639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D5B4D-7BD8-5B3E-3131-DBE52E53B166}"/>
              </a:ext>
            </a:extLst>
          </p:cNvPr>
          <p:cNvSpPr txBox="1">
            <a:spLocks/>
          </p:cNvSpPr>
          <p:nvPr/>
        </p:nvSpPr>
        <p:spPr>
          <a:xfrm>
            <a:off x="913774" y="1979635"/>
            <a:ext cx="10363826" cy="4883530"/>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4200" dirty="0">
                <a:solidFill>
                  <a:schemeClr val="bg1"/>
                </a:solidFill>
                <a:ea typeface="+mn-lt"/>
                <a:cs typeface="+mn-lt"/>
              </a:rPr>
              <a:t>1.</a:t>
            </a:r>
            <a:r>
              <a:rPr lang="en-US" sz="4200" dirty="0">
                <a:solidFill>
                  <a:schemeClr val="bg1"/>
                </a:solidFill>
                <a:latin typeface="Times New Roman"/>
                <a:cs typeface="Times New Roman"/>
              </a:rPr>
              <a:t>Problem Statement</a:t>
            </a:r>
            <a:endParaRPr lang="en-US" dirty="0">
              <a:solidFill>
                <a:schemeClr val="bg1"/>
              </a:solidFill>
            </a:endParaRPr>
          </a:p>
          <a:p>
            <a:pPr marL="0" indent="0">
              <a:buClr>
                <a:srgbClr val="000000"/>
              </a:buClr>
              <a:buNone/>
            </a:pPr>
            <a:r>
              <a:rPr lang="en-US" sz="4200" dirty="0">
                <a:solidFill>
                  <a:schemeClr val="bg1"/>
                </a:solidFill>
                <a:ea typeface="+mn-lt"/>
                <a:cs typeface="+mn-lt"/>
              </a:rPr>
              <a:t>2.</a:t>
            </a:r>
            <a:r>
              <a:rPr lang="en-US" sz="4200" dirty="0">
                <a:solidFill>
                  <a:schemeClr val="bg1"/>
                </a:solidFill>
                <a:latin typeface="Times New Roman"/>
                <a:cs typeface="Times New Roman"/>
              </a:rPr>
              <a:t>Project Overview</a:t>
            </a:r>
            <a:endParaRPr lang="en-US" dirty="0">
              <a:solidFill>
                <a:schemeClr val="bg1"/>
              </a:solidFill>
            </a:endParaRPr>
          </a:p>
          <a:p>
            <a:pPr marL="0" indent="0">
              <a:buClr>
                <a:srgbClr val="000000"/>
              </a:buClr>
              <a:buNone/>
            </a:pPr>
            <a:r>
              <a:rPr lang="en-US" sz="4200" dirty="0">
                <a:solidFill>
                  <a:schemeClr val="bg1"/>
                </a:solidFill>
                <a:ea typeface="+mn-lt"/>
                <a:cs typeface="+mn-lt"/>
              </a:rPr>
              <a:t>3.</a:t>
            </a:r>
            <a:r>
              <a:rPr lang="en-US" sz="4200" dirty="0">
                <a:solidFill>
                  <a:schemeClr val="bg1"/>
                </a:solidFill>
                <a:latin typeface="Times New Roman"/>
                <a:cs typeface="Times New Roman"/>
              </a:rPr>
              <a:t>End Users</a:t>
            </a:r>
            <a:endParaRPr lang="en-US" dirty="0">
              <a:solidFill>
                <a:schemeClr val="bg1"/>
              </a:solidFill>
            </a:endParaRPr>
          </a:p>
          <a:p>
            <a:pPr marL="0" indent="0">
              <a:buClr>
                <a:srgbClr val="000000"/>
              </a:buClr>
              <a:buNone/>
            </a:pPr>
            <a:r>
              <a:rPr lang="en-US" sz="4200" dirty="0">
                <a:solidFill>
                  <a:schemeClr val="bg1"/>
                </a:solidFill>
                <a:ea typeface="+mn-lt"/>
                <a:cs typeface="+mn-lt"/>
              </a:rPr>
              <a:t>4.</a:t>
            </a:r>
            <a:r>
              <a:rPr lang="en-US" sz="4200" dirty="0">
                <a:solidFill>
                  <a:schemeClr val="bg1"/>
                </a:solidFill>
                <a:latin typeface="Times New Roman"/>
                <a:cs typeface="Times New Roman"/>
              </a:rPr>
              <a:t>Tools and Technologies</a:t>
            </a:r>
            <a:endParaRPr lang="en-US" dirty="0">
              <a:solidFill>
                <a:schemeClr val="bg1"/>
              </a:solidFill>
            </a:endParaRPr>
          </a:p>
          <a:p>
            <a:pPr marL="0" indent="0">
              <a:buClr>
                <a:srgbClr val="000000"/>
              </a:buClr>
              <a:buNone/>
            </a:pPr>
            <a:r>
              <a:rPr lang="en-US" sz="4200" dirty="0">
                <a:solidFill>
                  <a:schemeClr val="bg1"/>
                </a:solidFill>
                <a:ea typeface="+mn-lt"/>
                <a:cs typeface="+mn-lt"/>
              </a:rPr>
              <a:t>5.</a:t>
            </a:r>
            <a:r>
              <a:rPr lang="en-US" sz="4200" dirty="0">
                <a:solidFill>
                  <a:schemeClr val="bg1"/>
                </a:solidFill>
                <a:latin typeface="Times New Roman"/>
                <a:cs typeface="Times New Roman"/>
              </a:rPr>
              <a:t>Portfolio design and Layout</a:t>
            </a:r>
            <a:endParaRPr lang="en-US" dirty="0">
              <a:solidFill>
                <a:schemeClr val="bg1"/>
              </a:solidFill>
            </a:endParaRPr>
          </a:p>
          <a:p>
            <a:pPr marL="0" indent="0">
              <a:buClr>
                <a:srgbClr val="000000"/>
              </a:buClr>
              <a:buNone/>
            </a:pPr>
            <a:r>
              <a:rPr lang="en-US" sz="4200" dirty="0">
                <a:solidFill>
                  <a:schemeClr val="bg1"/>
                </a:solidFill>
                <a:ea typeface="+mn-lt"/>
                <a:cs typeface="+mn-lt"/>
              </a:rPr>
              <a:t>6.</a:t>
            </a:r>
            <a:r>
              <a:rPr lang="en-US" sz="4200" dirty="0">
                <a:solidFill>
                  <a:schemeClr val="bg1"/>
                </a:solidFill>
                <a:latin typeface="Times New Roman"/>
                <a:cs typeface="Times New Roman"/>
              </a:rPr>
              <a:t>Features and Functionality</a:t>
            </a:r>
            <a:endParaRPr lang="en-US" dirty="0">
              <a:solidFill>
                <a:schemeClr val="bg1"/>
              </a:solidFill>
            </a:endParaRPr>
          </a:p>
          <a:p>
            <a:pPr marL="0" indent="0">
              <a:buClr>
                <a:srgbClr val="000000"/>
              </a:buClr>
              <a:buNone/>
            </a:pPr>
            <a:r>
              <a:rPr lang="en-US" sz="4200" dirty="0">
                <a:solidFill>
                  <a:schemeClr val="bg1"/>
                </a:solidFill>
                <a:ea typeface="+mn-lt"/>
                <a:cs typeface="+mn-lt"/>
              </a:rPr>
              <a:t>7.</a:t>
            </a:r>
            <a:r>
              <a:rPr lang="en-US" sz="4200" dirty="0">
                <a:solidFill>
                  <a:schemeClr val="bg1"/>
                </a:solidFill>
                <a:latin typeface="Times New Roman"/>
                <a:cs typeface="Times New Roman"/>
              </a:rPr>
              <a:t>Results and Screenshots</a:t>
            </a:r>
            <a:endParaRPr lang="en-US" dirty="0">
              <a:solidFill>
                <a:schemeClr val="bg1"/>
              </a:solidFill>
            </a:endParaRPr>
          </a:p>
          <a:p>
            <a:pPr marL="0" indent="0">
              <a:buClr>
                <a:srgbClr val="000000"/>
              </a:buClr>
              <a:buNone/>
            </a:pPr>
            <a:r>
              <a:rPr lang="en-US" sz="4200" dirty="0">
                <a:solidFill>
                  <a:schemeClr val="bg1"/>
                </a:solidFill>
                <a:ea typeface="+mn-lt"/>
                <a:cs typeface="+mn-lt"/>
              </a:rPr>
              <a:t>8.</a:t>
            </a:r>
            <a:r>
              <a:rPr lang="en-US" sz="4200" dirty="0">
                <a:solidFill>
                  <a:schemeClr val="bg1"/>
                </a:solidFill>
                <a:latin typeface="Times New Roman"/>
                <a:cs typeface="Times New Roman"/>
              </a:rPr>
              <a:t>Conclusion</a:t>
            </a:r>
            <a:endParaRPr lang="en-US" dirty="0">
              <a:solidFill>
                <a:schemeClr val="bg1"/>
              </a:solidFill>
            </a:endParaRPr>
          </a:p>
          <a:p>
            <a:pPr marL="0" indent="0">
              <a:buClr>
                <a:srgbClr val="000000"/>
              </a:buClr>
              <a:buNone/>
            </a:pPr>
            <a:r>
              <a:rPr lang="en-US" sz="4200" dirty="0">
                <a:solidFill>
                  <a:schemeClr val="bg1"/>
                </a:solidFill>
                <a:ea typeface="+mn-lt"/>
                <a:cs typeface="+mn-lt"/>
              </a:rPr>
              <a:t>9.</a:t>
            </a:r>
            <a:r>
              <a:rPr lang="en-US" sz="4200" dirty="0">
                <a:solidFill>
                  <a:schemeClr val="bg1"/>
                </a:solidFill>
                <a:latin typeface="Times New Roman"/>
                <a:cs typeface="Times New Roman"/>
              </a:rPr>
              <a:t>Github Link</a:t>
            </a:r>
            <a:endParaRPr lang="en-US" dirty="0">
              <a:solidFill>
                <a:schemeClr val="bg1"/>
              </a:solidFill>
            </a:endParaRPr>
          </a:p>
          <a:p>
            <a:pPr>
              <a:buClr>
                <a:srgbClr val="000000"/>
              </a:buClr>
            </a:pPr>
            <a:endParaRPr lang="en-US" dirty="0"/>
          </a:p>
        </p:txBody>
      </p:sp>
      <p:sp>
        <p:nvSpPr>
          <p:cNvPr id="4" name="Title 1">
            <a:extLst>
              <a:ext uri="{FF2B5EF4-FFF2-40B4-BE49-F238E27FC236}">
                <a16:creationId xmlns:a16="http://schemas.microsoft.com/office/drawing/2014/main" id="{4C91A16C-69B8-B419-B06E-71B7675B596B}"/>
              </a:ext>
            </a:extLst>
          </p:cNvPr>
          <p:cNvSpPr>
            <a:spLocks noGrp="1"/>
          </p:cNvSpPr>
          <p:nvPr>
            <p:ph type="title"/>
          </p:nvPr>
        </p:nvSpPr>
        <p:spPr>
          <a:xfrm>
            <a:off x="3280235" y="383458"/>
            <a:ext cx="10364451" cy="1596177"/>
          </a:xfrm>
        </p:spPr>
        <p:txBody>
          <a:bodyPr/>
          <a:lstStyle/>
          <a:p>
            <a:r>
              <a:rPr lang="en-US" sz="7200" b="1">
                <a:solidFill>
                  <a:schemeClr val="bg1"/>
                </a:solidFill>
                <a:ea typeface="+mj-lt"/>
                <a:cs typeface="+mj-lt"/>
              </a:rPr>
              <a:t>AGENDA</a:t>
            </a:r>
            <a:endParaRPr lang="en-US" b="1">
              <a:solidFill>
                <a:schemeClr val="bg1"/>
              </a:solidFill>
            </a:endParaRPr>
          </a:p>
        </p:txBody>
      </p:sp>
    </p:spTree>
    <p:extLst>
      <p:ext uri="{BB962C8B-B14F-4D97-AF65-F5344CB8AC3E}">
        <p14:creationId xmlns:p14="http://schemas.microsoft.com/office/powerpoint/2010/main" val="350402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4B1571-6323-7471-3B55-3BA557A58D28}"/>
              </a:ext>
            </a:extLst>
          </p:cNvPr>
          <p:cNvSpPr>
            <a:spLocks noGrp="1"/>
          </p:cNvSpPr>
          <p:nvPr>
            <p:ph type="title"/>
          </p:nvPr>
        </p:nvSpPr>
        <p:spPr>
          <a:xfrm>
            <a:off x="2026011" y="535691"/>
            <a:ext cx="10364451" cy="1596177"/>
          </a:xfrm>
        </p:spPr>
        <p:txBody>
          <a:bodyPr/>
          <a:lstStyle/>
          <a:p>
            <a:pPr algn="l"/>
            <a:r>
              <a:rPr lang="en-US" sz="6400">
                <a:solidFill>
                  <a:schemeClr val="bg1"/>
                </a:solidFill>
                <a:ea typeface="+mj-lt"/>
                <a:cs typeface="+mj-lt"/>
              </a:rPr>
              <a:t>PROBLEM  STATEMENT </a:t>
            </a:r>
            <a:endParaRPr lang="en-US">
              <a:solidFill>
                <a:schemeClr val="bg1"/>
              </a:solidFill>
            </a:endParaRPr>
          </a:p>
          <a:p>
            <a:endParaRPr lang="en-US">
              <a:solidFill>
                <a:schemeClr val="bg1"/>
              </a:solidFill>
            </a:endParaRPr>
          </a:p>
        </p:txBody>
      </p:sp>
      <p:sp>
        <p:nvSpPr>
          <p:cNvPr id="3" name="Content Placeholder 2">
            <a:extLst>
              <a:ext uri="{FF2B5EF4-FFF2-40B4-BE49-F238E27FC236}">
                <a16:creationId xmlns:a16="http://schemas.microsoft.com/office/drawing/2014/main" id="{4E722349-F9D7-7055-C9D4-3089AD7A032B}"/>
              </a:ext>
            </a:extLst>
          </p:cNvPr>
          <p:cNvSpPr txBox="1">
            <a:spLocks/>
          </p:cNvSpPr>
          <p:nvPr/>
        </p:nvSpPr>
        <p:spPr>
          <a:xfrm>
            <a:off x="533079" y="1947164"/>
            <a:ext cx="11857383" cy="4638694"/>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4200" dirty="0">
                <a:solidFill>
                  <a:schemeClr val="bg1"/>
                </a:solidFill>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a:t>
            </a:r>
            <a:r>
              <a:rPr lang="en-US" sz="4200" dirty="0">
                <a:ea typeface="+mn-lt"/>
                <a:cs typeface="+mn-lt"/>
              </a:rPr>
              <a:t> </a:t>
            </a:r>
            <a:r>
              <a:rPr lang="en-US" sz="4200" dirty="0">
                <a:solidFill>
                  <a:schemeClr val="bg1"/>
                </a:solidFill>
                <a:ea typeface="+mn-lt"/>
                <a:cs typeface="+mn-lt"/>
              </a:rPr>
              <a:t>contact</a:t>
            </a:r>
            <a:r>
              <a:rPr lang="en-US" sz="4200" dirty="0">
                <a:ea typeface="+mn-lt"/>
                <a:cs typeface="+mn-lt"/>
              </a:rPr>
              <a:t> </a:t>
            </a:r>
            <a:r>
              <a:rPr lang="en-US" sz="4200" dirty="0">
                <a:solidFill>
                  <a:schemeClr val="bg1"/>
                </a:solidFill>
                <a:ea typeface="+mn-lt"/>
                <a:cs typeface="+mn-lt"/>
              </a:rPr>
              <a:t>details</a:t>
            </a:r>
            <a:endParaRPr lang="en-US" dirty="0">
              <a:solidFill>
                <a:schemeClr val="bg1"/>
              </a:solidFill>
            </a:endParaRPr>
          </a:p>
        </p:txBody>
      </p:sp>
    </p:spTree>
    <p:extLst>
      <p:ext uri="{BB962C8B-B14F-4D97-AF65-F5344CB8AC3E}">
        <p14:creationId xmlns:p14="http://schemas.microsoft.com/office/powerpoint/2010/main" val="16698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BDFBCB-97E4-11A9-D7A7-B8B64923EFAC}"/>
              </a:ext>
            </a:extLst>
          </p:cNvPr>
          <p:cNvSpPr>
            <a:spLocks noGrp="1"/>
          </p:cNvSpPr>
          <p:nvPr>
            <p:ph type="title"/>
          </p:nvPr>
        </p:nvSpPr>
        <p:spPr>
          <a:xfrm>
            <a:off x="1694706" y="500194"/>
            <a:ext cx="10364451" cy="1596177"/>
          </a:xfrm>
        </p:spPr>
        <p:txBody>
          <a:bodyPr/>
          <a:lstStyle/>
          <a:p>
            <a:pPr algn="l"/>
            <a:r>
              <a:rPr lang="en-US" sz="6400">
                <a:solidFill>
                  <a:schemeClr val="bg1"/>
                </a:solidFill>
                <a:ea typeface="+mj-lt"/>
                <a:cs typeface="+mj-lt"/>
              </a:rPr>
              <a:t>PROJECT  OVERVIEW </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2635C6C8-1276-C739-E24F-96A7FD173021}"/>
              </a:ext>
            </a:extLst>
          </p:cNvPr>
          <p:cNvSpPr txBox="1">
            <a:spLocks/>
          </p:cNvSpPr>
          <p:nvPr/>
        </p:nvSpPr>
        <p:spPr>
          <a:xfrm>
            <a:off x="1055762" y="2154111"/>
            <a:ext cx="10363826" cy="449607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800" dirty="0">
                <a:solidFill>
                  <a:schemeClr val="bg1"/>
                </a:solidFill>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dirty="0">
              <a:solidFill>
                <a:schemeClr val="bg1"/>
              </a:solidFill>
            </a:endParaRPr>
          </a:p>
          <a:p>
            <a:pPr>
              <a:buClr>
                <a:srgbClr val="000000"/>
              </a:buClr>
            </a:pPr>
            <a:endParaRPr lang="en-US" sz="1200" dirty="0"/>
          </a:p>
        </p:txBody>
      </p:sp>
    </p:spTree>
    <p:extLst>
      <p:ext uri="{BB962C8B-B14F-4D97-AF65-F5344CB8AC3E}">
        <p14:creationId xmlns:p14="http://schemas.microsoft.com/office/powerpoint/2010/main" val="29522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E7314E-A70E-EF26-7659-BCBDCA45E51C}"/>
              </a:ext>
            </a:extLst>
          </p:cNvPr>
          <p:cNvSpPr>
            <a:spLocks noGrp="1"/>
          </p:cNvSpPr>
          <p:nvPr>
            <p:ph type="title"/>
          </p:nvPr>
        </p:nvSpPr>
        <p:spPr>
          <a:xfrm>
            <a:off x="913775" y="618517"/>
            <a:ext cx="10364451" cy="1376618"/>
          </a:xfrm>
        </p:spPr>
        <p:txBody>
          <a:bodyPr/>
          <a:lstStyle/>
          <a:p>
            <a:pPr algn="l"/>
            <a:r>
              <a:rPr lang="en-US" sz="4800">
                <a:solidFill>
                  <a:schemeClr val="bg1"/>
                </a:solidFill>
                <a:ea typeface="+mj-lt"/>
                <a:cs typeface="+mj-lt"/>
              </a:rPr>
              <a:t>WHO ARE THE END USERS? </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F9CC25CE-5F6A-3C3F-D50D-C46D2AE0B7D1}"/>
              </a:ext>
            </a:extLst>
          </p:cNvPr>
          <p:cNvSpPr txBox="1">
            <a:spLocks/>
          </p:cNvSpPr>
          <p:nvPr/>
        </p:nvSpPr>
        <p:spPr>
          <a:xfrm>
            <a:off x="913774" y="1881967"/>
            <a:ext cx="10363826" cy="4496073"/>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4700" dirty="0">
                <a:solidFill>
                  <a:schemeClr val="bg1"/>
                </a:solidFill>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dirty="0">
              <a:solidFill>
                <a:schemeClr val="bg1"/>
              </a:solidFill>
            </a:endParaRPr>
          </a:p>
        </p:txBody>
      </p:sp>
    </p:spTree>
    <p:extLst>
      <p:ext uri="{BB962C8B-B14F-4D97-AF65-F5344CB8AC3E}">
        <p14:creationId xmlns:p14="http://schemas.microsoft.com/office/powerpoint/2010/main" val="32603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E65ED0-1ACF-14B5-D06B-AC81B59287BE}"/>
              </a:ext>
            </a:extLst>
          </p:cNvPr>
          <p:cNvSpPr>
            <a:spLocks noGrp="1"/>
          </p:cNvSpPr>
          <p:nvPr>
            <p:ph type="title"/>
          </p:nvPr>
        </p:nvSpPr>
        <p:spPr>
          <a:xfrm>
            <a:off x="1114924" y="370039"/>
            <a:ext cx="10364451" cy="1596177"/>
          </a:xfrm>
        </p:spPr>
        <p:txBody>
          <a:bodyPr/>
          <a:lstStyle/>
          <a:p>
            <a:pPr algn="l"/>
            <a:r>
              <a:rPr lang="en-US" sz="5400">
                <a:solidFill>
                  <a:schemeClr val="bg1"/>
                </a:solidFill>
                <a:ea typeface="+mj-lt"/>
                <a:cs typeface="+mj-lt"/>
              </a:rPr>
              <a:t>TOOLS AND TECHNIQUES </a:t>
            </a:r>
            <a:endParaRPr lang="en-US">
              <a:solidFill>
                <a:schemeClr val="bg1"/>
              </a:solidFill>
            </a:endParaRPr>
          </a:p>
          <a:p>
            <a:endParaRPr lang="en-US">
              <a:solidFill>
                <a:schemeClr val="bg1"/>
              </a:solidFill>
            </a:endParaRPr>
          </a:p>
        </p:txBody>
      </p:sp>
      <p:sp>
        <p:nvSpPr>
          <p:cNvPr id="4" name="Content Placeholder 2">
            <a:extLst>
              <a:ext uri="{FF2B5EF4-FFF2-40B4-BE49-F238E27FC236}">
                <a16:creationId xmlns:a16="http://schemas.microsoft.com/office/drawing/2014/main" id="{C9E69AA4-5BFD-9996-E0AE-79DF62E72A80}"/>
              </a:ext>
            </a:extLst>
          </p:cNvPr>
          <p:cNvSpPr txBox="1">
            <a:spLocks/>
          </p:cNvSpPr>
          <p:nvPr/>
        </p:nvSpPr>
        <p:spPr>
          <a:xfrm>
            <a:off x="913774" y="2199194"/>
            <a:ext cx="10363826" cy="4663971"/>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3000" dirty="0">
                <a:solidFill>
                  <a:schemeClr val="bg1"/>
                </a:solidFill>
                <a:ea typeface="+mn-lt"/>
                <a:cs typeface="+mn-lt"/>
              </a:rPr>
              <a:t>The tools used in this project include:</a:t>
            </a:r>
            <a:endParaRPr lang="en-US" dirty="0">
              <a:solidFill>
                <a:schemeClr val="bg1"/>
              </a:solidFill>
            </a:endParaRPr>
          </a:p>
          <a:p>
            <a:pPr algn="just">
              <a:buClr>
                <a:srgbClr val="000000"/>
              </a:buClr>
            </a:pPr>
            <a:r>
              <a:rPr lang="en-US" sz="3000" dirty="0">
                <a:solidFill>
                  <a:schemeClr val="bg1"/>
                </a:solidFill>
                <a:ea typeface="+mn-lt"/>
                <a:cs typeface="+mn-lt"/>
              </a:rPr>
              <a:t>HTML – for structuring the web pages.</a:t>
            </a:r>
            <a:endParaRPr lang="en-US" dirty="0">
              <a:solidFill>
                <a:schemeClr val="bg1"/>
              </a:solidFill>
            </a:endParaRPr>
          </a:p>
          <a:p>
            <a:pPr algn="just">
              <a:buClr>
                <a:srgbClr val="000000"/>
              </a:buClr>
            </a:pPr>
            <a:r>
              <a:rPr lang="en-US" sz="3000" dirty="0">
                <a:solidFill>
                  <a:schemeClr val="bg1"/>
                </a:solidFill>
                <a:ea typeface="+mn-lt"/>
                <a:cs typeface="+mn-lt"/>
              </a:rPr>
              <a:t>CSS – for styling, gradients, responsive layout, and card-based design.</a:t>
            </a:r>
            <a:endParaRPr lang="en-US" dirty="0">
              <a:solidFill>
                <a:schemeClr val="bg1"/>
              </a:solidFill>
            </a:endParaRPr>
          </a:p>
          <a:p>
            <a:pPr algn="just">
              <a:buClr>
                <a:srgbClr val="000000"/>
              </a:buClr>
            </a:pPr>
            <a:r>
              <a:rPr lang="en-US" sz="3000" dirty="0">
                <a:solidFill>
                  <a:schemeClr val="bg1"/>
                </a:solidFill>
                <a:ea typeface="+mn-lt"/>
                <a:cs typeface="+mn-lt"/>
              </a:rPr>
              <a:t>JavaScript – for interactivity (dark mode toggle, button actions).</a:t>
            </a:r>
            <a:endParaRPr lang="en-US" dirty="0">
              <a:solidFill>
                <a:schemeClr val="bg1"/>
              </a:solidFill>
            </a:endParaRPr>
          </a:p>
          <a:p>
            <a:pPr algn="just">
              <a:buClr>
                <a:srgbClr val="000000"/>
              </a:buClr>
            </a:pPr>
            <a:r>
              <a:rPr lang="en-US" sz="3000" dirty="0">
                <a:solidFill>
                  <a:schemeClr val="bg1"/>
                </a:solidFill>
                <a:ea typeface="+mn-lt"/>
                <a:cs typeface="+mn-lt"/>
              </a:rPr>
              <a:t>VS Code – as the development environment.</a:t>
            </a:r>
            <a:endParaRPr lang="en-US" dirty="0">
              <a:solidFill>
                <a:schemeClr val="bg1"/>
              </a:solidFill>
            </a:endParaRPr>
          </a:p>
          <a:p>
            <a:pPr algn="just">
              <a:buClr>
                <a:srgbClr val="000000"/>
              </a:buClr>
            </a:pPr>
            <a:r>
              <a:rPr lang="en-US" sz="3000" dirty="0">
                <a:solidFill>
                  <a:schemeClr val="bg1"/>
                </a:solidFill>
                <a:ea typeface="+mn-lt"/>
                <a:cs typeface="+mn-lt"/>
              </a:rPr>
              <a:t>Google Fonts – for modern, professional typography.</a:t>
            </a:r>
            <a:endParaRPr lang="en-US" dirty="0">
              <a:solidFill>
                <a:schemeClr val="bg1"/>
              </a:solidFill>
            </a:endParaRPr>
          </a:p>
          <a:p>
            <a:pPr algn="just">
              <a:buClr>
                <a:srgbClr val="000000"/>
              </a:buClr>
            </a:pPr>
            <a:r>
              <a:rPr lang="en-US" sz="3000" dirty="0">
                <a:solidFill>
                  <a:schemeClr val="bg1"/>
                </a:solidFill>
                <a:ea typeface="+mn-lt"/>
                <a:cs typeface="+mn-lt"/>
              </a:rPr>
              <a:t>GitHub – for version control and hosting.</a:t>
            </a:r>
            <a:endParaRPr lang="en-US" dirty="0">
              <a:solidFill>
                <a:schemeClr val="bg1"/>
              </a:solidFill>
            </a:endParaRPr>
          </a:p>
          <a:p>
            <a:pPr>
              <a:buClr>
                <a:srgbClr val="000000"/>
              </a:buClr>
            </a:pPr>
            <a:r>
              <a:rPr lang="en-US" sz="3000" dirty="0">
                <a:solidFill>
                  <a:schemeClr val="bg1"/>
                </a:solidFill>
                <a:ea typeface="+mn-lt"/>
                <a:cs typeface="+mn-lt"/>
              </a:rPr>
              <a:t>Web Browser </a:t>
            </a:r>
            <a:r>
              <a:rPr lang="en-US" sz="3000" dirty="0" err="1">
                <a:solidFill>
                  <a:schemeClr val="bg1"/>
                </a:solidFill>
                <a:ea typeface="+mn-lt"/>
                <a:cs typeface="+mn-lt"/>
              </a:rPr>
              <a:t>DevTools</a:t>
            </a:r>
            <a:r>
              <a:rPr lang="en-US" sz="3000" dirty="0">
                <a:solidFill>
                  <a:schemeClr val="bg1"/>
                </a:solidFill>
                <a:ea typeface="+mn-lt"/>
                <a:cs typeface="+mn-lt"/>
              </a:rPr>
              <a:t> – for debugging and testing </a:t>
            </a:r>
            <a:r>
              <a:rPr lang="en-US" sz="3000" dirty="0" err="1">
                <a:solidFill>
                  <a:schemeClr val="bg1"/>
                </a:solidFill>
                <a:ea typeface="+mn-lt"/>
                <a:cs typeface="+mn-lt"/>
              </a:rPr>
              <a:t>resp</a:t>
            </a:r>
            <a:endParaRPr lang="en-US" dirty="0">
              <a:solidFill>
                <a:schemeClr val="bg1"/>
              </a:solidFill>
            </a:endParaRPr>
          </a:p>
        </p:txBody>
      </p:sp>
    </p:spTree>
    <p:extLst>
      <p:ext uri="{BB962C8B-B14F-4D97-AF65-F5344CB8AC3E}">
        <p14:creationId xmlns:p14="http://schemas.microsoft.com/office/powerpoint/2010/main" val="249036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3F8B8EE-DDE6-611A-2BE4-0E39743ACE81}"/>
              </a:ext>
            </a:extLst>
          </p:cNvPr>
          <p:cNvSpPr txBox="1">
            <a:spLocks/>
          </p:cNvSpPr>
          <p:nvPr/>
        </p:nvSpPr>
        <p:spPr>
          <a:xfrm>
            <a:off x="913774" y="1049736"/>
            <a:ext cx="10363826" cy="520641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2700" dirty="0">
                <a:solidFill>
                  <a:schemeClr val="bg1"/>
                </a:solidFill>
                <a:ea typeface="+mn-lt"/>
                <a:cs typeface="+mn-lt"/>
              </a:rPr>
              <a:t>The techniques applied are:</a:t>
            </a:r>
            <a:endParaRPr lang="en-US" dirty="0">
              <a:solidFill>
                <a:schemeClr val="bg1"/>
              </a:solidFill>
            </a:endParaRPr>
          </a:p>
          <a:p>
            <a:pPr algn="just">
              <a:buClr>
                <a:srgbClr val="000000"/>
              </a:buClr>
            </a:pPr>
            <a:r>
              <a:rPr lang="en-US" sz="2700" dirty="0">
                <a:solidFill>
                  <a:schemeClr val="bg1"/>
                </a:solidFill>
                <a:ea typeface="+mn-lt"/>
                <a:cs typeface="+mn-lt"/>
              </a:rPr>
              <a:t>Responsive Web Design (RWD): Ensuring the portfolio works smoothly across desktops, tablets, and mobiles.</a:t>
            </a:r>
            <a:endParaRPr lang="en-US" dirty="0">
              <a:solidFill>
                <a:schemeClr val="bg1"/>
              </a:solidFill>
            </a:endParaRPr>
          </a:p>
          <a:p>
            <a:pPr algn="just">
              <a:buClr>
                <a:srgbClr val="000000"/>
              </a:buClr>
            </a:pPr>
            <a:r>
              <a:rPr lang="en-US" sz="2700" dirty="0">
                <a:solidFill>
                  <a:schemeClr val="bg1"/>
                </a:solidFill>
                <a:ea typeface="+mn-lt"/>
                <a:cs typeface="+mn-lt"/>
              </a:rPr>
              <a:t>Flexbox Layout: For aligning the profile photo and text in the header, and maintaining consistent spacing.</a:t>
            </a:r>
            <a:endParaRPr lang="en-US" dirty="0">
              <a:solidFill>
                <a:schemeClr val="bg1"/>
              </a:solidFill>
            </a:endParaRPr>
          </a:p>
          <a:p>
            <a:pPr algn="just">
              <a:buClr>
                <a:srgbClr val="000000"/>
              </a:buClr>
            </a:pPr>
            <a:r>
              <a:rPr lang="en-US" sz="2700" dirty="0">
                <a:solidFill>
                  <a:schemeClr val="bg1"/>
                </a:solidFill>
                <a:ea typeface="+mn-lt"/>
                <a:cs typeface="+mn-lt"/>
              </a:rPr>
              <a:t>Card-Based UI: For clear separation of education, certificates, projects, and skills.</a:t>
            </a:r>
            <a:endParaRPr lang="en-US" dirty="0">
              <a:solidFill>
                <a:schemeClr val="bg1"/>
              </a:solidFill>
            </a:endParaRPr>
          </a:p>
          <a:p>
            <a:pPr algn="just">
              <a:buClr>
                <a:srgbClr val="000000"/>
              </a:buClr>
            </a:pPr>
            <a:r>
              <a:rPr lang="en-US" sz="2700" dirty="0">
                <a:solidFill>
                  <a:schemeClr val="bg1"/>
                </a:solidFill>
                <a:ea typeface="+mn-lt"/>
                <a:cs typeface="+mn-lt"/>
              </a:rPr>
              <a:t>Dark Mode Implementation: Using CSS class toggling with JavaScript for a smooth user experience.</a:t>
            </a:r>
            <a:endParaRPr lang="en-US" dirty="0">
              <a:solidFill>
                <a:schemeClr val="bg1"/>
              </a:solidFill>
            </a:endParaRPr>
          </a:p>
          <a:p>
            <a:pPr algn="just">
              <a:buClr>
                <a:srgbClr val="000000"/>
              </a:buClr>
            </a:pPr>
            <a:r>
              <a:rPr lang="en-US" sz="2700" dirty="0">
                <a:solidFill>
                  <a:schemeClr val="bg1"/>
                </a:solidFill>
                <a:ea typeface="+mn-lt"/>
                <a:cs typeface="+mn-lt"/>
              </a:rPr>
              <a:t>Gradient Themes &amp; Shadows: To enhance the modern and attractive visual appeal.</a:t>
            </a:r>
            <a:endParaRPr lang="en-US" dirty="0">
              <a:solidFill>
                <a:schemeClr val="bg1"/>
              </a:solidFill>
            </a:endParaRPr>
          </a:p>
          <a:p>
            <a:pPr algn="just">
              <a:buClr>
                <a:srgbClr val="000000"/>
              </a:buClr>
            </a:pPr>
            <a:r>
              <a:rPr lang="en-US" sz="2700" dirty="0">
                <a:solidFill>
                  <a:schemeClr val="bg1"/>
                </a:solidFill>
                <a:ea typeface="+mn-lt"/>
                <a:cs typeface="+mn-lt"/>
              </a:rPr>
              <a:t>Hover and Transition Effects: For interactive buttons and links that improve user engagement.</a:t>
            </a:r>
            <a:endParaRPr lang="en-US" dirty="0">
              <a:solidFill>
                <a:schemeClr val="bg1"/>
              </a:solidFill>
            </a:endParaRPr>
          </a:p>
          <a:p>
            <a:pPr algn="just">
              <a:buClr>
                <a:srgbClr val="000000"/>
              </a:buClr>
            </a:pPr>
            <a:r>
              <a:rPr lang="en-US" sz="2700" dirty="0">
                <a:solidFill>
                  <a:schemeClr val="bg1"/>
                </a:solidFill>
                <a:ea typeface="+mn-lt"/>
                <a:cs typeface="+mn-lt"/>
              </a:rPr>
              <a:t>Minimalist Design Principle: Keeping the layout simple, professional, and easy to navigate.</a:t>
            </a:r>
            <a:endParaRPr lang="en-US" dirty="0">
              <a:solidFill>
                <a:schemeClr val="bg1"/>
              </a:solidFill>
            </a:endParaRPr>
          </a:p>
          <a:p>
            <a:pPr>
              <a:buClr>
                <a:srgbClr val="000000"/>
              </a:buClr>
            </a:pPr>
            <a:endParaRPr lang="en-US" dirty="0"/>
          </a:p>
        </p:txBody>
      </p:sp>
    </p:spTree>
    <p:extLst>
      <p:ext uri="{BB962C8B-B14F-4D97-AF65-F5344CB8AC3E}">
        <p14:creationId xmlns:p14="http://schemas.microsoft.com/office/powerpoint/2010/main" val="228655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AC21AB-792C-5ECA-79A6-0994685514CB}"/>
              </a:ext>
            </a:extLst>
          </p:cNvPr>
          <p:cNvSpPr>
            <a:spLocks noGrp="1"/>
          </p:cNvSpPr>
          <p:nvPr>
            <p:ph type="title"/>
          </p:nvPr>
        </p:nvSpPr>
        <p:spPr>
          <a:xfrm>
            <a:off x="1020266" y="334541"/>
            <a:ext cx="10364451" cy="1596177"/>
          </a:xfrm>
        </p:spPr>
        <p:txBody>
          <a:bodyPr>
            <a:normAutofit fontScale="90000"/>
          </a:bodyPr>
          <a:lstStyle/>
          <a:p>
            <a:pPr algn="l"/>
            <a:r>
              <a:rPr lang="en-US" sz="6000">
                <a:solidFill>
                  <a:schemeClr val="bg1"/>
                </a:solidFill>
                <a:ea typeface="+mj-lt"/>
                <a:cs typeface="+mj-lt"/>
              </a:rPr>
              <a:t>POTFOLIO DESIGN AND LAYOUT </a:t>
            </a:r>
            <a:endParaRPr lang="en-US">
              <a:solidFill>
                <a:schemeClr val="bg1"/>
              </a:solidFill>
            </a:endParaRPr>
          </a:p>
          <a:p>
            <a:endParaRPr lang="en-US">
              <a:solidFill>
                <a:schemeClr val="bg1"/>
              </a:solidFill>
            </a:endParaRPr>
          </a:p>
        </p:txBody>
      </p:sp>
      <p:sp>
        <p:nvSpPr>
          <p:cNvPr id="3" name="Content Placeholder 2">
            <a:extLst>
              <a:ext uri="{FF2B5EF4-FFF2-40B4-BE49-F238E27FC236}">
                <a16:creationId xmlns:a16="http://schemas.microsoft.com/office/drawing/2014/main" id="{72147684-FCD7-3CB0-49DC-29F83BF0ABC5}"/>
              </a:ext>
            </a:extLst>
          </p:cNvPr>
          <p:cNvSpPr txBox="1">
            <a:spLocks/>
          </p:cNvSpPr>
          <p:nvPr/>
        </p:nvSpPr>
        <p:spPr>
          <a:xfrm>
            <a:off x="913774" y="2199194"/>
            <a:ext cx="10363826" cy="4663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sz="3600" dirty="0">
                <a:solidFill>
                  <a:schemeClr val="bg1"/>
                </a:solidFill>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dirty="0">
              <a:solidFill>
                <a:schemeClr val="bg1"/>
              </a:solidFill>
            </a:endParaRPr>
          </a:p>
          <a:p>
            <a:pPr>
              <a:buClr>
                <a:srgbClr val="000000"/>
              </a:buClr>
            </a:pPr>
            <a:r>
              <a:rPr lang="en-US" sz="3600" dirty="0">
                <a:solidFill>
                  <a:schemeClr val="bg1"/>
                </a:solidFill>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2996730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DIKSHIL B</cp:lastModifiedBy>
  <cp:revision>36</cp:revision>
  <dcterms:created xsi:type="dcterms:W3CDTF">2025-09-09T00:40:44Z</dcterms:created>
  <dcterms:modified xsi:type="dcterms:W3CDTF">2025-09-10T03:22:45Z</dcterms:modified>
</cp:coreProperties>
</file>