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Lora"/>
      <p:regular r:id="rId18"/>
      <p:bold r:id="rId19"/>
      <p:italic r:id="rId20"/>
      <p:boldItalic r:id="rId21"/>
    </p:embeddedFont>
    <p:embeddedFont>
      <p:font typeface="Lora Regular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8DA13A7-4ABC-47A0-848B-8FCC1A016C39}">
  <a:tblStyle styleId="{88DA13A7-4ABC-47A0-848B-8FCC1A016C3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ora-italic.fntdata"/><Relationship Id="rId22" Type="http://schemas.openxmlformats.org/officeDocument/2006/relationships/font" Target="fonts/LoraRegular-regular.fntdata"/><Relationship Id="rId21" Type="http://schemas.openxmlformats.org/officeDocument/2006/relationships/font" Target="fonts/Lora-boldItalic.fntdata"/><Relationship Id="rId24" Type="http://schemas.openxmlformats.org/officeDocument/2006/relationships/font" Target="fonts/LoraRegular-italic.fntdata"/><Relationship Id="rId23" Type="http://schemas.openxmlformats.org/officeDocument/2006/relationships/font" Target="fonts/LoraRegular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LoraRegular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Lora-bold.fntdata"/><Relationship Id="rId18" Type="http://schemas.openxmlformats.org/officeDocument/2006/relationships/font" Target="fonts/Lor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ba4577e90_0_5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eba4577e90_0_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ece22df0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eece22df0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eba4577e90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eba4577e90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ba4577e90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eba4577e90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eba4577e90_0_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eba4577e90_0_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eba4577e90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eba4577e90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ba4577e90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ba4577e90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ba4577e9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eba4577e9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ba4577e90_0_5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eba4577e90_0_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ece22df0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ece22df0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1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gif"/><Relationship Id="rId4" Type="http://schemas.openxmlformats.org/officeDocument/2006/relationships/image" Target="../media/image9.gif"/><Relationship Id="rId5" Type="http://schemas.openxmlformats.org/officeDocument/2006/relationships/image" Target="../media/image5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425000" y="14419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41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   </a:t>
            </a:r>
            <a:r>
              <a:rPr b="1" lang="en-GB" sz="41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MOTION IN A STRAIGHT LINE</a:t>
            </a:r>
            <a:endParaRPr b="1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230275" y="295750"/>
            <a:ext cx="8520600" cy="44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2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2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200">
                <a:latin typeface="Lora"/>
                <a:ea typeface="Lora"/>
                <a:cs typeface="Lora"/>
                <a:sym typeface="Lora"/>
              </a:rPr>
              <a:t>Steps to describe position of an object (Moving/</a:t>
            </a:r>
            <a:r>
              <a:rPr lang="en-GB" sz="2200">
                <a:latin typeface="Lora"/>
                <a:ea typeface="Lora"/>
                <a:cs typeface="Lora"/>
                <a:sym typeface="Lora"/>
              </a:rPr>
              <a:t>stationary</a:t>
            </a:r>
            <a:r>
              <a:rPr lang="en-GB" sz="2200">
                <a:latin typeface="Lora"/>
                <a:ea typeface="Lora"/>
                <a:cs typeface="Lora"/>
                <a:sym typeface="Lora"/>
              </a:rPr>
              <a:t>):</a:t>
            </a:r>
            <a:endParaRPr sz="2200">
              <a:latin typeface="Lora"/>
              <a:ea typeface="Lora"/>
              <a:cs typeface="Lora"/>
              <a:sym typeface="Lora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Lora"/>
              <a:buAutoNum type="arabicPeriod"/>
            </a:pPr>
            <a:r>
              <a:rPr lang="en-GB" sz="2200">
                <a:latin typeface="Lora"/>
                <a:ea typeface="Lora"/>
                <a:cs typeface="Lora"/>
                <a:sym typeface="Lora"/>
              </a:rPr>
              <a:t>C</a:t>
            </a:r>
            <a:r>
              <a:rPr lang="en-GB" sz="2200">
                <a:latin typeface="Lora"/>
                <a:ea typeface="Lora"/>
                <a:cs typeface="Lora"/>
                <a:sym typeface="Lora"/>
              </a:rPr>
              <a:t>hoose an axis which coincides with the path of the moving/stationary  object. </a:t>
            </a:r>
            <a:endParaRPr sz="2200">
              <a:latin typeface="Lora"/>
              <a:ea typeface="Lora"/>
              <a:cs typeface="Lora"/>
              <a:sym typeface="Lora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Lora"/>
              <a:buAutoNum type="arabicPeriod"/>
            </a:pPr>
            <a:r>
              <a:rPr lang="en-GB" sz="2200">
                <a:latin typeface="Lora"/>
                <a:ea typeface="Lora"/>
                <a:cs typeface="Lora"/>
                <a:sym typeface="Lora"/>
              </a:rPr>
              <a:t>Choose the origin O.</a:t>
            </a:r>
            <a:endParaRPr sz="2200">
              <a:latin typeface="Lora"/>
              <a:ea typeface="Lora"/>
              <a:cs typeface="Lora"/>
              <a:sym typeface="Lora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Lora"/>
              <a:buAutoNum type="arabicPeriod"/>
            </a:pPr>
            <a:r>
              <a:rPr lang="en-GB" sz="2200">
                <a:latin typeface="Lora"/>
                <a:ea typeface="Lora"/>
                <a:cs typeface="Lora"/>
                <a:sym typeface="Lora"/>
              </a:rPr>
              <a:t>Positions to the right of O are taken as </a:t>
            </a:r>
            <a:r>
              <a:rPr lang="en-GB" sz="2200" u="sng">
                <a:latin typeface="Lora"/>
                <a:ea typeface="Lora"/>
                <a:cs typeface="Lora"/>
                <a:sym typeface="Lora"/>
              </a:rPr>
              <a:t>positive</a:t>
            </a:r>
            <a:endParaRPr sz="2200" u="sng">
              <a:latin typeface="Lora"/>
              <a:ea typeface="Lora"/>
              <a:cs typeface="Lora"/>
              <a:sym typeface="Lor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Lora"/>
                <a:ea typeface="Lora"/>
                <a:cs typeface="Lora"/>
                <a:sym typeface="Lora"/>
              </a:rPr>
              <a:t>( Point P and Q) and to the left of O, </a:t>
            </a:r>
            <a:endParaRPr sz="2200">
              <a:latin typeface="Lora"/>
              <a:ea typeface="Lora"/>
              <a:cs typeface="Lora"/>
              <a:sym typeface="Lor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Lora"/>
                <a:ea typeface="Lora"/>
                <a:cs typeface="Lora"/>
                <a:sym typeface="Lora"/>
              </a:rPr>
              <a:t>as </a:t>
            </a:r>
            <a:r>
              <a:rPr lang="en-GB" sz="2200" u="sng">
                <a:latin typeface="Lora"/>
                <a:ea typeface="Lora"/>
                <a:cs typeface="Lora"/>
                <a:sym typeface="Lora"/>
              </a:rPr>
              <a:t>negative</a:t>
            </a:r>
            <a:r>
              <a:rPr lang="en-GB" sz="2200">
                <a:latin typeface="Lora"/>
                <a:ea typeface="Lora"/>
                <a:cs typeface="Lora"/>
                <a:sym typeface="Lora"/>
              </a:rPr>
              <a:t> (Point R).</a:t>
            </a:r>
            <a:endParaRPr sz="220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375" y="295750"/>
            <a:ext cx="8534400" cy="10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ora"/>
                <a:ea typeface="Lora"/>
                <a:cs typeface="Lora"/>
                <a:sym typeface="Lora"/>
              </a:rPr>
              <a:t>          THANK YOU FOR WATCHING THIS.</a:t>
            </a:r>
            <a:endParaRPr b="1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References:</a:t>
            </a:r>
            <a:endParaRPr sz="20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AutoNum type="arabicPeriod"/>
            </a:pPr>
            <a:r>
              <a:rPr lang="en-GB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NCERT Class-11 Physics Part-1</a:t>
            </a:r>
            <a:endParaRPr sz="20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AutoNum type="arabicPeriod"/>
            </a:pPr>
            <a:r>
              <a:rPr lang="en-GB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Mathematical physics with classical mechanics by Satya Prakash</a:t>
            </a:r>
            <a:endParaRPr sz="20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AutoNum type="arabicPeriod"/>
            </a:pPr>
            <a:r>
              <a:rPr lang="en-GB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Wikipedia</a:t>
            </a:r>
            <a:endParaRPr sz="20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If you have any </a:t>
            </a:r>
            <a:r>
              <a:rPr lang="en-GB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doubts or suggestions reach out to me at:</a:t>
            </a:r>
            <a:endParaRPr sz="20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laxitamahehswari@gmail.com</a:t>
            </a:r>
            <a:endParaRPr sz="20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44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-GB" sz="2500" u="sng">
                <a:latin typeface="Lora"/>
                <a:ea typeface="Lora"/>
                <a:cs typeface="Lora"/>
                <a:sym typeface="Lora"/>
              </a:rPr>
              <a:t>WHAT IS MOTION</a:t>
            </a:r>
            <a:endParaRPr b="1" sz="2500" u="sng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22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GB" sz="2200">
                <a:latin typeface="Lora"/>
                <a:ea typeface="Lora"/>
                <a:cs typeface="Lora"/>
                <a:sym typeface="Lora"/>
              </a:rPr>
              <a:t>Motion is change in position of an object with time.</a:t>
            </a:r>
            <a:endParaRPr sz="22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22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GB" sz="2200">
                <a:latin typeface="Lora"/>
                <a:ea typeface="Lora"/>
                <a:cs typeface="Lora"/>
                <a:sym typeface="Lora"/>
              </a:rPr>
              <a:t>How does the position change with time ?</a:t>
            </a:r>
            <a:endParaRPr sz="22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22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latin typeface="Lora"/>
                <a:ea typeface="Lora"/>
                <a:cs typeface="Lora"/>
                <a:sym typeface="Lora"/>
              </a:rPr>
              <a:t>We are going to learn about :</a:t>
            </a:r>
            <a:endParaRPr sz="2200">
              <a:latin typeface="Lora"/>
              <a:ea typeface="Lora"/>
              <a:cs typeface="Lora"/>
              <a:sym typeface="Lora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ora"/>
              <a:buAutoNum type="arabicParenR"/>
            </a:pPr>
            <a:r>
              <a:rPr lang="en-GB" sz="2200">
                <a:latin typeface="Lora"/>
                <a:ea typeface="Lora"/>
                <a:cs typeface="Lora"/>
                <a:sym typeface="Lora"/>
              </a:rPr>
              <a:t>Position</a:t>
            </a:r>
            <a:endParaRPr sz="2200">
              <a:latin typeface="Lora"/>
              <a:ea typeface="Lora"/>
              <a:cs typeface="Lora"/>
              <a:sym typeface="Lor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Lora"/>
              <a:ea typeface="Lora"/>
              <a:cs typeface="Lora"/>
              <a:sym typeface="Lor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2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298809" y="445025"/>
            <a:ext cx="8520600" cy="44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200">
                <a:latin typeface="Lora"/>
                <a:ea typeface="Lora"/>
                <a:cs typeface="Lora"/>
                <a:sym typeface="Lora"/>
              </a:rPr>
              <a:t>      </a:t>
            </a:r>
            <a:r>
              <a:rPr b="1" lang="en-GB" sz="3000" u="sng">
                <a:latin typeface="Lora"/>
                <a:ea typeface="Lora"/>
                <a:cs typeface="Lora"/>
                <a:sym typeface="Lora"/>
              </a:rPr>
              <a:t>Position</a:t>
            </a:r>
            <a:endParaRPr b="1" sz="3000" u="sng">
              <a:latin typeface="Lora"/>
              <a:ea typeface="Lora"/>
              <a:cs typeface="Lora"/>
              <a:sym typeface="Lora"/>
            </a:endParaRPr>
          </a:p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2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200">
                <a:latin typeface="Lora"/>
                <a:ea typeface="Lora"/>
                <a:cs typeface="Lora"/>
                <a:sym typeface="Lora"/>
              </a:rPr>
              <a:t>To specify positions we need </a:t>
            </a:r>
            <a:endParaRPr sz="2200">
              <a:latin typeface="Lora"/>
              <a:ea typeface="Lora"/>
              <a:cs typeface="Lora"/>
              <a:sym typeface="Lora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Lora"/>
              <a:buChar char="●"/>
            </a:pPr>
            <a:r>
              <a:rPr lang="en-GB" sz="2200">
                <a:latin typeface="Lora"/>
                <a:ea typeface="Lora"/>
                <a:cs typeface="Lora"/>
                <a:sym typeface="Lora"/>
              </a:rPr>
              <a:t>a reference point</a:t>
            </a:r>
            <a:endParaRPr sz="2200">
              <a:latin typeface="Lora"/>
              <a:ea typeface="Lora"/>
              <a:cs typeface="Lora"/>
              <a:sym typeface="Lora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Lora"/>
              <a:buChar char="●"/>
            </a:pPr>
            <a:r>
              <a:rPr lang="en-GB" sz="2200">
                <a:latin typeface="Lora"/>
                <a:ea typeface="Lora"/>
                <a:cs typeface="Lora"/>
                <a:sym typeface="Lora"/>
              </a:rPr>
              <a:t>a set of axes.</a:t>
            </a:r>
            <a:endParaRPr sz="22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latin typeface="Lora"/>
                <a:ea typeface="Lora"/>
                <a:cs typeface="Lora"/>
                <a:sym typeface="Lora"/>
              </a:rPr>
              <a:t>Coordinate system:</a:t>
            </a:r>
            <a:endParaRPr b="1" sz="2300">
              <a:latin typeface="Lora"/>
              <a:ea typeface="Lora"/>
              <a:cs typeface="Lora"/>
              <a:sym typeface="Lora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Lora"/>
              <a:buChar char="●"/>
            </a:pPr>
            <a:r>
              <a:rPr lang="en-GB" sz="2200">
                <a:latin typeface="Lora"/>
                <a:ea typeface="Lora"/>
                <a:cs typeface="Lora"/>
                <a:sym typeface="Lora"/>
              </a:rPr>
              <a:t>This is a rectangular coordinate </a:t>
            </a:r>
            <a:endParaRPr sz="2200">
              <a:latin typeface="Lora"/>
              <a:ea typeface="Lora"/>
              <a:cs typeface="Lora"/>
              <a:sym typeface="Lor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Lora"/>
                <a:ea typeface="Lora"/>
                <a:cs typeface="Lora"/>
                <a:sym typeface="Lora"/>
              </a:rPr>
              <a:t>system also known as cartesian </a:t>
            </a:r>
            <a:endParaRPr sz="2200">
              <a:latin typeface="Lora"/>
              <a:ea typeface="Lora"/>
              <a:cs typeface="Lora"/>
              <a:sym typeface="Lor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Lora"/>
                <a:ea typeface="Lora"/>
                <a:cs typeface="Lora"/>
                <a:sym typeface="Lora"/>
              </a:rPr>
              <a:t>coordinate system.</a:t>
            </a:r>
            <a:endParaRPr sz="22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20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4950" y="1353600"/>
            <a:ext cx="2990700" cy="21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352850" y="232050"/>
            <a:ext cx="8387100" cy="46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Lora"/>
              <a:buChar char="●"/>
            </a:pPr>
            <a:r>
              <a:rPr lang="en-GB" sz="2200">
                <a:latin typeface="Lora"/>
                <a:ea typeface="Lora"/>
                <a:cs typeface="Lora"/>
                <a:sym typeface="Lora"/>
              </a:rPr>
              <a:t>It has three mutually perpendicular ( 90° ) axes. These axes are known as </a:t>
            </a:r>
            <a:r>
              <a:rPr lang="en-GB" sz="2200" u="sng">
                <a:latin typeface="Lora"/>
                <a:ea typeface="Lora"/>
                <a:cs typeface="Lora"/>
                <a:sym typeface="Lora"/>
              </a:rPr>
              <a:t>X, Y and Z axis</a:t>
            </a:r>
            <a:r>
              <a:rPr lang="en-GB" sz="2200">
                <a:latin typeface="Lora"/>
                <a:ea typeface="Lora"/>
                <a:cs typeface="Lora"/>
                <a:sym typeface="Lora"/>
              </a:rPr>
              <a:t>. </a:t>
            </a:r>
            <a:endParaRPr sz="2200">
              <a:latin typeface="Lora"/>
              <a:ea typeface="Lora"/>
              <a:cs typeface="Lora"/>
              <a:sym typeface="Lora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Lora"/>
              <a:buChar char="●"/>
            </a:pPr>
            <a:r>
              <a:rPr lang="en-GB" sz="2200">
                <a:latin typeface="Lora"/>
                <a:ea typeface="Lora"/>
                <a:cs typeface="Lora"/>
                <a:sym typeface="Lora"/>
              </a:rPr>
              <a:t>The point of intersection of these three axes is called origin (O). This </a:t>
            </a:r>
            <a:r>
              <a:rPr lang="en-GB" sz="2200">
                <a:latin typeface="Lora"/>
                <a:ea typeface="Lora"/>
                <a:cs typeface="Lora"/>
                <a:sym typeface="Lora"/>
              </a:rPr>
              <a:t>serves as the reference point. </a:t>
            </a:r>
            <a:endParaRPr sz="22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20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075" y="1856300"/>
            <a:ext cx="6316575" cy="3287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311700" y="373850"/>
            <a:ext cx="8520600" cy="41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The coordinates (x, y, z) of an object describe the </a:t>
            </a:r>
            <a:r>
              <a:rPr lang="en-GB" sz="2200" u="sng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position</a:t>
            </a:r>
            <a:r>
              <a:rPr lang="en-GB" sz="2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endParaRPr sz="22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of the object with  respect to this coordinate system.</a:t>
            </a:r>
            <a:endParaRPr sz="220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3525" y="1385150"/>
            <a:ext cx="3347925" cy="209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875" y="1385150"/>
            <a:ext cx="3810000" cy="29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44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>
                <a:latin typeface="Lora"/>
                <a:ea typeface="Lora"/>
                <a:cs typeface="Lora"/>
                <a:sym typeface="Lora"/>
              </a:rPr>
              <a:t>Frame of reference </a:t>
            </a:r>
            <a:r>
              <a:rPr lang="en-GB" sz="2500">
                <a:latin typeface="Lora"/>
                <a:ea typeface="Lora"/>
                <a:cs typeface="Lora"/>
                <a:sym typeface="Lora"/>
              </a:rPr>
              <a:t>:</a:t>
            </a:r>
            <a:endParaRPr sz="2500">
              <a:latin typeface="Lora"/>
              <a:ea typeface="Lora"/>
              <a:cs typeface="Lora"/>
              <a:sym typeface="Lor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latin typeface="Lora"/>
                <a:ea typeface="Lora"/>
                <a:cs typeface="Lora"/>
                <a:sym typeface="Lora"/>
              </a:rPr>
              <a:t> car is moving on a road</a:t>
            </a:r>
            <a:endParaRPr sz="22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2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2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2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2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2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2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2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200">
              <a:latin typeface="Lora"/>
              <a:ea typeface="Lora"/>
              <a:cs typeface="Lora"/>
              <a:sym typeface="Lor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Lora"/>
              <a:ea typeface="Lora"/>
              <a:cs typeface="Lora"/>
              <a:sym typeface="Lor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latin typeface="Lora"/>
              <a:ea typeface="Lora"/>
              <a:cs typeface="Lora"/>
              <a:sym typeface="Lor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latin typeface="Lora"/>
              <a:ea typeface="Lora"/>
              <a:cs typeface="Lora"/>
              <a:sym typeface="Lora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latin typeface="Lora"/>
              <a:ea typeface="Lora"/>
              <a:cs typeface="Lora"/>
              <a:sym typeface="Lora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22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20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912" y="1797022"/>
            <a:ext cx="7200175" cy="224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311700" y="412500"/>
            <a:ext cx="8520600" cy="41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ora"/>
              <a:buChar char="●"/>
            </a:pPr>
            <a:r>
              <a:rPr lang="en-GB" sz="2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If one or more coordinates of an object change with time, we say that the object is in </a:t>
            </a:r>
            <a:r>
              <a:rPr lang="en-GB" sz="2200" u="sng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motion</a:t>
            </a:r>
            <a:r>
              <a:rPr lang="en-GB" sz="2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.</a:t>
            </a:r>
            <a:endParaRPr sz="22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ora"/>
              <a:buChar char="●"/>
            </a:pPr>
            <a:r>
              <a:rPr lang="en-GB" sz="2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If they don't change with time,  the object is said to be at </a:t>
            </a:r>
            <a:r>
              <a:rPr lang="en-GB" sz="2200" u="sng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rest</a:t>
            </a:r>
            <a:r>
              <a:rPr lang="en-GB" sz="2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 with respect to </a:t>
            </a:r>
            <a:r>
              <a:rPr lang="en-GB" sz="2200" u="sng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this frame of reference</a:t>
            </a:r>
            <a:r>
              <a:rPr lang="en-GB" sz="2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.</a:t>
            </a:r>
            <a:endParaRPr sz="22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ora"/>
              <a:buChar char="●"/>
            </a:pPr>
            <a:r>
              <a:rPr lang="en-GB" sz="2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Types of motion-</a:t>
            </a:r>
            <a:endParaRPr sz="22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3683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ora"/>
              <a:buAutoNum type="romanUcPeriod"/>
            </a:pPr>
            <a:r>
              <a:rPr lang="en-GB" sz="2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1 -dimensional motion </a:t>
            </a:r>
            <a:endParaRPr sz="22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3683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ora"/>
              <a:buAutoNum type="romanUcPeriod"/>
            </a:pPr>
            <a:r>
              <a:rPr lang="en-GB" sz="2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2 -dimensional motion</a:t>
            </a:r>
            <a:endParaRPr sz="22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3683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ora"/>
              <a:buAutoNum type="romanUcPeriod"/>
            </a:pPr>
            <a:r>
              <a:rPr lang="en-GB" sz="2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3-dimensional motion</a:t>
            </a:r>
            <a:endParaRPr sz="22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311700" y="352850"/>
            <a:ext cx="8520600" cy="45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Lora Regular"/>
              <a:ea typeface="Lora Regular"/>
              <a:cs typeface="Lora Regular"/>
              <a:sym typeface="Lora Regula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Lora Regular"/>
              <a:ea typeface="Lora Regular"/>
              <a:cs typeface="Lora Regular"/>
              <a:sym typeface="Lora Regula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Lora Regular"/>
              <a:ea typeface="Lora Regular"/>
              <a:cs typeface="Lora Regular"/>
              <a:sym typeface="Lora Regula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Lora Regular"/>
              <a:ea typeface="Lora Regular"/>
              <a:cs typeface="Lora Regular"/>
              <a:sym typeface="Lora Regular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Lora Regular"/>
              <a:ea typeface="Lora Regular"/>
              <a:cs typeface="Lora Regular"/>
              <a:sym typeface="Lora Regular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Lora Regular"/>
              <a:ea typeface="Lora Regular"/>
              <a:cs typeface="Lora Regular"/>
              <a:sym typeface="Lora Regular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Lora Regular"/>
              <a:ea typeface="Lora Regular"/>
              <a:cs typeface="Lora Regular"/>
              <a:sym typeface="Lora Regula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Lora Regular"/>
              <a:ea typeface="Lora Regular"/>
              <a:cs typeface="Lora Regular"/>
              <a:sym typeface="Lora Regula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Lora Regular"/>
              <a:ea typeface="Lora Regular"/>
              <a:cs typeface="Lora Regular"/>
              <a:sym typeface="Lora Regula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Lora Regular"/>
              <a:ea typeface="Lora Regular"/>
              <a:cs typeface="Lora Regular"/>
              <a:sym typeface="Lora Regula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Lora Regular"/>
              <a:ea typeface="Lora Regular"/>
              <a:cs typeface="Lora Regular"/>
              <a:sym typeface="Lora Regula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200">
              <a:latin typeface="Lora Regular"/>
              <a:ea typeface="Lora Regular"/>
              <a:cs typeface="Lora Regular"/>
              <a:sym typeface="Lora Regular"/>
            </a:endParaRPr>
          </a:p>
        </p:txBody>
      </p:sp>
      <p:graphicFrame>
        <p:nvGraphicFramePr>
          <p:cNvPr id="95" name="Google Shape;95;p20"/>
          <p:cNvGraphicFramePr/>
          <p:nvPr/>
        </p:nvGraphicFramePr>
        <p:xfrm>
          <a:off x="552125" y="41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{88DA13A7-4ABC-47A0-848B-8FCC1A016C39}</a:tableStyleId>
              </a:tblPr>
              <a:tblGrid>
                <a:gridCol w="1960650"/>
                <a:gridCol w="2602225"/>
                <a:gridCol w="2602225"/>
              </a:tblGrid>
              <a:tr h="1284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Lora"/>
                          <a:ea typeface="Lora"/>
                          <a:cs typeface="Lora"/>
                          <a:sym typeface="Lora"/>
                        </a:rPr>
                        <a:t>Type of motions</a:t>
                      </a:r>
                      <a:endParaRPr sz="18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Lora"/>
                          <a:ea typeface="Lora"/>
                          <a:cs typeface="Lora"/>
                          <a:sym typeface="Lora"/>
                        </a:rPr>
                        <a:t>No. of </a:t>
                      </a:r>
                      <a:r>
                        <a:rPr lang="en-GB" sz="1800">
                          <a:latin typeface="Lora"/>
                          <a:ea typeface="Lora"/>
                          <a:cs typeface="Lora"/>
                          <a:sym typeface="Lora"/>
                        </a:rPr>
                        <a:t>axes that are required to describe the type of motion</a:t>
                      </a:r>
                      <a:endParaRPr sz="18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Lora"/>
                          <a:ea typeface="Lora"/>
                          <a:cs typeface="Lora"/>
                          <a:sym typeface="Lora"/>
                        </a:rPr>
                        <a:t>Axes </a:t>
                      </a:r>
                      <a:endParaRPr sz="18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</a:tr>
              <a:tr h="672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Lora"/>
                          <a:ea typeface="Lora"/>
                          <a:cs typeface="Lora"/>
                          <a:sym typeface="Lora"/>
                        </a:rPr>
                        <a:t>1-</a:t>
                      </a:r>
                      <a:r>
                        <a:rPr lang="en-GB" sz="1800">
                          <a:latin typeface="Lora"/>
                          <a:ea typeface="Lora"/>
                          <a:cs typeface="Lora"/>
                          <a:sym typeface="Lora"/>
                        </a:rPr>
                        <a:t>dimensional</a:t>
                      </a:r>
                      <a:r>
                        <a:rPr lang="en-GB" sz="1800">
                          <a:latin typeface="Lora"/>
                          <a:ea typeface="Lora"/>
                          <a:cs typeface="Lora"/>
                          <a:sym typeface="Lora"/>
                        </a:rPr>
                        <a:t> (1D)</a:t>
                      </a:r>
                      <a:endParaRPr sz="18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Lora"/>
                          <a:ea typeface="Lora"/>
                          <a:cs typeface="Lora"/>
                          <a:sym typeface="Lora"/>
                        </a:rPr>
                        <a:t>1</a:t>
                      </a:r>
                      <a:endParaRPr sz="18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800">
                          <a:solidFill>
                            <a:schemeClr val="dk1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x </a:t>
                      </a:r>
                      <a:endParaRPr sz="18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</a:tr>
              <a:tr h="672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Lora"/>
                          <a:ea typeface="Lora"/>
                          <a:cs typeface="Lora"/>
                          <a:sym typeface="Lora"/>
                        </a:rPr>
                        <a:t>2-</a:t>
                      </a:r>
                      <a:r>
                        <a:rPr lang="en-GB" sz="1800">
                          <a:solidFill>
                            <a:schemeClr val="dk1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dimensional (2D)</a:t>
                      </a:r>
                      <a:endParaRPr sz="18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Lora"/>
                          <a:ea typeface="Lora"/>
                          <a:cs typeface="Lora"/>
                          <a:sym typeface="Lora"/>
                        </a:rPr>
                        <a:t>1+1=2</a:t>
                      </a:r>
                      <a:endParaRPr sz="18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800">
                          <a:solidFill>
                            <a:schemeClr val="dk1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x and y </a:t>
                      </a:r>
                      <a:endParaRPr sz="18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</a:tr>
              <a:tr h="672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Lora"/>
                          <a:ea typeface="Lora"/>
                          <a:cs typeface="Lora"/>
                          <a:sym typeface="Lora"/>
                        </a:rPr>
                        <a:t>3-</a:t>
                      </a:r>
                      <a:r>
                        <a:rPr lang="en-GB" sz="1800">
                          <a:solidFill>
                            <a:schemeClr val="dk1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dimensional (3D)</a:t>
                      </a:r>
                      <a:endParaRPr sz="18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Lora"/>
                          <a:ea typeface="Lora"/>
                          <a:cs typeface="Lora"/>
                          <a:sym typeface="Lora"/>
                        </a:rPr>
                        <a:t>1+1+1=3</a:t>
                      </a:r>
                      <a:endParaRPr sz="18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800">
                          <a:solidFill>
                            <a:schemeClr val="dk1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x, y and z </a:t>
                      </a:r>
                      <a:endParaRPr sz="18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idx="1" type="body"/>
          </p:nvPr>
        </p:nvSpPr>
        <p:spPr>
          <a:xfrm>
            <a:off x="0" y="25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1D, 2D and 3D motions:</a:t>
            </a:r>
            <a:endParaRPr b="1" sz="24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01" name="Google Shape;10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75" y="644625"/>
            <a:ext cx="4016301" cy="183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375" y="2571750"/>
            <a:ext cx="3771375" cy="212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91925" y="644625"/>
            <a:ext cx="3506374" cy="215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