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audio1" ContentType="audio/x-wav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6C64C-C062-4CEA-AC3B-432A1D481E02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2B466-E50E-4FE1-8E9D-4D0973FB29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2B466-E50E-4FE1-8E9D-4D0973FB299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 builtIn="1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 builtIn="1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 builtIn="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 builtIn="1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 builtIn="1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 builtIn="1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 builtIn="1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 builtIn="1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 builtIn="1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29D6-13FD-452B-A596-C223975C52F5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1" name="arrow.wav" builtIn="1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329D6-13FD-452B-A596-C223975C52F5}" type="datetimeFigureOut">
              <a:rPr lang="en-US" smtClean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D43CF-D9D9-4179-9978-EF213DCC87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  <p:sndAc>
      <p:stSnd>
        <p:snd r:embed="rId13" name="arrow.wav" builtIn="1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31975"/>
          </a:xfrm>
          <a:effectLst>
            <a:glow rad="228600">
              <a:schemeClr val="accent4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itchFamily="18" charset="0"/>
              </a:rPr>
              <a:t>Array in </a:t>
            </a:r>
            <a:r>
              <a:rPr lang="en-US" sz="4800" b="1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itchFamily="18" charset="0"/>
              </a:rPr>
              <a:t>C</a:t>
            </a:r>
            <a:endParaRPr lang="en-US" sz="4800" b="1" u="sng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ngravers MT" pitchFamily="18" charset="0"/>
            </a:endParaRPr>
          </a:p>
        </p:txBody>
      </p:sp>
    </p:spTree>
  </p:cSld>
  <p:clrMapOvr>
    <a:masterClrMapping/>
  </p:clrMapOvr>
  <p:transition spd="slow">
    <p:dissolve/>
    <p:sndAc>
      <p:stSnd>
        <p:snd r:embed="rId2" name="arrow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6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Initializing of Multidimensional Arrays 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To </a:t>
            </a:r>
            <a:r>
              <a:rPr lang="en-US" sz="4000" dirty="0">
                <a:latin typeface="Comic Sans MS" pitchFamily="66" charset="0"/>
              </a:rPr>
              <a:t>declare, create </a:t>
            </a:r>
            <a:r>
              <a:rPr lang="en-US" sz="4000" dirty="0" smtClean="0">
                <a:latin typeface="Comic Sans MS" pitchFamily="66" charset="0"/>
              </a:rPr>
              <a:t>and initialize </a:t>
            </a:r>
            <a:r>
              <a:rPr lang="en-US" sz="4000" dirty="0">
                <a:latin typeface="Comic Sans MS" pitchFamily="66" charset="0"/>
              </a:rPr>
              <a:t>a </a:t>
            </a:r>
            <a:r>
              <a:rPr lang="en-US" sz="4000" dirty="0" smtClean="0">
                <a:latin typeface="Comic Sans MS" pitchFamily="66" charset="0"/>
              </a:rPr>
              <a:t>multidimensional </a:t>
            </a:r>
            <a:r>
              <a:rPr lang="en-US" sz="4000" dirty="0">
                <a:latin typeface="Comic Sans MS" pitchFamily="66" charset="0"/>
              </a:rPr>
              <a:t>array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For example,</a:t>
            </a:r>
            <a:endParaRPr lang="en-US" sz="4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200" dirty="0" smtClean="0"/>
              <a:t>    int</a:t>
            </a:r>
            <a:r>
              <a:rPr lang="en-US" sz="2200" dirty="0"/>
              <a:t>[][] array = </a:t>
            </a:r>
            <a:r>
              <a:rPr lang="en-US" sz="2200" dirty="0" smtClean="0"/>
              <a:t>{</a:t>
            </a:r>
          </a:p>
          <a:p>
            <a:pPr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{</a:t>
            </a:r>
            <a:r>
              <a:rPr lang="en-US" sz="2200" dirty="0"/>
              <a:t>1, 2, 3</a:t>
            </a:r>
            <a:r>
              <a:rPr lang="en-US" sz="2200" dirty="0" smtClean="0"/>
              <a:t>},</a:t>
            </a:r>
          </a:p>
          <a:p>
            <a:pPr>
              <a:buNone/>
            </a:pPr>
            <a:r>
              <a:rPr lang="en-US" sz="2200" dirty="0" smtClean="0"/>
              <a:t>        {</a:t>
            </a:r>
            <a:r>
              <a:rPr lang="en-US" sz="2200" dirty="0"/>
              <a:t>4, 5, 6</a:t>
            </a:r>
            <a:r>
              <a:rPr lang="en-US" sz="2200" dirty="0" smtClean="0"/>
              <a:t>},</a:t>
            </a:r>
          </a:p>
          <a:p>
            <a:pPr>
              <a:buNone/>
            </a:pPr>
            <a:r>
              <a:rPr lang="en-US" sz="2200" dirty="0" smtClean="0"/>
              <a:t>        {</a:t>
            </a:r>
            <a:r>
              <a:rPr lang="en-US" sz="2200" dirty="0"/>
              <a:t>7, 8, 9</a:t>
            </a:r>
            <a:r>
              <a:rPr lang="en-US" sz="2200" dirty="0" smtClean="0"/>
              <a:t>},</a:t>
            </a:r>
          </a:p>
          <a:p>
            <a:pPr>
              <a:buNone/>
            </a:pPr>
            <a:r>
              <a:rPr lang="en-US" sz="2200" dirty="0" smtClean="0"/>
              <a:t>        {</a:t>
            </a:r>
            <a:r>
              <a:rPr lang="en-US" sz="2200" dirty="0"/>
              <a:t>10, 11, 12</a:t>
            </a:r>
            <a:r>
              <a:rPr lang="en-US" sz="2200" dirty="0" smtClean="0"/>
              <a:t>}</a:t>
            </a:r>
          </a:p>
          <a:p>
            <a:pPr>
              <a:buNone/>
            </a:pPr>
            <a:r>
              <a:rPr lang="en-US" sz="2200" dirty="0" smtClean="0"/>
              <a:t>};</a:t>
            </a:r>
          </a:p>
          <a:p>
            <a:pPr>
              <a:buNone/>
            </a:pPr>
            <a:r>
              <a:rPr lang="en-US" sz="4000" dirty="0">
                <a:latin typeface="Comic Sans MS" pitchFamily="66" charset="0"/>
              </a:rPr>
              <a:t>This is equivalent to the following statements:</a:t>
            </a:r>
            <a:endParaRPr lang="en-US" sz="4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600" dirty="0" smtClean="0"/>
              <a:t>     array[0</a:t>
            </a:r>
            <a:r>
              <a:rPr lang="en-US" sz="2600" dirty="0"/>
              <a:t>][0] = 1; </a:t>
            </a:r>
            <a:r>
              <a:rPr lang="en-US" sz="2600" dirty="0" smtClean="0"/>
              <a:t>    array[0</a:t>
            </a:r>
            <a:r>
              <a:rPr lang="en-US" sz="2600" dirty="0"/>
              <a:t>][1] = 2</a:t>
            </a:r>
            <a:r>
              <a:rPr lang="en-US" sz="2600" dirty="0" smtClean="0"/>
              <a:t>;     array[0</a:t>
            </a:r>
            <a:r>
              <a:rPr lang="en-US" sz="2600" dirty="0"/>
              <a:t>][2] = 3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     array[1</a:t>
            </a:r>
            <a:r>
              <a:rPr lang="en-US" sz="2600" dirty="0"/>
              <a:t>][0] = 4; </a:t>
            </a:r>
            <a:r>
              <a:rPr lang="en-US" sz="2600" dirty="0" smtClean="0"/>
              <a:t>    array[1</a:t>
            </a:r>
            <a:r>
              <a:rPr lang="en-US" sz="2600" dirty="0"/>
              <a:t>][1] = 5; </a:t>
            </a:r>
            <a:r>
              <a:rPr lang="en-US" sz="2600" dirty="0" smtClean="0"/>
              <a:t>     array[1</a:t>
            </a:r>
            <a:r>
              <a:rPr lang="en-US" sz="2600" dirty="0"/>
              <a:t>][2] = 6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     array[2</a:t>
            </a:r>
            <a:r>
              <a:rPr lang="en-US" sz="2600" dirty="0"/>
              <a:t>][0] = 7; </a:t>
            </a:r>
            <a:r>
              <a:rPr lang="en-US" sz="2600" dirty="0" smtClean="0"/>
              <a:t>    array[2</a:t>
            </a:r>
            <a:r>
              <a:rPr lang="en-US" sz="2600" dirty="0"/>
              <a:t>][1] = 8; </a:t>
            </a:r>
            <a:r>
              <a:rPr lang="en-US" sz="2600" dirty="0" smtClean="0"/>
              <a:t>    array[2</a:t>
            </a:r>
            <a:r>
              <a:rPr lang="en-US" sz="2600" dirty="0"/>
              <a:t>][2] = 9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     array[3</a:t>
            </a:r>
            <a:r>
              <a:rPr lang="en-US" sz="2600" dirty="0"/>
              <a:t>][0] = 10</a:t>
            </a:r>
            <a:r>
              <a:rPr lang="en-US" sz="2600" dirty="0" smtClean="0"/>
              <a:t>;    array[3</a:t>
            </a:r>
            <a:r>
              <a:rPr lang="en-US" sz="2600" dirty="0"/>
              <a:t>][1] = 11; </a:t>
            </a:r>
            <a:r>
              <a:rPr lang="en-US" sz="2600" dirty="0" smtClean="0"/>
              <a:t>   array[3</a:t>
            </a:r>
            <a:r>
              <a:rPr lang="en-US" sz="2600" dirty="0"/>
              <a:t>][2] = 12;</a:t>
            </a:r>
            <a:endParaRPr lang="en-US" sz="2600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Index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Introducing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Arrays.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Declaration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 Array.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Variables, Creating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Arrays.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The Length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Arrays.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Initializing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Arrays.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Multidimensional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Arrays.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ransition spd="slow">
    <p:wipe dir="r"/>
    <p:sndAc>
      <p:stSnd>
        <p:snd r:embed="rId2" name="arrow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7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2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3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4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5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Introducing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5257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000" dirty="0">
                <a:latin typeface="Comic Sans MS" pitchFamily="66" charset="0"/>
              </a:rPr>
              <a:t>Array is a data structure that represents a collection </a:t>
            </a:r>
            <a:r>
              <a:rPr lang="en-US" sz="3000" dirty="0" smtClean="0">
                <a:latin typeface="Comic Sans MS" pitchFamily="66" charset="0"/>
              </a:rPr>
              <a:t>of the same </a:t>
            </a:r>
            <a:r>
              <a:rPr lang="en-US" sz="3000" dirty="0">
                <a:latin typeface="Comic Sans MS" pitchFamily="66" charset="0"/>
              </a:rPr>
              <a:t>types of </a:t>
            </a:r>
            <a:r>
              <a:rPr lang="en-US" sz="3000" dirty="0" smtClean="0">
                <a:latin typeface="Comic Sans MS" pitchFamily="66" charset="0"/>
              </a:rPr>
              <a:t>data.</a:t>
            </a:r>
          </a:p>
          <a:p>
            <a:pPr>
              <a:buNone/>
            </a:pPr>
            <a:r>
              <a:rPr lang="en-US" dirty="0" smtClean="0"/>
              <a:t>                     </a:t>
            </a:r>
            <a:r>
              <a:rPr lang="en-US" sz="2000" dirty="0" smtClean="0"/>
              <a:t>int num[10];</a:t>
            </a:r>
          </a:p>
          <a:p>
            <a:pPr>
              <a:buNone/>
            </a:pPr>
            <a:r>
              <a:rPr lang="en-US" sz="2000" dirty="0" smtClean="0"/>
              <a:t>Num  reference</a:t>
            </a:r>
          </a:p>
          <a:p>
            <a:pPr>
              <a:buNone/>
            </a:pPr>
            <a:r>
              <a:rPr lang="pt-BR" sz="2000" dirty="0" smtClean="0"/>
              <a:t>                                   </a:t>
            </a:r>
          </a:p>
          <a:p>
            <a:pPr>
              <a:buNone/>
            </a:pPr>
            <a:r>
              <a:rPr lang="pt-BR" sz="2000" dirty="0" smtClean="0"/>
              <a:t>                                   </a:t>
            </a:r>
          </a:p>
          <a:p>
            <a:pPr>
              <a:buNone/>
            </a:pPr>
            <a:r>
              <a:rPr lang="pt-BR" sz="2000" dirty="0" smtClean="0"/>
              <a:t>                                  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                          An </a:t>
            </a:r>
            <a:r>
              <a:rPr lang="en-US" sz="2000" dirty="0"/>
              <a:t>Array of </a:t>
            </a:r>
            <a:r>
              <a:rPr lang="en-US" sz="2000" dirty="0" smtClean="0"/>
              <a:t>10 Elements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                           of type int.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                                   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                         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                       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2667000"/>
          <a:ext cx="1143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297180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num [0]</a:t>
                      </a:r>
                      <a:endParaRPr 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num[1]</a:t>
                      </a:r>
                      <a:endParaRPr lang="en-US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num[2] </a:t>
                      </a:r>
                      <a:endParaRPr lang="en-US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pt-BR" sz="1800" smtClean="0"/>
                        <a:t>num [3] </a:t>
                      </a:r>
                      <a:endParaRPr lang="en-US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num[4] </a:t>
                      </a:r>
                      <a:endParaRPr lang="en-US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num[5]</a:t>
                      </a:r>
                      <a:endParaRPr lang="en-US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num[6]</a:t>
                      </a:r>
                      <a:endParaRPr lang="en-US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num[7]</a:t>
                      </a:r>
                      <a:endParaRPr lang="en-US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num[8]</a:t>
                      </a:r>
                      <a:endParaRPr lang="en-US" dirty="0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num[9]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981200" y="29718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zoom/>
    <p:sndAc>
      <p:stSnd>
        <p:snd r:embed="rId3" name="arrow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600"/>
                            </p:stCondLst>
                            <p:childTnLst>
                              <p:par>
                                <p:cTn id="22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600"/>
                            </p:stCondLst>
                            <p:childTnLst>
                              <p:par>
                                <p:cTn id="28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700"/>
                            </p:stCondLst>
                            <p:childTnLst>
                              <p:par>
                                <p:cTn id="34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500"/>
                            </p:stCondLst>
                            <p:childTnLst>
                              <p:par>
                                <p:cTn id="40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400"/>
                            </p:stCondLst>
                            <p:childTnLst>
                              <p:par>
                                <p:cTn id="4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Declaring Array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omic Sans MS" pitchFamily="66" charset="0"/>
              </a:rPr>
              <a:t>Data type  array name[index];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 Example</a:t>
            </a:r>
            <a:r>
              <a:rPr lang="en-US" sz="2800" dirty="0">
                <a:latin typeface="Comic Sans MS" pitchFamily="66" charset="0"/>
              </a:rPr>
              <a:t>: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/>
              <a:t>                     </a:t>
            </a:r>
            <a:r>
              <a:rPr lang="en-US" sz="2800" dirty="0" smtClean="0"/>
              <a:t>int </a:t>
            </a:r>
            <a:r>
              <a:rPr lang="en-US" sz="2800" dirty="0"/>
              <a:t>list[10</a:t>
            </a:r>
            <a:r>
              <a:rPr lang="en-US" sz="2800" dirty="0" smtClean="0"/>
              <a:t>];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char </a:t>
            </a:r>
            <a:r>
              <a:rPr lang="en-US" sz="2800" dirty="0"/>
              <a:t>num[15</a:t>
            </a:r>
            <a:r>
              <a:rPr lang="en-US" sz="2800" dirty="0" smtClean="0"/>
              <a:t>];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float </a:t>
            </a:r>
            <a:r>
              <a:rPr lang="en-US" sz="2800" dirty="0"/>
              <a:t>hat[20];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2" name="arrow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omic Sans MS" pitchFamily="66" charset="0"/>
              </a:rPr>
              <a:t>Data type </a:t>
            </a:r>
            <a:r>
              <a:rPr lang="en-US" sz="2800" dirty="0">
                <a:latin typeface="Comic Sans MS" pitchFamily="66" charset="0"/>
              </a:rPr>
              <a:t>array-name[size];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Example</a:t>
            </a:r>
            <a:r>
              <a:rPr lang="en-US" sz="2800" dirty="0">
                <a:latin typeface="Comic Sans MS" pitchFamily="66" charset="0"/>
              </a:rPr>
              <a:t>: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sz="2400" dirty="0" smtClean="0"/>
              <a:t>int </a:t>
            </a:r>
            <a:r>
              <a:rPr lang="en-US" sz="2400" dirty="0"/>
              <a:t>num[10</a:t>
            </a:r>
            <a:r>
              <a:rPr lang="en-US" sz="2400" dirty="0" smtClean="0"/>
              <a:t>];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num[0]references </a:t>
            </a:r>
            <a:r>
              <a:rPr lang="en-US" sz="2800" dirty="0">
                <a:latin typeface="Comic Sans MS" pitchFamily="66" charset="0"/>
              </a:rPr>
              <a:t>the first element in </a:t>
            </a:r>
            <a:r>
              <a:rPr lang="en-US" sz="2800" dirty="0" smtClean="0">
                <a:latin typeface="Comic Sans MS" pitchFamily="66" charset="0"/>
              </a:rPr>
              <a:t>the array.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num[9]references </a:t>
            </a:r>
            <a:r>
              <a:rPr lang="en-US" sz="2800" dirty="0">
                <a:latin typeface="Comic Sans MS" pitchFamily="66" charset="0"/>
              </a:rPr>
              <a:t>the last element in </a:t>
            </a:r>
            <a:r>
              <a:rPr lang="en-US" sz="2800" dirty="0" smtClean="0">
                <a:latin typeface="Comic Sans MS" pitchFamily="66" charset="0"/>
              </a:rPr>
              <a:t>the array</a:t>
            </a:r>
            <a:r>
              <a:rPr lang="en-US" sz="2800" dirty="0">
                <a:latin typeface="Comic Sans MS" pitchFamily="66" charset="0"/>
              </a:rPr>
              <a:t>.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The Length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omic Sans MS" pitchFamily="66" charset="0"/>
              </a:rPr>
              <a:t>Once </a:t>
            </a:r>
            <a:r>
              <a:rPr lang="en-US" sz="2800" dirty="0">
                <a:latin typeface="Comic Sans MS" pitchFamily="66" charset="0"/>
              </a:rPr>
              <a:t>an array is created, its size is fixed. </a:t>
            </a:r>
            <a:r>
              <a:rPr lang="en-US" sz="2800" dirty="0" smtClean="0">
                <a:latin typeface="Comic Sans MS" pitchFamily="66" charset="0"/>
              </a:rPr>
              <a:t>It cannot be changed.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For Example,</a:t>
            </a:r>
          </a:p>
          <a:p>
            <a:pPr>
              <a:buNone/>
            </a:pPr>
            <a:r>
              <a:rPr lang="en-US" dirty="0" smtClean="0"/>
              <a:t>                       </a:t>
            </a:r>
            <a:r>
              <a:rPr lang="en-US" sz="2800" dirty="0" smtClean="0"/>
              <a:t>int </a:t>
            </a:r>
            <a:r>
              <a:rPr lang="en-US" sz="2800" dirty="0"/>
              <a:t>arr[10</a:t>
            </a:r>
            <a:r>
              <a:rPr lang="en-US" sz="2800" dirty="0" smtClean="0"/>
              <a:t>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800" dirty="0" smtClean="0">
                <a:latin typeface="Comic Sans MS" pitchFamily="66" charset="0"/>
              </a:rPr>
              <a:t>You </a:t>
            </a:r>
            <a:r>
              <a:rPr lang="en-US" sz="2800" dirty="0">
                <a:latin typeface="Comic Sans MS" pitchFamily="66" charset="0"/>
              </a:rPr>
              <a:t>can not insert any number </a:t>
            </a:r>
            <a:r>
              <a:rPr lang="en-US" sz="2800" dirty="0" smtClean="0">
                <a:latin typeface="Comic Sans MS" pitchFamily="66" charset="0"/>
              </a:rPr>
              <a:t>to arr[11] location </a:t>
            </a:r>
            <a:r>
              <a:rPr lang="en-US" sz="2800" dirty="0">
                <a:latin typeface="Comic Sans MS" pitchFamily="66" charset="0"/>
              </a:rPr>
              <a:t>because it is not initialized.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Initializing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Comic Sans MS" pitchFamily="66" charset="0"/>
              </a:rPr>
              <a:t>Declaring, creating, initializing in </a:t>
            </a:r>
            <a:r>
              <a:rPr lang="en-US" sz="2800" dirty="0" smtClean="0">
                <a:latin typeface="Comic Sans MS" pitchFamily="66" charset="0"/>
              </a:rPr>
              <a:t>one          step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sz="2400" dirty="0" smtClean="0"/>
              <a:t>int my Array[5] = {1, 2, 3, 4, 5};</a:t>
            </a:r>
          </a:p>
          <a:p>
            <a:pPr>
              <a:buNone/>
            </a:pPr>
            <a:r>
              <a:rPr lang="en-US" sz="2400" dirty="0" smtClean="0"/>
              <a:t>         int </a:t>
            </a:r>
            <a:r>
              <a:rPr lang="en-US" sz="2400" dirty="0" err="1" smtClean="0"/>
              <a:t>studentAge</a:t>
            </a:r>
            <a:r>
              <a:rPr lang="en-US" sz="2400" dirty="0" smtClean="0"/>
              <a:t>[4];</a:t>
            </a:r>
          </a:p>
          <a:p>
            <a:pPr>
              <a:buNone/>
            </a:pPr>
            <a:r>
              <a:rPr lang="en-US" sz="2400" dirty="0" smtClean="0"/>
              <a:t>               </a:t>
            </a:r>
            <a:r>
              <a:rPr lang="en-US" sz="2400" dirty="0" err="1" smtClean="0"/>
              <a:t>studentAge</a:t>
            </a:r>
            <a:r>
              <a:rPr lang="en-US" sz="2400" dirty="0" smtClean="0"/>
              <a:t>[0] = 14;</a:t>
            </a:r>
          </a:p>
          <a:p>
            <a:pPr>
              <a:buNone/>
            </a:pPr>
            <a:r>
              <a:rPr lang="en-US" sz="2400" dirty="0" smtClean="0"/>
              <a:t>               </a:t>
            </a:r>
            <a:r>
              <a:rPr lang="en-US" sz="2400" dirty="0" err="1" smtClean="0"/>
              <a:t>studentAge</a:t>
            </a:r>
            <a:r>
              <a:rPr lang="en-US" sz="2400" dirty="0" smtClean="0"/>
              <a:t>[1] = 13;</a:t>
            </a:r>
          </a:p>
          <a:p>
            <a:pPr>
              <a:buNone/>
            </a:pPr>
            <a:r>
              <a:rPr lang="en-US" sz="2400" dirty="0" smtClean="0"/>
              <a:t>               </a:t>
            </a:r>
            <a:r>
              <a:rPr lang="en-US" sz="2400" dirty="0" err="1" smtClean="0"/>
              <a:t>studentAge</a:t>
            </a:r>
            <a:r>
              <a:rPr lang="en-US" sz="2400" dirty="0" smtClean="0"/>
              <a:t>[2] = 15;</a:t>
            </a:r>
          </a:p>
          <a:p>
            <a:pPr>
              <a:buNone/>
            </a:pPr>
            <a:r>
              <a:rPr lang="en-US" sz="2400" dirty="0" smtClean="0"/>
              <a:t>               </a:t>
            </a:r>
            <a:r>
              <a:rPr lang="en-US" sz="2400" dirty="0" err="1" smtClean="0"/>
              <a:t>studentAge</a:t>
            </a:r>
            <a:r>
              <a:rPr lang="en-US" sz="2400" dirty="0" smtClean="0"/>
              <a:t>[3] = 16</a:t>
            </a:r>
            <a:r>
              <a:rPr lang="en-US" sz="2400" dirty="0"/>
              <a:t>;</a:t>
            </a:r>
          </a:p>
        </p:txBody>
      </p:sp>
    </p:spTree>
  </p:cSld>
  <p:clrMapOvr>
    <a:masterClrMapping/>
  </p:clrMapOvr>
  <p:transition spd="slow">
    <p:fad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</a:t>
            </a:r>
            <a:r>
              <a:rPr lang="en-US" sz="2800" dirty="0" smtClean="0"/>
              <a:t>int </a:t>
            </a:r>
            <a:r>
              <a:rPr lang="en-US" sz="2800" dirty="0"/>
              <a:t>matrix[10</a:t>
            </a:r>
            <a:r>
              <a:rPr lang="en-US" sz="2800" dirty="0" smtClean="0"/>
              <a:t>] [</a:t>
            </a:r>
            <a:r>
              <a:rPr lang="en-US" sz="2800" dirty="0"/>
              <a:t>10</a:t>
            </a:r>
            <a:r>
              <a:rPr lang="en-US" sz="2800" dirty="0" smtClean="0"/>
              <a:t>];</a:t>
            </a:r>
          </a:p>
          <a:p>
            <a:pPr>
              <a:buNone/>
            </a:pPr>
            <a:r>
              <a:rPr lang="en-US" sz="2800" dirty="0" smtClean="0"/>
              <a:t>     for </a:t>
            </a:r>
            <a:r>
              <a:rPr lang="en-US" sz="2800" dirty="0"/>
              <a:t>(i=0</a:t>
            </a:r>
            <a:r>
              <a:rPr lang="en-US" sz="2800" dirty="0" smtClean="0"/>
              <a:t>;  </a:t>
            </a:r>
            <a:r>
              <a:rPr lang="en-US" sz="2800" dirty="0"/>
              <a:t>i&lt;10</a:t>
            </a:r>
            <a:r>
              <a:rPr lang="en-US" sz="2800" dirty="0" smtClean="0"/>
              <a:t>;  </a:t>
            </a:r>
            <a:r>
              <a:rPr lang="en-US" sz="2800" dirty="0"/>
              <a:t>i</a:t>
            </a:r>
            <a:r>
              <a:rPr lang="en-US" sz="2800" dirty="0" smtClean="0"/>
              <a:t>++)</a:t>
            </a:r>
          </a:p>
          <a:p>
            <a:pPr>
              <a:buNone/>
            </a:pPr>
            <a:r>
              <a:rPr lang="en-US" sz="2800" dirty="0" smtClean="0"/>
              <a:t>       for </a:t>
            </a:r>
            <a:r>
              <a:rPr lang="en-US" sz="2800" dirty="0"/>
              <a:t>(j=0; </a:t>
            </a:r>
            <a:r>
              <a:rPr lang="en-US" sz="2800" dirty="0" smtClean="0"/>
              <a:t> j&lt;10</a:t>
            </a:r>
            <a:r>
              <a:rPr lang="en-US" sz="2800" dirty="0"/>
              <a:t>; </a:t>
            </a:r>
            <a:r>
              <a:rPr lang="en-US" sz="2800" dirty="0" smtClean="0"/>
              <a:t> j++)  </a:t>
            </a:r>
          </a:p>
          <a:p>
            <a:pPr>
              <a:buNone/>
            </a:pPr>
            <a:r>
              <a:rPr lang="en-US" sz="2800" dirty="0" smtClean="0"/>
              <a:t>     {</a:t>
            </a:r>
          </a:p>
          <a:p>
            <a:pPr>
              <a:buNone/>
            </a:pPr>
            <a:r>
              <a:rPr lang="en-US" sz="2800" dirty="0" smtClean="0"/>
              <a:t>            matrix[i] [</a:t>
            </a:r>
            <a:r>
              <a:rPr lang="en-US" sz="2800" dirty="0"/>
              <a:t>j] = </a:t>
            </a:r>
            <a:r>
              <a:rPr lang="en-US" sz="2800" dirty="0" smtClean="0"/>
              <a:t> i  *  </a:t>
            </a:r>
            <a:r>
              <a:rPr lang="en-US" sz="2800" dirty="0"/>
              <a:t>j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            }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float </a:t>
            </a:r>
            <a:r>
              <a:rPr lang="en-US" sz="2800" dirty="0"/>
              <a:t>mat[5</a:t>
            </a:r>
            <a:r>
              <a:rPr lang="en-US" sz="2800" dirty="0" smtClean="0"/>
              <a:t>] [</a:t>
            </a:r>
            <a:r>
              <a:rPr lang="en-US" sz="2800" dirty="0"/>
              <a:t>5];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Multidimensional Array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666242"/>
          <a:ext cx="2362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/>
                <a:gridCol w="393700"/>
                <a:gridCol w="422508"/>
                <a:gridCol w="364892"/>
                <a:gridCol w="393700"/>
                <a:gridCol w="393700"/>
              </a:tblGrid>
              <a:tr h="36406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29000" y="1676400"/>
          <a:ext cx="2362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/>
                <a:gridCol w="393700"/>
                <a:gridCol w="422508"/>
                <a:gridCol w="364892"/>
                <a:gridCol w="393700"/>
                <a:gridCol w="393700"/>
              </a:tblGrid>
              <a:tr h="36406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4038600"/>
            <a:ext cx="19050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int matrix[5] [5];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2800" y="4114800"/>
            <a:ext cx="1905000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matrix[2] [1]  =  7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477000" y="1828800"/>
          <a:ext cx="2057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53200" y="3962400"/>
            <a:ext cx="1600200" cy="17543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int[][] array ={</a:t>
            </a:r>
          </a:p>
          <a:p>
            <a:r>
              <a:rPr lang="en-US" dirty="0" smtClean="0"/>
              <a:t>{1, 2, 3},</a:t>
            </a:r>
          </a:p>
          <a:p>
            <a:r>
              <a:rPr lang="en-US" dirty="0" smtClean="0"/>
              <a:t>{4, 5, 6},</a:t>
            </a:r>
          </a:p>
          <a:p>
            <a:r>
              <a:rPr lang="en-US" dirty="0" smtClean="0"/>
              <a:t>{7, 8, 9},</a:t>
            </a:r>
          </a:p>
          <a:p>
            <a:r>
              <a:rPr lang="en-US" dirty="0" smtClean="0"/>
              <a:t>{10, 11, 12}};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542</Words>
  <Application>Microsoft Office PowerPoint</Application>
  <PresentationFormat>On-screen Show (4:3)</PresentationFormat>
  <Paragraphs>145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Array in C</vt:lpstr>
      <vt:lpstr>Index </vt:lpstr>
      <vt:lpstr>Introducing Arrays</vt:lpstr>
      <vt:lpstr>Declaring Array Variables</vt:lpstr>
      <vt:lpstr>Creating Arrays</vt:lpstr>
      <vt:lpstr>The Length of Arrays</vt:lpstr>
      <vt:lpstr>Initializing Arrays</vt:lpstr>
      <vt:lpstr>Multidimensional Arrays</vt:lpstr>
      <vt:lpstr>Multidimensional Array Illustration</vt:lpstr>
      <vt:lpstr>Initializing of Multidimensional Arrays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</dc:creator>
  <cp:lastModifiedBy>Alokik</cp:lastModifiedBy>
  <cp:revision>35</cp:revision>
  <dcterms:created xsi:type="dcterms:W3CDTF">2012-03-11T07:42:35Z</dcterms:created>
  <dcterms:modified xsi:type="dcterms:W3CDTF">2016-06-19T09:41:06Z</dcterms:modified>
</cp:coreProperties>
</file>