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70EB0-F7DC-41D6-AF15-1649E759BB0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68976E0-42C3-4644-8A67-81FED6C8621D}">
      <dgm:prSet/>
      <dgm:spPr/>
      <dgm:t>
        <a:bodyPr/>
        <a:lstStyle/>
        <a:p>
          <a:r>
            <a:rPr lang="en-US"/>
            <a:t>Total Respondents = 308,854</a:t>
          </a:r>
        </a:p>
      </dgm:t>
    </dgm:pt>
    <dgm:pt modelId="{F2891D09-B2C0-4075-9BD3-AA6937133B9B}" type="parTrans" cxnId="{F43F49F5-57AE-42DB-B5CB-EF997B92ED99}">
      <dgm:prSet/>
      <dgm:spPr/>
      <dgm:t>
        <a:bodyPr/>
        <a:lstStyle/>
        <a:p>
          <a:endParaRPr lang="en-US"/>
        </a:p>
      </dgm:t>
    </dgm:pt>
    <dgm:pt modelId="{1FA804AC-CCE1-4F46-931F-AAE45C0A637C}" type="sibTrans" cxnId="{F43F49F5-57AE-42DB-B5CB-EF997B92ED99}">
      <dgm:prSet/>
      <dgm:spPr/>
      <dgm:t>
        <a:bodyPr/>
        <a:lstStyle/>
        <a:p>
          <a:endParaRPr lang="en-US"/>
        </a:p>
      </dgm:t>
    </dgm:pt>
    <dgm:pt modelId="{D1002943-6325-4A29-B8E4-456D82CC10FE}">
      <dgm:prSet/>
      <dgm:spPr/>
      <dgm:t>
        <a:bodyPr/>
        <a:lstStyle/>
        <a:p>
          <a:r>
            <a:rPr lang="en-US"/>
            <a:t># of Respondents who answered ‘Yes’ to Heart Disease.</a:t>
          </a:r>
        </a:p>
      </dgm:t>
    </dgm:pt>
    <dgm:pt modelId="{18C09A10-79B8-4A58-BD7B-CC2F3A29ADDA}" type="parTrans" cxnId="{C11DA568-1F92-49AB-B037-354B4568E1D1}">
      <dgm:prSet/>
      <dgm:spPr/>
      <dgm:t>
        <a:bodyPr/>
        <a:lstStyle/>
        <a:p>
          <a:endParaRPr lang="en-US"/>
        </a:p>
      </dgm:t>
    </dgm:pt>
    <dgm:pt modelId="{DBD18E6A-1BF4-4433-97CC-CDC9B465FA9E}" type="sibTrans" cxnId="{C11DA568-1F92-49AB-B037-354B4568E1D1}">
      <dgm:prSet/>
      <dgm:spPr/>
      <dgm:t>
        <a:bodyPr/>
        <a:lstStyle/>
        <a:p>
          <a:endParaRPr lang="en-US"/>
        </a:p>
      </dgm:t>
    </dgm:pt>
    <dgm:pt modelId="{C7CDEDB8-B015-4BCE-83CE-CE9E8C7E4596}">
      <dgm:prSet/>
      <dgm:spPr/>
      <dgm:t>
        <a:bodyPr/>
        <a:lstStyle/>
        <a:p>
          <a:r>
            <a:rPr lang="en-US"/>
            <a:t>24,971 or 8.1%</a:t>
          </a:r>
        </a:p>
      </dgm:t>
    </dgm:pt>
    <dgm:pt modelId="{F942DE7F-3BB0-4B25-884B-B2165734ADD4}" type="parTrans" cxnId="{CFA8A222-04F4-4FF8-AEF1-8F9A5FBB8DEE}">
      <dgm:prSet/>
      <dgm:spPr/>
      <dgm:t>
        <a:bodyPr/>
        <a:lstStyle/>
        <a:p>
          <a:endParaRPr lang="en-US"/>
        </a:p>
      </dgm:t>
    </dgm:pt>
    <dgm:pt modelId="{BD4E03C4-E5C1-482D-B981-7AD392F15670}" type="sibTrans" cxnId="{CFA8A222-04F4-4FF8-AEF1-8F9A5FBB8DEE}">
      <dgm:prSet/>
      <dgm:spPr/>
      <dgm:t>
        <a:bodyPr/>
        <a:lstStyle/>
        <a:p>
          <a:endParaRPr lang="en-US"/>
        </a:p>
      </dgm:t>
    </dgm:pt>
    <dgm:pt modelId="{802C27C3-0628-4C1B-BE1D-07E0563E290E}">
      <dgm:prSet/>
      <dgm:spPr/>
      <dgm:t>
        <a:bodyPr/>
        <a:lstStyle/>
        <a:p>
          <a:r>
            <a:rPr lang="en-US"/>
            <a:t># of Respondents who answered ‘No’ to Heart Disease.</a:t>
          </a:r>
        </a:p>
      </dgm:t>
    </dgm:pt>
    <dgm:pt modelId="{D9328457-EED7-4F0B-A616-E1098F37B02D}" type="parTrans" cxnId="{46F39142-25B1-419D-BC8A-A1824EC306DD}">
      <dgm:prSet/>
      <dgm:spPr/>
      <dgm:t>
        <a:bodyPr/>
        <a:lstStyle/>
        <a:p>
          <a:endParaRPr lang="en-US"/>
        </a:p>
      </dgm:t>
    </dgm:pt>
    <dgm:pt modelId="{EAFEF1A2-B5F2-4ACC-AD07-66B717EA2D32}" type="sibTrans" cxnId="{46F39142-25B1-419D-BC8A-A1824EC306DD}">
      <dgm:prSet/>
      <dgm:spPr/>
      <dgm:t>
        <a:bodyPr/>
        <a:lstStyle/>
        <a:p>
          <a:endParaRPr lang="en-US"/>
        </a:p>
      </dgm:t>
    </dgm:pt>
    <dgm:pt modelId="{B6C53A9C-3ED0-41B3-928F-5424DCB37314}">
      <dgm:prSet/>
      <dgm:spPr/>
      <dgm:t>
        <a:bodyPr/>
        <a:lstStyle/>
        <a:p>
          <a:r>
            <a:rPr lang="en-US"/>
            <a:t>283,883 or 91.9%</a:t>
          </a:r>
        </a:p>
      </dgm:t>
    </dgm:pt>
    <dgm:pt modelId="{45C736C1-C367-49B8-9899-7094DB7C6373}" type="parTrans" cxnId="{BB9A7440-58BC-41D5-8154-59C02552D6F9}">
      <dgm:prSet/>
      <dgm:spPr/>
      <dgm:t>
        <a:bodyPr/>
        <a:lstStyle/>
        <a:p>
          <a:endParaRPr lang="en-US"/>
        </a:p>
      </dgm:t>
    </dgm:pt>
    <dgm:pt modelId="{85C45F5D-B164-4910-B61C-0E2E02FE4AD2}" type="sibTrans" cxnId="{BB9A7440-58BC-41D5-8154-59C02552D6F9}">
      <dgm:prSet/>
      <dgm:spPr/>
      <dgm:t>
        <a:bodyPr/>
        <a:lstStyle/>
        <a:p>
          <a:endParaRPr lang="en-US"/>
        </a:p>
      </dgm:t>
    </dgm:pt>
    <dgm:pt modelId="{6E532ECA-BC31-1A43-AEC8-BA4F490CE6E4}" type="pres">
      <dgm:prSet presAssocID="{1C370EB0-F7DC-41D6-AF15-1649E759BB05}" presName="Name0" presStyleCnt="0">
        <dgm:presLayoutVars>
          <dgm:dir/>
          <dgm:animLvl val="lvl"/>
          <dgm:resizeHandles val="exact"/>
        </dgm:presLayoutVars>
      </dgm:prSet>
      <dgm:spPr/>
    </dgm:pt>
    <dgm:pt modelId="{C0C2C04D-B538-984C-97BC-F9DFE9F45312}" type="pres">
      <dgm:prSet presAssocID="{A68976E0-42C3-4644-8A67-81FED6C8621D}" presName="linNode" presStyleCnt="0"/>
      <dgm:spPr/>
    </dgm:pt>
    <dgm:pt modelId="{9AC275B7-2940-F949-B8D6-C2EE079FCB73}" type="pres">
      <dgm:prSet presAssocID="{A68976E0-42C3-4644-8A67-81FED6C8621D}" presName="parentText" presStyleLbl="node1" presStyleIdx="0" presStyleCnt="3">
        <dgm:presLayoutVars>
          <dgm:chMax val="1"/>
          <dgm:bulletEnabled val="1"/>
        </dgm:presLayoutVars>
      </dgm:prSet>
      <dgm:spPr/>
    </dgm:pt>
    <dgm:pt modelId="{477FAFDF-A4B4-7148-AD61-6A7598A05914}" type="pres">
      <dgm:prSet presAssocID="{1FA804AC-CCE1-4F46-931F-AAE45C0A637C}" presName="sp" presStyleCnt="0"/>
      <dgm:spPr/>
    </dgm:pt>
    <dgm:pt modelId="{B393F384-FA4B-DD4D-A8F2-1D09D5A317B6}" type="pres">
      <dgm:prSet presAssocID="{D1002943-6325-4A29-B8E4-456D82CC10FE}" presName="linNode" presStyleCnt="0"/>
      <dgm:spPr/>
    </dgm:pt>
    <dgm:pt modelId="{5B49F264-835D-AF40-A7E4-5719A9E0C7DE}" type="pres">
      <dgm:prSet presAssocID="{D1002943-6325-4A29-B8E4-456D82CC10FE}" presName="parentText" presStyleLbl="node1" presStyleIdx="1" presStyleCnt="3">
        <dgm:presLayoutVars>
          <dgm:chMax val="1"/>
          <dgm:bulletEnabled val="1"/>
        </dgm:presLayoutVars>
      </dgm:prSet>
      <dgm:spPr/>
    </dgm:pt>
    <dgm:pt modelId="{9864E35E-0F25-BC48-AC3A-1CF080CAE7AD}" type="pres">
      <dgm:prSet presAssocID="{D1002943-6325-4A29-B8E4-456D82CC10FE}" presName="descendantText" presStyleLbl="alignAccFollowNode1" presStyleIdx="0" presStyleCnt="2">
        <dgm:presLayoutVars>
          <dgm:bulletEnabled val="1"/>
        </dgm:presLayoutVars>
      </dgm:prSet>
      <dgm:spPr/>
    </dgm:pt>
    <dgm:pt modelId="{2682CF24-46C4-8244-B54A-53640D6296DC}" type="pres">
      <dgm:prSet presAssocID="{DBD18E6A-1BF4-4433-97CC-CDC9B465FA9E}" presName="sp" presStyleCnt="0"/>
      <dgm:spPr/>
    </dgm:pt>
    <dgm:pt modelId="{6D78429E-33C8-7542-920A-105BD28C8FE2}" type="pres">
      <dgm:prSet presAssocID="{802C27C3-0628-4C1B-BE1D-07E0563E290E}" presName="linNode" presStyleCnt="0"/>
      <dgm:spPr/>
    </dgm:pt>
    <dgm:pt modelId="{E66BCBA7-2355-A142-BBA3-BEF5603BFBD4}" type="pres">
      <dgm:prSet presAssocID="{802C27C3-0628-4C1B-BE1D-07E0563E290E}" presName="parentText" presStyleLbl="node1" presStyleIdx="2" presStyleCnt="3">
        <dgm:presLayoutVars>
          <dgm:chMax val="1"/>
          <dgm:bulletEnabled val="1"/>
        </dgm:presLayoutVars>
      </dgm:prSet>
      <dgm:spPr/>
    </dgm:pt>
    <dgm:pt modelId="{14B6A79E-8EEB-A841-9E48-4F3EBB387046}" type="pres">
      <dgm:prSet presAssocID="{802C27C3-0628-4C1B-BE1D-07E0563E290E}" presName="descendantText" presStyleLbl="alignAccFollowNode1" presStyleIdx="1" presStyleCnt="2">
        <dgm:presLayoutVars>
          <dgm:bulletEnabled val="1"/>
        </dgm:presLayoutVars>
      </dgm:prSet>
      <dgm:spPr/>
    </dgm:pt>
  </dgm:ptLst>
  <dgm:cxnLst>
    <dgm:cxn modelId="{CFA8A222-04F4-4FF8-AEF1-8F9A5FBB8DEE}" srcId="{D1002943-6325-4A29-B8E4-456D82CC10FE}" destId="{C7CDEDB8-B015-4BCE-83CE-CE9E8C7E4596}" srcOrd="0" destOrd="0" parTransId="{F942DE7F-3BB0-4B25-884B-B2165734ADD4}" sibTransId="{BD4E03C4-E5C1-482D-B981-7AD392F15670}"/>
    <dgm:cxn modelId="{44702E36-460B-E14A-957B-B35DEE97C273}" type="presOf" srcId="{C7CDEDB8-B015-4BCE-83CE-CE9E8C7E4596}" destId="{9864E35E-0F25-BC48-AC3A-1CF080CAE7AD}" srcOrd="0" destOrd="0" presId="urn:microsoft.com/office/officeart/2005/8/layout/vList5"/>
    <dgm:cxn modelId="{BB9A7440-58BC-41D5-8154-59C02552D6F9}" srcId="{802C27C3-0628-4C1B-BE1D-07E0563E290E}" destId="{B6C53A9C-3ED0-41B3-928F-5424DCB37314}" srcOrd="0" destOrd="0" parTransId="{45C736C1-C367-49B8-9899-7094DB7C6373}" sibTransId="{85C45F5D-B164-4910-B61C-0E2E02FE4AD2}"/>
    <dgm:cxn modelId="{46F39142-25B1-419D-BC8A-A1824EC306DD}" srcId="{1C370EB0-F7DC-41D6-AF15-1649E759BB05}" destId="{802C27C3-0628-4C1B-BE1D-07E0563E290E}" srcOrd="2" destOrd="0" parTransId="{D9328457-EED7-4F0B-A616-E1098F37B02D}" sibTransId="{EAFEF1A2-B5F2-4ACC-AD07-66B717EA2D32}"/>
    <dgm:cxn modelId="{880F3A62-D161-EC49-920E-1C7F0A0083D6}" type="presOf" srcId="{802C27C3-0628-4C1B-BE1D-07E0563E290E}" destId="{E66BCBA7-2355-A142-BBA3-BEF5603BFBD4}" srcOrd="0" destOrd="0" presId="urn:microsoft.com/office/officeart/2005/8/layout/vList5"/>
    <dgm:cxn modelId="{C11DA568-1F92-49AB-B037-354B4568E1D1}" srcId="{1C370EB0-F7DC-41D6-AF15-1649E759BB05}" destId="{D1002943-6325-4A29-B8E4-456D82CC10FE}" srcOrd="1" destOrd="0" parTransId="{18C09A10-79B8-4A58-BD7B-CC2F3A29ADDA}" sibTransId="{DBD18E6A-1BF4-4433-97CC-CDC9B465FA9E}"/>
    <dgm:cxn modelId="{FB9714AF-9CB4-E043-9DBD-40415F46046F}" type="presOf" srcId="{B6C53A9C-3ED0-41B3-928F-5424DCB37314}" destId="{14B6A79E-8EEB-A841-9E48-4F3EBB387046}" srcOrd="0" destOrd="0" presId="urn:microsoft.com/office/officeart/2005/8/layout/vList5"/>
    <dgm:cxn modelId="{18BB90C4-07CC-E047-AC9B-C2B7B24DA27D}" type="presOf" srcId="{A68976E0-42C3-4644-8A67-81FED6C8621D}" destId="{9AC275B7-2940-F949-B8D6-C2EE079FCB73}" srcOrd="0" destOrd="0" presId="urn:microsoft.com/office/officeart/2005/8/layout/vList5"/>
    <dgm:cxn modelId="{AB6BAFF3-476A-5C44-AE7F-849A6B0D85B1}" type="presOf" srcId="{1C370EB0-F7DC-41D6-AF15-1649E759BB05}" destId="{6E532ECA-BC31-1A43-AEC8-BA4F490CE6E4}" srcOrd="0" destOrd="0" presId="urn:microsoft.com/office/officeart/2005/8/layout/vList5"/>
    <dgm:cxn modelId="{F4D2C3F4-0862-A442-B58C-0FDF13016C6B}" type="presOf" srcId="{D1002943-6325-4A29-B8E4-456D82CC10FE}" destId="{5B49F264-835D-AF40-A7E4-5719A9E0C7DE}" srcOrd="0" destOrd="0" presId="urn:microsoft.com/office/officeart/2005/8/layout/vList5"/>
    <dgm:cxn modelId="{F43F49F5-57AE-42DB-B5CB-EF997B92ED99}" srcId="{1C370EB0-F7DC-41D6-AF15-1649E759BB05}" destId="{A68976E0-42C3-4644-8A67-81FED6C8621D}" srcOrd="0" destOrd="0" parTransId="{F2891D09-B2C0-4075-9BD3-AA6937133B9B}" sibTransId="{1FA804AC-CCE1-4F46-931F-AAE45C0A637C}"/>
    <dgm:cxn modelId="{BE977F6D-FC18-9E43-B64B-F3603994FE48}" type="presParOf" srcId="{6E532ECA-BC31-1A43-AEC8-BA4F490CE6E4}" destId="{C0C2C04D-B538-984C-97BC-F9DFE9F45312}" srcOrd="0" destOrd="0" presId="urn:microsoft.com/office/officeart/2005/8/layout/vList5"/>
    <dgm:cxn modelId="{57D410A8-CD00-3048-B855-B402FEFE761F}" type="presParOf" srcId="{C0C2C04D-B538-984C-97BC-F9DFE9F45312}" destId="{9AC275B7-2940-F949-B8D6-C2EE079FCB73}" srcOrd="0" destOrd="0" presId="urn:microsoft.com/office/officeart/2005/8/layout/vList5"/>
    <dgm:cxn modelId="{44AE9D0C-1A03-904B-852D-B17E84DF7C86}" type="presParOf" srcId="{6E532ECA-BC31-1A43-AEC8-BA4F490CE6E4}" destId="{477FAFDF-A4B4-7148-AD61-6A7598A05914}" srcOrd="1" destOrd="0" presId="urn:microsoft.com/office/officeart/2005/8/layout/vList5"/>
    <dgm:cxn modelId="{0B744422-C104-7745-8F56-1DBBFA8C9615}" type="presParOf" srcId="{6E532ECA-BC31-1A43-AEC8-BA4F490CE6E4}" destId="{B393F384-FA4B-DD4D-A8F2-1D09D5A317B6}" srcOrd="2" destOrd="0" presId="urn:microsoft.com/office/officeart/2005/8/layout/vList5"/>
    <dgm:cxn modelId="{5B075523-3F3C-DF45-AC95-FE56D5D91756}" type="presParOf" srcId="{B393F384-FA4B-DD4D-A8F2-1D09D5A317B6}" destId="{5B49F264-835D-AF40-A7E4-5719A9E0C7DE}" srcOrd="0" destOrd="0" presId="urn:microsoft.com/office/officeart/2005/8/layout/vList5"/>
    <dgm:cxn modelId="{BC6994A1-15AF-7C47-B63B-C3930229E492}" type="presParOf" srcId="{B393F384-FA4B-DD4D-A8F2-1D09D5A317B6}" destId="{9864E35E-0F25-BC48-AC3A-1CF080CAE7AD}" srcOrd="1" destOrd="0" presId="urn:microsoft.com/office/officeart/2005/8/layout/vList5"/>
    <dgm:cxn modelId="{ED921682-1563-CB45-9BB5-4BBE00AAA6B2}" type="presParOf" srcId="{6E532ECA-BC31-1A43-AEC8-BA4F490CE6E4}" destId="{2682CF24-46C4-8244-B54A-53640D6296DC}" srcOrd="3" destOrd="0" presId="urn:microsoft.com/office/officeart/2005/8/layout/vList5"/>
    <dgm:cxn modelId="{E3BDC40C-5E54-5B46-9957-F1A603F9915B}" type="presParOf" srcId="{6E532ECA-BC31-1A43-AEC8-BA4F490CE6E4}" destId="{6D78429E-33C8-7542-920A-105BD28C8FE2}" srcOrd="4" destOrd="0" presId="urn:microsoft.com/office/officeart/2005/8/layout/vList5"/>
    <dgm:cxn modelId="{557E3900-34F1-D247-9CD9-2FAB870FFCFC}" type="presParOf" srcId="{6D78429E-33C8-7542-920A-105BD28C8FE2}" destId="{E66BCBA7-2355-A142-BBA3-BEF5603BFBD4}" srcOrd="0" destOrd="0" presId="urn:microsoft.com/office/officeart/2005/8/layout/vList5"/>
    <dgm:cxn modelId="{36554361-64FE-D646-A7EA-0F4050E0D56C}" type="presParOf" srcId="{6D78429E-33C8-7542-920A-105BD28C8FE2}" destId="{14B6A79E-8EEB-A841-9E48-4F3EBB3870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275B7-2940-F949-B8D6-C2EE079FCB73}">
      <dsp:nvSpPr>
        <dsp:cNvPr id="0" name=""/>
        <dsp:cNvSpPr/>
      </dsp:nvSpPr>
      <dsp:spPr>
        <a:xfrm>
          <a:off x="0" y="2124"/>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Total Respondents = 308,854</a:t>
          </a:r>
        </a:p>
      </dsp:txBody>
      <dsp:txXfrm>
        <a:off x="68454" y="70578"/>
        <a:ext cx="1728468" cy="1265378"/>
      </dsp:txXfrm>
    </dsp:sp>
    <dsp:sp modelId="{9864E35E-0F25-BC48-AC3A-1CF080CAE7AD}">
      <dsp:nvSpPr>
        <dsp:cNvPr id="0" name=""/>
        <dsp:cNvSpPr/>
      </dsp:nvSpPr>
      <dsp:spPr>
        <a:xfrm rot="5400000">
          <a:off x="2962573" y="517557"/>
          <a:ext cx="1121829" cy="3316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a:t>24,971 or 8.1%</a:t>
          </a:r>
        </a:p>
      </dsp:txBody>
      <dsp:txXfrm rot="-5400000">
        <a:off x="1865376" y="1669518"/>
        <a:ext cx="3261461" cy="1012303"/>
      </dsp:txXfrm>
    </dsp:sp>
    <dsp:sp modelId="{5B49F264-835D-AF40-A7E4-5719A9E0C7DE}">
      <dsp:nvSpPr>
        <dsp:cNvPr id="0" name=""/>
        <dsp:cNvSpPr/>
      </dsp:nvSpPr>
      <dsp:spPr>
        <a:xfrm>
          <a:off x="0" y="1474525"/>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 of Respondents who answered ‘Yes’ to Heart Disease.</a:t>
          </a:r>
        </a:p>
      </dsp:txBody>
      <dsp:txXfrm>
        <a:off x="68454" y="1542979"/>
        <a:ext cx="1728468" cy="1265378"/>
      </dsp:txXfrm>
    </dsp:sp>
    <dsp:sp modelId="{14B6A79E-8EEB-A841-9E48-4F3EBB387046}">
      <dsp:nvSpPr>
        <dsp:cNvPr id="0" name=""/>
        <dsp:cNvSpPr/>
      </dsp:nvSpPr>
      <dsp:spPr>
        <a:xfrm rot="5400000">
          <a:off x="2962573" y="1989957"/>
          <a:ext cx="1121829" cy="3316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a:t>283,883 or 91.9%</a:t>
          </a:r>
        </a:p>
      </dsp:txBody>
      <dsp:txXfrm rot="-5400000">
        <a:off x="1865376" y="3141918"/>
        <a:ext cx="3261461" cy="1012303"/>
      </dsp:txXfrm>
    </dsp:sp>
    <dsp:sp modelId="{E66BCBA7-2355-A142-BBA3-BEF5603BFBD4}">
      <dsp:nvSpPr>
        <dsp:cNvPr id="0" name=""/>
        <dsp:cNvSpPr/>
      </dsp:nvSpPr>
      <dsp:spPr>
        <a:xfrm>
          <a:off x="0" y="2946926"/>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 of Respondents who answered ‘No’ to Heart Disease.</a:t>
          </a:r>
        </a:p>
      </dsp:txBody>
      <dsp:txXfrm>
        <a:off x="68454" y="3015380"/>
        <a:ext cx="1728468" cy="12653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6690-0B9B-4CCC-CB0B-1D1013ED5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19B1E-AEAD-55B6-9499-E19A520EE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DA7D96-4D18-761E-69D7-78395915F68E}"/>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5" name="Footer Placeholder 4">
            <a:extLst>
              <a:ext uri="{FF2B5EF4-FFF2-40B4-BE49-F238E27FC236}">
                <a16:creationId xmlns:a16="http://schemas.microsoft.com/office/drawing/2014/main" id="{3275031B-E89F-97EB-C005-D10A0A95D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96FA2-1EB4-7285-7048-36F6B1709979}"/>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193777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3A85-7C0F-A07A-4AF2-D19434987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2F0CA5-20D4-C4D7-C0FE-0C99814D6F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90F85-D56C-BF35-7892-671585A11D2E}"/>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5" name="Footer Placeholder 4">
            <a:extLst>
              <a:ext uri="{FF2B5EF4-FFF2-40B4-BE49-F238E27FC236}">
                <a16:creationId xmlns:a16="http://schemas.microsoft.com/office/drawing/2014/main" id="{7B297A3A-AC19-7FE3-ECAF-493872868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C9ACB-64E5-6BB4-A319-F7CC2130F3DB}"/>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7441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019AF-29AA-AD84-27AD-A018C8C8EB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00C5B-6E8F-22BB-0E33-3BEEED0376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CF6C3-24E3-DE94-9D07-88C6B07886EE}"/>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5" name="Footer Placeholder 4">
            <a:extLst>
              <a:ext uri="{FF2B5EF4-FFF2-40B4-BE49-F238E27FC236}">
                <a16:creationId xmlns:a16="http://schemas.microsoft.com/office/drawing/2014/main" id="{9DF980C1-FCA5-79A1-9CD6-E6A2CF5F0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4AAE8-381C-A79B-7150-6A1A4891EC58}"/>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194418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D9AC-F4C0-2354-6697-6067BFFC7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97565-C7F1-3C05-A39A-3617C28FC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325BE-7368-6601-D911-2495CF216399}"/>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5" name="Footer Placeholder 4">
            <a:extLst>
              <a:ext uri="{FF2B5EF4-FFF2-40B4-BE49-F238E27FC236}">
                <a16:creationId xmlns:a16="http://schemas.microsoft.com/office/drawing/2014/main" id="{349EF34F-F8AB-F27C-08CA-EB5B1BF84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8A48B-A277-9E14-8B3C-1570C0386A28}"/>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160214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27CD-8C08-6EEB-7072-2FA42F4A2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6D8D2-4DA5-3FF2-F98B-C6EDD30FA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D8642-AE23-085E-C649-6BAE8F7009C3}"/>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5" name="Footer Placeholder 4">
            <a:extLst>
              <a:ext uri="{FF2B5EF4-FFF2-40B4-BE49-F238E27FC236}">
                <a16:creationId xmlns:a16="http://schemas.microsoft.com/office/drawing/2014/main" id="{7BCFC9C1-2AA0-AF59-6115-89BD86F67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85A62-28B7-FE62-2C76-A1C6D0068D82}"/>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369959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642B-4F50-F7C9-0AA8-5C2A33F49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AA324-9C39-DB32-D2D0-DE280E99B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2E96C6-DC77-4281-98BA-79BE14AA3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C45352-70D9-DF5D-E941-67DC3F88E9B2}"/>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6" name="Footer Placeholder 5">
            <a:extLst>
              <a:ext uri="{FF2B5EF4-FFF2-40B4-BE49-F238E27FC236}">
                <a16:creationId xmlns:a16="http://schemas.microsoft.com/office/drawing/2014/main" id="{DC65F845-1FA8-9CBD-2F58-A4033B036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3781B-AF69-498E-45CB-7D8A955682A1}"/>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169480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86CB-BAB6-2B08-9925-4F959FACD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9A0F3-8B6D-A4DD-4815-1D5A7F806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5BAAF-180E-5C17-4D18-6A4E4083A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EF4F7F-1BCA-9A13-64B5-B74FD778E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8511CB-ECF8-0C0D-8D8B-96C33BA27C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8F5F-DA01-D72E-641B-2FC27C9E8A20}"/>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8" name="Footer Placeholder 7">
            <a:extLst>
              <a:ext uri="{FF2B5EF4-FFF2-40B4-BE49-F238E27FC236}">
                <a16:creationId xmlns:a16="http://schemas.microsoft.com/office/drawing/2014/main" id="{7B423EF8-542D-CD0C-88D3-488090802D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032BF-5ECC-9796-B954-566600B258D0}"/>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35229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5022-FE07-2287-5F72-B22364CCA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DBC59-FA0C-261F-9450-46E74723BAA0}"/>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4" name="Footer Placeholder 3">
            <a:extLst>
              <a:ext uri="{FF2B5EF4-FFF2-40B4-BE49-F238E27FC236}">
                <a16:creationId xmlns:a16="http://schemas.microsoft.com/office/drawing/2014/main" id="{C45F5710-70AD-20C6-CFBE-553BC9C0E8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12A03-65A0-FC77-EF84-8704748D9A7C}"/>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254903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3D35D-B40D-CABB-C80F-8C7CBFF2CC24}"/>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3" name="Footer Placeholder 2">
            <a:extLst>
              <a:ext uri="{FF2B5EF4-FFF2-40B4-BE49-F238E27FC236}">
                <a16:creationId xmlns:a16="http://schemas.microsoft.com/office/drawing/2014/main" id="{28942E25-E850-EC79-4B3D-2021E2524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2F4E6F-D48D-C0AD-447B-E290454C26DB}"/>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145768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4164-ABE9-845E-282C-2C729E341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699A3D-0BD7-A873-8DF0-67F431F502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8A1A1-D606-D8AA-7138-BAAF8C8A6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3E9BC-9DFA-38FD-EE13-3ECB7D4E9C9A}"/>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6" name="Footer Placeholder 5">
            <a:extLst>
              <a:ext uri="{FF2B5EF4-FFF2-40B4-BE49-F238E27FC236}">
                <a16:creationId xmlns:a16="http://schemas.microsoft.com/office/drawing/2014/main" id="{2E608015-BED9-4E7E-362C-321C6BC0A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9754E-1695-66AB-CEF4-4587DC043302}"/>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23533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C0A2-CB79-5B40-FFF2-7780DCBF4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E2BBD-2469-E5CF-F1A3-1CA8381A9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810DD3-1065-4768-C116-515569D2B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73B2B-FCB9-19AF-0FC3-145FE513DDF8}"/>
              </a:ext>
            </a:extLst>
          </p:cNvPr>
          <p:cNvSpPr>
            <a:spLocks noGrp="1"/>
          </p:cNvSpPr>
          <p:nvPr>
            <p:ph type="dt" sz="half" idx="10"/>
          </p:nvPr>
        </p:nvSpPr>
        <p:spPr/>
        <p:txBody>
          <a:bodyPr/>
          <a:lstStyle/>
          <a:p>
            <a:fld id="{E25CAAC9-A18B-C545-A691-E098B0D8528B}" type="datetimeFigureOut">
              <a:rPr lang="en-US" smtClean="0"/>
              <a:t>7/31/23</a:t>
            </a:fld>
            <a:endParaRPr lang="en-US"/>
          </a:p>
        </p:txBody>
      </p:sp>
      <p:sp>
        <p:nvSpPr>
          <p:cNvPr id="6" name="Footer Placeholder 5">
            <a:extLst>
              <a:ext uri="{FF2B5EF4-FFF2-40B4-BE49-F238E27FC236}">
                <a16:creationId xmlns:a16="http://schemas.microsoft.com/office/drawing/2014/main" id="{4FA206C0-F7D2-7D8F-42AB-EB4D96D2B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CF6BC-BB67-5874-62BB-23B74268BFB2}"/>
              </a:ext>
            </a:extLst>
          </p:cNvPr>
          <p:cNvSpPr>
            <a:spLocks noGrp="1"/>
          </p:cNvSpPr>
          <p:nvPr>
            <p:ph type="sldNum" sz="quarter" idx="12"/>
          </p:nvPr>
        </p:nvSpPr>
        <p:spPr/>
        <p:txBody>
          <a:bodyPr/>
          <a:lstStyle/>
          <a:p>
            <a:fld id="{5CE89218-E317-C849-B910-6020326408AE}" type="slidenum">
              <a:rPr lang="en-US" smtClean="0"/>
              <a:t>‹#›</a:t>
            </a:fld>
            <a:endParaRPr lang="en-US"/>
          </a:p>
        </p:txBody>
      </p:sp>
    </p:spTree>
    <p:extLst>
      <p:ext uri="{BB962C8B-B14F-4D97-AF65-F5344CB8AC3E}">
        <p14:creationId xmlns:p14="http://schemas.microsoft.com/office/powerpoint/2010/main" val="90153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B398D-4742-F92E-B7AC-FCEC6B206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F6E10-3176-C768-49B9-7DB769162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6AA77-A148-F2FF-15C1-95BAE3256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CAAC9-A18B-C545-A691-E098B0D8528B}" type="datetimeFigureOut">
              <a:rPr lang="en-US" smtClean="0"/>
              <a:t>7/31/23</a:t>
            </a:fld>
            <a:endParaRPr lang="en-US"/>
          </a:p>
        </p:txBody>
      </p:sp>
      <p:sp>
        <p:nvSpPr>
          <p:cNvPr id="5" name="Footer Placeholder 4">
            <a:extLst>
              <a:ext uri="{FF2B5EF4-FFF2-40B4-BE49-F238E27FC236}">
                <a16:creationId xmlns:a16="http://schemas.microsoft.com/office/drawing/2014/main" id="{570DD9A0-832D-D93C-5A20-3C63575E9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EDBD5A-2389-01EE-9F3C-E7D84E2BF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89218-E317-C849-B910-6020326408AE}" type="slidenum">
              <a:rPr lang="en-US" smtClean="0"/>
              <a:t>‹#›</a:t>
            </a:fld>
            <a:endParaRPr lang="en-US"/>
          </a:p>
        </p:txBody>
      </p:sp>
    </p:spTree>
    <p:extLst>
      <p:ext uri="{BB962C8B-B14F-4D97-AF65-F5344CB8AC3E}">
        <p14:creationId xmlns:p14="http://schemas.microsoft.com/office/powerpoint/2010/main" val="47271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B33EB-72A5-9928-D819-27B39CF6145D}"/>
              </a:ext>
            </a:extLst>
          </p:cNvPr>
          <p:cNvSpPr>
            <a:spLocks noGrp="1"/>
          </p:cNvSpPr>
          <p:nvPr>
            <p:ph type="ctrTitle"/>
          </p:nvPr>
        </p:nvSpPr>
        <p:spPr>
          <a:xfrm>
            <a:off x="5297762" y="640080"/>
            <a:ext cx="6251110" cy="3566160"/>
          </a:xfrm>
        </p:spPr>
        <p:txBody>
          <a:bodyPr anchor="b">
            <a:normAutofit/>
          </a:bodyPr>
          <a:lstStyle/>
          <a:p>
            <a:pPr algn="l"/>
            <a:r>
              <a:rPr lang="en-US" sz="5400"/>
              <a:t>UNC-CH-DA Project 1:</a:t>
            </a:r>
            <a:br>
              <a:rPr lang="en-US" sz="5400"/>
            </a:br>
            <a:r>
              <a:rPr lang="en-US" sz="5400"/>
              <a:t>Age vs Heart Disease</a:t>
            </a:r>
          </a:p>
        </p:txBody>
      </p:sp>
      <p:sp>
        <p:nvSpPr>
          <p:cNvPr id="3" name="Subtitle 2">
            <a:extLst>
              <a:ext uri="{FF2B5EF4-FFF2-40B4-BE49-F238E27FC236}">
                <a16:creationId xmlns:a16="http://schemas.microsoft.com/office/drawing/2014/main" id="{BF5CF7B4-9CF4-D579-C242-206C91F2A5BD}"/>
              </a:ext>
            </a:extLst>
          </p:cNvPr>
          <p:cNvSpPr>
            <a:spLocks noGrp="1"/>
          </p:cNvSpPr>
          <p:nvPr>
            <p:ph type="subTitle" idx="1"/>
          </p:nvPr>
        </p:nvSpPr>
        <p:spPr>
          <a:xfrm>
            <a:off x="5297760" y="4636008"/>
            <a:ext cx="6251111" cy="1572768"/>
          </a:xfrm>
        </p:spPr>
        <p:txBody>
          <a:bodyPr>
            <a:normAutofit/>
          </a:bodyPr>
          <a:lstStyle/>
          <a:p>
            <a:pPr algn="l"/>
            <a:r>
              <a:rPr lang="en-US"/>
              <a:t>A Data Analysis Comparing Age to Prevalence of Heart Disease</a:t>
            </a:r>
          </a:p>
        </p:txBody>
      </p:sp>
      <p:pic>
        <p:nvPicPr>
          <p:cNvPr id="5" name="Picture 4" descr="Heartshaped platelets suspended in the air">
            <a:extLst>
              <a:ext uri="{FF2B5EF4-FFF2-40B4-BE49-F238E27FC236}">
                <a16:creationId xmlns:a16="http://schemas.microsoft.com/office/drawing/2014/main" id="{4AFC6A67-44D0-2E04-A5CC-DB79450517FE}"/>
              </a:ext>
            </a:extLst>
          </p:cNvPr>
          <p:cNvPicPr>
            <a:picLocks noChangeAspect="1"/>
          </p:cNvPicPr>
          <p:nvPr/>
        </p:nvPicPr>
        <p:blipFill rotWithShape="1">
          <a:blip r:embed="rId2"/>
          <a:srcRect l="28166" r="2090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55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9A2F9-1CB0-F2EE-D21F-39EBC1437F9D}"/>
              </a:ext>
            </a:extLst>
          </p:cNvPr>
          <p:cNvSpPr>
            <a:spLocks noGrp="1"/>
          </p:cNvSpPr>
          <p:nvPr>
            <p:ph type="title"/>
          </p:nvPr>
        </p:nvSpPr>
        <p:spPr>
          <a:xfrm>
            <a:off x="4654296" y="329184"/>
            <a:ext cx="6894576" cy="1783080"/>
          </a:xfrm>
        </p:spPr>
        <p:txBody>
          <a:bodyPr anchor="b">
            <a:normAutofit/>
          </a:bodyPr>
          <a:lstStyle/>
          <a:p>
            <a:r>
              <a:rPr lang="en-US" sz="5400" dirty="0"/>
              <a:t>BACKGROUND</a:t>
            </a:r>
          </a:p>
        </p:txBody>
      </p:sp>
      <p:pic>
        <p:nvPicPr>
          <p:cNvPr id="5" name="Picture 4" descr="A close-up of a graph&#10;&#10;Description automatically generated">
            <a:extLst>
              <a:ext uri="{FF2B5EF4-FFF2-40B4-BE49-F238E27FC236}">
                <a16:creationId xmlns:a16="http://schemas.microsoft.com/office/drawing/2014/main" id="{C2AE9074-A078-7400-B347-F7D7F9470E9A}"/>
              </a:ext>
            </a:extLst>
          </p:cNvPr>
          <p:cNvPicPr>
            <a:picLocks noChangeAspect="1"/>
          </p:cNvPicPr>
          <p:nvPr/>
        </p:nvPicPr>
        <p:blipFill rotWithShape="1">
          <a:blip r:embed="rId2"/>
          <a:srcRect l="16176" r="5058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465487-7245-DA01-0CD8-486109383FE0}"/>
              </a:ext>
            </a:extLst>
          </p:cNvPr>
          <p:cNvSpPr>
            <a:spLocks noGrp="1"/>
          </p:cNvSpPr>
          <p:nvPr>
            <p:ph idx="1"/>
          </p:nvPr>
        </p:nvSpPr>
        <p:spPr>
          <a:xfrm>
            <a:off x="4654296" y="2706624"/>
            <a:ext cx="6894576" cy="3483864"/>
          </a:xfrm>
        </p:spPr>
        <p:txBody>
          <a:bodyPr>
            <a:normAutofit lnSpcReduction="10000"/>
          </a:bodyPr>
          <a:lstStyle/>
          <a:p>
            <a:r>
              <a:rPr lang="en-US" sz="2000" dirty="0"/>
              <a:t>Start with a mostly clean dataset from </a:t>
            </a:r>
            <a:r>
              <a:rPr lang="en-US" sz="2000" dirty="0" err="1"/>
              <a:t>kaggle.com</a:t>
            </a:r>
            <a:r>
              <a:rPr lang="en-US" sz="2000" dirty="0"/>
              <a:t>, "Cardiovascular Diseases Risk Prediction Dataset”:</a:t>
            </a:r>
          </a:p>
          <a:p>
            <a:pPr lvl="1"/>
            <a:r>
              <a:rPr lang="en-US" sz="2000" dirty="0"/>
              <a:t>derived from the "2021 BRFSS Dataset from the CDC”</a:t>
            </a:r>
          </a:p>
          <a:p>
            <a:pPr lvl="1"/>
            <a:r>
              <a:rPr lang="en-US" sz="2000" dirty="0"/>
              <a:t>author chose 19 of the 304 unique variables relating "to lifestyle factors of a person that can be contributed to being at risk with any form of Cardiovascular Diseases".</a:t>
            </a:r>
          </a:p>
          <a:p>
            <a:r>
              <a:rPr lang="en-US" sz="2000" dirty="0"/>
              <a:t>Each Team Member tasked with asking a question of the data, then use data and statistical analysis, and visualization to:</a:t>
            </a:r>
          </a:p>
          <a:p>
            <a:pPr lvl="1"/>
            <a:r>
              <a:rPr lang="en-US" sz="2000" dirty="0"/>
              <a:t>Answer the question</a:t>
            </a:r>
          </a:p>
          <a:p>
            <a:pPr lvl="1"/>
            <a:r>
              <a:rPr lang="en-US" sz="2000" dirty="0"/>
              <a:t>Verify confidence in the results</a:t>
            </a:r>
          </a:p>
          <a:p>
            <a:pPr lvl="1"/>
            <a:r>
              <a:rPr lang="en-US" sz="2000" dirty="0"/>
              <a:t>Use graphs/charts to clearly, visually display the results</a:t>
            </a:r>
          </a:p>
          <a:p>
            <a:pPr lvl="1"/>
            <a:endParaRPr lang="en-US" sz="1900" dirty="0"/>
          </a:p>
          <a:p>
            <a:pPr marL="0" indent="0">
              <a:buNone/>
            </a:pPr>
            <a:endParaRPr lang="en-US" sz="1900" dirty="0"/>
          </a:p>
        </p:txBody>
      </p:sp>
    </p:spTree>
    <p:extLst>
      <p:ext uri="{BB962C8B-B14F-4D97-AF65-F5344CB8AC3E}">
        <p14:creationId xmlns:p14="http://schemas.microsoft.com/office/powerpoint/2010/main" val="16387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C0CAC-C0A2-3B96-7EAB-92ABF8338865}"/>
              </a:ext>
            </a:extLst>
          </p:cNvPr>
          <p:cNvSpPr>
            <a:spLocks noGrp="1"/>
          </p:cNvSpPr>
          <p:nvPr>
            <p:ph type="title"/>
          </p:nvPr>
        </p:nvSpPr>
        <p:spPr>
          <a:xfrm>
            <a:off x="640080" y="325369"/>
            <a:ext cx="4368602" cy="1956841"/>
          </a:xfrm>
        </p:spPr>
        <p:txBody>
          <a:bodyPr anchor="b">
            <a:normAutofit/>
          </a:bodyPr>
          <a:lstStyle/>
          <a:p>
            <a:r>
              <a:rPr lang="en-US" sz="3400"/>
              <a:t>Question: </a:t>
            </a:r>
            <a:br>
              <a:rPr lang="en-US" sz="3400"/>
            </a:br>
            <a:r>
              <a:rPr lang="en-US" sz="3400"/>
              <a:t>Is there a relationship between Age and Heart Disease?</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FE9487-3A52-6C33-D5F9-806C6563E7A5}"/>
              </a:ext>
            </a:extLst>
          </p:cNvPr>
          <p:cNvSpPr>
            <a:spLocks noGrp="1"/>
          </p:cNvSpPr>
          <p:nvPr>
            <p:ph idx="1"/>
          </p:nvPr>
        </p:nvSpPr>
        <p:spPr>
          <a:xfrm>
            <a:off x="640080" y="2872899"/>
            <a:ext cx="4243589" cy="3320668"/>
          </a:xfrm>
        </p:spPr>
        <p:txBody>
          <a:bodyPr>
            <a:normAutofit/>
          </a:bodyPr>
          <a:lstStyle/>
          <a:p>
            <a:pPr marL="0" indent="0">
              <a:buNone/>
            </a:pPr>
            <a:r>
              <a:rPr lang="en-US" sz="2200"/>
              <a:t>Based on the Dataset of approximately 309K respondents, determine if there is a relationship between the respondents Age and the Incidence of Heart Disease.</a:t>
            </a:r>
          </a:p>
        </p:txBody>
      </p:sp>
      <p:pic>
        <p:nvPicPr>
          <p:cNvPr id="14" name="Picture 13">
            <a:extLst>
              <a:ext uri="{FF2B5EF4-FFF2-40B4-BE49-F238E27FC236}">
                <a16:creationId xmlns:a16="http://schemas.microsoft.com/office/drawing/2014/main" id="{E0B75B9C-D487-1406-6856-B7572B38E732}"/>
              </a:ext>
            </a:extLst>
          </p:cNvPr>
          <p:cNvPicPr>
            <a:picLocks noChangeAspect="1"/>
          </p:cNvPicPr>
          <p:nvPr/>
        </p:nvPicPr>
        <p:blipFill rotWithShape="1">
          <a:blip r:embed="rId2"/>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1002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0770-813F-046A-D56C-8E6217C243E6}"/>
              </a:ext>
            </a:extLst>
          </p:cNvPr>
          <p:cNvSpPr>
            <a:spLocks noGrp="1"/>
          </p:cNvSpPr>
          <p:nvPr>
            <p:ph type="title"/>
          </p:nvPr>
        </p:nvSpPr>
        <p:spPr/>
        <p:txBody>
          <a:bodyPr>
            <a:normAutofit/>
          </a:bodyPr>
          <a:lstStyle/>
          <a:p>
            <a:pPr algn="ctr"/>
            <a:r>
              <a:rPr lang="en-US" dirty="0"/>
              <a:t>Percentage Positive for Heart Disease</a:t>
            </a:r>
          </a:p>
        </p:txBody>
      </p:sp>
      <p:graphicFrame>
        <p:nvGraphicFramePr>
          <p:cNvPr id="8" name="Content Placeholder 2">
            <a:extLst>
              <a:ext uri="{FF2B5EF4-FFF2-40B4-BE49-F238E27FC236}">
                <a16:creationId xmlns:a16="http://schemas.microsoft.com/office/drawing/2014/main" id="{FF650698-F22F-E044-3482-2ADCD9CEC8A3}"/>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blue circle with orange triangle and black text&#10;&#10;Description automatically generated">
            <a:extLst>
              <a:ext uri="{FF2B5EF4-FFF2-40B4-BE49-F238E27FC236}">
                <a16:creationId xmlns:a16="http://schemas.microsoft.com/office/drawing/2014/main" id="{1F41CC5D-8993-4BC6-6986-5AF0D212C5C6}"/>
              </a:ext>
            </a:extLst>
          </p:cNvPr>
          <p:cNvPicPr>
            <a:picLocks noGrp="1" noChangeAspect="1"/>
          </p:cNvPicPr>
          <p:nvPr>
            <p:ph sz="half" idx="2"/>
          </p:nvPr>
        </p:nvPicPr>
        <p:blipFill rotWithShape="1">
          <a:blip r:embed="rId7"/>
          <a:srcRect l="5680" t="3101" r="5010" b="11633"/>
          <a:stretch/>
        </p:blipFill>
        <p:spPr>
          <a:xfrm>
            <a:off x="6301945" y="2023333"/>
            <a:ext cx="5181601" cy="3710202"/>
          </a:xfrm>
          <a:ln w="12700">
            <a:solidFill>
              <a:schemeClr val="tx1"/>
            </a:solidFill>
          </a:ln>
          <a:effectLst>
            <a:outerShdw blurRad="50800" dist="497074" dir="2700000" algn="tl" rotWithShape="0">
              <a:prstClr val="black">
                <a:alpha val="40000"/>
              </a:prstClr>
            </a:outerShdw>
          </a:effectLst>
        </p:spPr>
      </p:pic>
    </p:spTree>
    <p:extLst>
      <p:ext uri="{BB962C8B-B14F-4D97-AF65-F5344CB8AC3E}">
        <p14:creationId xmlns:p14="http://schemas.microsoft.com/office/powerpoint/2010/main" val="56647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BA4E4A-30E1-1EC9-C039-D71BB4B8BE57}"/>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Positive Heart Disease vs Age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16E0E30-CA01-F74A-E3E4-49FFCBA36E6F}"/>
              </a:ext>
            </a:extLst>
          </p:cNvPr>
          <p:cNvSpPr>
            <a:spLocks noGrp="1"/>
          </p:cNvSpPr>
          <p:nvPr>
            <p:ph type="body" sz="half" idx="2"/>
          </p:nvPr>
        </p:nvSpPr>
        <p:spPr>
          <a:xfrm>
            <a:off x="211087" y="2613431"/>
            <a:ext cx="3752892" cy="3565604"/>
          </a:xfrm>
        </p:spPr>
        <p:txBody>
          <a:bodyPr vert="horz" lIns="91440" tIns="45720" rIns="91440" bIns="45720" rtlCol="0" anchor="t">
            <a:normAutofit/>
          </a:bodyPr>
          <a:lstStyle/>
          <a:p>
            <a:pPr marL="285750" indent="-228600">
              <a:buFont typeface="Arial" panose="020B0604020202020204" pitchFamily="34" charset="0"/>
              <a:buChar char="•"/>
            </a:pPr>
            <a:r>
              <a:rPr lang="en-US" sz="1400" dirty="0"/>
              <a:t>We see a definite skew towards a higher prevalence with increase in age.</a:t>
            </a:r>
          </a:p>
          <a:p>
            <a:pPr marL="285750" indent="-228600">
              <a:buFont typeface="Arial" panose="020B0604020202020204" pitchFamily="34" charset="0"/>
              <a:buChar char="•"/>
            </a:pPr>
            <a:r>
              <a:rPr lang="en-US" sz="1400" dirty="0"/>
              <a:t>The Median line shows more than 50% of the positive cases lie somewhere above the 70-year-old mark.</a:t>
            </a:r>
          </a:p>
          <a:p>
            <a:pPr marL="285750" indent="-228600">
              <a:buFont typeface="Arial" panose="020B0604020202020204" pitchFamily="34" charset="0"/>
              <a:buChar char="•"/>
            </a:pPr>
            <a:r>
              <a:rPr lang="en-US" sz="1400" dirty="0"/>
              <a:t>88% of the Positive cases lie above the age of 55.</a:t>
            </a:r>
          </a:p>
          <a:p>
            <a:pPr marL="285750" indent="-228600">
              <a:buFont typeface="Arial" panose="020B0604020202020204" pitchFamily="34" charset="0"/>
              <a:buChar char="•"/>
            </a:pPr>
            <a:r>
              <a:rPr lang="en-US" sz="1400" dirty="0"/>
              <a:t>Further questions:</a:t>
            </a:r>
          </a:p>
          <a:p>
            <a:pPr marL="742950" lvl="1" indent="-228600">
              <a:buFont typeface="Arial" panose="020B0604020202020204" pitchFamily="34" charset="0"/>
              <a:buChar char="•"/>
            </a:pPr>
            <a:r>
              <a:rPr lang="en-US" sz="1200" dirty="0"/>
              <a:t>Is the distribution of respondents equal across all ‘Age Categories’?</a:t>
            </a:r>
          </a:p>
          <a:p>
            <a:pPr marL="742950" lvl="1" indent="-228600">
              <a:buFont typeface="Arial" panose="020B0604020202020204" pitchFamily="34" charset="0"/>
              <a:buChar char="•"/>
            </a:pPr>
            <a:r>
              <a:rPr lang="en-US" sz="1200" dirty="0"/>
              <a:t>If not, do these numbers represent a normal percentage distribution among the # of respondents in each Age Category (based on total sample percentage of positive cases)?</a:t>
            </a:r>
          </a:p>
        </p:txBody>
      </p:sp>
      <p:pic>
        <p:nvPicPr>
          <p:cNvPr id="6" name="Content Placeholder 5" descr="A graph of a number of people with red bars&#10;&#10;Description automatically generated">
            <a:extLst>
              <a:ext uri="{FF2B5EF4-FFF2-40B4-BE49-F238E27FC236}">
                <a16:creationId xmlns:a16="http://schemas.microsoft.com/office/drawing/2014/main" id="{F4D4A6B9-C7BD-B2AC-480F-F76160183DFC}"/>
              </a:ext>
            </a:extLst>
          </p:cNvPr>
          <p:cNvPicPr>
            <a:picLocks noGrp="1" noChangeAspect="1"/>
          </p:cNvPicPr>
          <p:nvPr>
            <p:ph idx="1"/>
          </p:nvPr>
        </p:nvPicPr>
        <p:blipFill>
          <a:blip r:embed="rId2"/>
          <a:stretch>
            <a:fillRect/>
          </a:stretch>
        </p:blipFill>
        <p:spPr>
          <a:xfrm>
            <a:off x="4492794" y="1544595"/>
            <a:ext cx="7330398" cy="3665199"/>
          </a:xfrm>
          <a:prstGeom prst="rect">
            <a:avLst/>
          </a:prstGeom>
        </p:spPr>
      </p:pic>
    </p:spTree>
    <p:extLst>
      <p:ext uri="{BB962C8B-B14F-4D97-AF65-F5344CB8AC3E}">
        <p14:creationId xmlns:p14="http://schemas.microsoft.com/office/powerpoint/2010/main" val="59304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5FC27-9B17-82FE-692A-3AE3A1ED4B1D}"/>
              </a:ext>
            </a:extLst>
          </p:cNvPr>
          <p:cNvSpPr>
            <a:spLocks noGrp="1"/>
          </p:cNvSpPr>
          <p:nvPr>
            <p:ph type="title"/>
          </p:nvPr>
        </p:nvSpPr>
        <p:spPr>
          <a:xfrm>
            <a:off x="630936" y="639520"/>
            <a:ext cx="3429000" cy="1719072"/>
          </a:xfrm>
        </p:spPr>
        <p:txBody>
          <a:bodyPr anchor="b">
            <a:normAutofit/>
          </a:bodyPr>
          <a:lstStyle/>
          <a:p>
            <a:r>
              <a:rPr lang="en-US" sz="3400" dirty="0"/>
              <a:t># of Respondents per Age Category</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2F8E8E4-BC54-5FBD-E4AC-3C084FBA0B87}"/>
              </a:ext>
            </a:extLst>
          </p:cNvPr>
          <p:cNvSpPr>
            <a:spLocks noGrp="1"/>
          </p:cNvSpPr>
          <p:nvPr>
            <p:ph idx="1"/>
          </p:nvPr>
        </p:nvSpPr>
        <p:spPr>
          <a:xfrm>
            <a:off x="630936" y="2807208"/>
            <a:ext cx="3429000" cy="3410712"/>
          </a:xfrm>
        </p:spPr>
        <p:txBody>
          <a:bodyPr anchor="t">
            <a:normAutofit/>
          </a:bodyPr>
          <a:lstStyle/>
          <a:p>
            <a:pPr marL="0" indent="0">
              <a:buNone/>
            </a:pPr>
            <a:r>
              <a:rPr lang="en-US" sz="2200" dirty="0"/>
              <a:t>Here we see the # of Respondents in each age category is slightly skewed towards the older age groups.</a:t>
            </a:r>
          </a:p>
          <a:p>
            <a:pPr marL="0" indent="0">
              <a:buNone/>
            </a:pPr>
            <a:endParaRPr lang="en-US" sz="2200" dirty="0"/>
          </a:p>
          <a:p>
            <a:pPr marL="0" indent="0">
              <a:buNone/>
            </a:pPr>
            <a:r>
              <a:rPr lang="en-US" sz="2200" dirty="0"/>
              <a:t>Although it is clear the skew is not as pronounced as we see when comparing age to positive cases.</a:t>
            </a:r>
          </a:p>
        </p:txBody>
      </p:sp>
      <p:pic>
        <p:nvPicPr>
          <p:cNvPr id="5" name="Content Placeholder 4" descr="A graph of a number of people&#10;&#10;Description automatically generated">
            <a:extLst>
              <a:ext uri="{FF2B5EF4-FFF2-40B4-BE49-F238E27FC236}">
                <a16:creationId xmlns:a16="http://schemas.microsoft.com/office/drawing/2014/main" id="{CAED0C44-D77F-8E8E-3455-B5D3C2E8CB6C}"/>
              </a:ext>
            </a:extLst>
          </p:cNvPr>
          <p:cNvPicPr>
            <a:picLocks noChangeAspect="1"/>
          </p:cNvPicPr>
          <p:nvPr/>
        </p:nvPicPr>
        <p:blipFill>
          <a:blip r:embed="rId2"/>
          <a:stretch>
            <a:fillRect/>
          </a:stretch>
        </p:blipFill>
        <p:spPr>
          <a:xfrm>
            <a:off x="4059936" y="1519232"/>
            <a:ext cx="7666502" cy="3833251"/>
          </a:xfrm>
          <a:prstGeom prst="rect">
            <a:avLst/>
          </a:prstGeom>
        </p:spPr>
      </p:pic>
    </p:spTree>
    <p:extLst>
      <p:ext uri="{BB962C8B-B14F-4D97-AF65-F5344CB8AC3E}">
        <p14:creationId xmlns:p14="http://schemas.microsoft.com/office/powerpoint/2010/main" val="259360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5E5235-732B-66E4-18A4-28BCA5E51AD4}"/>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Chi Square Testing</a:t>
            </a:r>
          </a:p>
        </p:txBody>
      </p:sp>
      <p:sp>
        <p:nvSpPr>
          <p:cNvPr id="10" name="Content Placeholder 2">
            <a:extLst>
              <a:ext uri="{FF2B5EF4-FFF2-40B4-BE49-F238E27FC236}">
                <a16:creationId xmlns:a16="http://schemas.microsoft.com/office/drawing/2014/main" id="{D1B3D7C2-5941-49CF-24C6-60E2265EDF00}"/>
              </a:ext>
            </a:extLst>
          </p:cNvPr>
          <p:cNvSpPr>
            <a:spLocks noGrp="1"/>
          </p:cNvSpPr>
          <p:nvPr>
            <p:ph sz="half" idx="1"/>
          </p:nvPr>
        </p:nvSpPr>
        <p:spPr>
          <a:xfrm>
            <a:off x="4380855" y="1412489"/>
            <a:ext cx="3427283" cy="4363844"/>
          </a:xfrm>
        </p:spPr>
        <p:txBody>
          <a:bodyPr>
            <a:normAutofit lnSpcReduction="10000"/>
          </a:bodyPr>
          <a:lstStyle/>
          <a:p>
            <a:pPr marL="0" indent="0">
              <a:buNone/>
            </a:pPr>
            <a:r>
              <a:rPr lang="en-US" sz="2000" dirty="0"/>
              <a:t>Null Hypothesis:</a:t>
            </a:r>
          </a:p>
          <a:p>
            <a:pPr marL="0" indent="0">
              <a:buNone/>
            </a:pPr>
            <a:r>
              <a:rPr lang="en-US" sz="1300" dirty="0"/>
              <a:t>The number of positive cases of heart disease per age group will be 8.1% of the total number of respondents in the age group.</a:t>
            </a:r>
          </a:p>
          <a:p>
            <a:pPr marL="0" indent="0">
              <a:buNone/>
            </a:pPr>
            <a:r>
              <a:rPr lang="en-US" sz="2000" dirty="0"/>
              <a:t>Alternative Hypothesis:</a:t>
            </a:r>
          </a:p>
          <a:p>
            <a:pPr marL="0" indent="0">
              <a:buNone/>
            </a:pPr>
            <a:r>
              <a:rPr lang="en-US" sz="1300" dirty="0"/>
              <a:t>There is a higher prevalence of heart disease as a respondent’s age increases, and therefore we will not see the number of positive cases of heart disease for each age group evenly distributed as 8.1%.</a:t>
            </a:r>
          </a:p>
          <a:p>
            <a:pPr marL="0" indent="0">
              <a:buNone/>
            </a:pPr>
            <a:r>
              <a:rPr lang="en-US" sz="2000" dirty="0"/>
              <a:t>Results:</a:t>
            </a:r>
          </a:p>
          <a:p>
            <a:pPr marL="0" indent="0">
              <a:buNone/>
            </a:pPr>
            <a:r>
              <a:rPr lang="en-US" sz="1300" dirty="0"/>
              <a:t>The resulting statistical value is WELL ABOVE the calculated statistical value, and the p-value is so low as to be reported as 0.0. Therefore, we can REJECT the NULL HYPOTHESIS that the observed number of positive case per age group follows the overall distribution of 8.1%. Supporting the Alternative Hypothesis there is a possible relationship between an increase in age and incidence of heart disease.</a:t>
            </a:r>
          </a:p>
          <a:p>
            <a:pPr marL="0" indent="0">
              <a:buNone/>
            </a:pPr>
            <a:endParaRPr lang="en-US" sz="13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011C828-7C7B-8F82-0A33-86BC91FDF9F8}"/>
              </a:ext>
            </a:extLst>
          </p:cNvPr>
          <p:cNvSpPr>
            <a:spLocks noGrp="1"/>
          </p:cNvSpPr>
          <p:nvPr>
            <p:ph sz="half" idx="2"/>
          </p:nvPr>
        </p:nvSpPr>
        <p:spPr>
          <a:xfrm>
            <a:off x="8451604" y="1412489"/>
            <a:ext cx="3197701" cy="4363844"/>
          </a:xfrm>
        </p:spPr>
        <p:txBody>
          <a:bodyPr>
            <a:normAutofit lnSpcReduction="10000"/>
          </a:bodyPr>
          <a:lstStyle/>
          <a:p>
            <a:r>
              <a:rPr lang="en-US" sz="1600" dirty="0"/>
              <a:t>The expected number of positive cases for the Null Hypothesis were calculated by taking the actual # of respondents in each age category and multiplying by 8.1%.</a:t>
            </a:r>
          </a:p>
          <a:p>
            <a:r>
              <a:rPr lang="en-US" sz="1600" dirty="0"/>
              <a:t>The observed values were taken directly from the actual counts of positive cases from each age group</a:t>
            </a:r>
          </a:p>
          <a:p>
            <a:r>
              <a:rPr lang="en-US" sz="1600" dirty="0"/>
              <a:t>12 degrees of freedom; 95% confidence</a:t>
            </a:r>
          </a:p>
          <a:p>
            <a:pPr lvl="1"/>
            <a:r>
              <a:rPr lang="en-US" sz="1600" dirty="0"/>
              <a:t>Statistical Value = 21.03</a:t>
            </a:r>
          </a:p>
          <a:p>
            <a:r>
              <a:rPr lang="en-US" sz="1600" dirty="0"/>
              <a:t>Chi squared results:</a:t>
            </a:r>
          </a:p>
          <a:p>
            <a:pPr lvl="1"/>
            <a:r>
              <a:rPr lang="en-US" sz="1600" dirty="0"/>
              <a:t>Statistical Value = 16574.54</a:t>
            </a:r>
          </a:p>
          <a:p>
            <a:pPr lvl="1"/>
            <a:r>
              <a:rPr lang="en-US" sz="1600" dirty="0"/>
              <a:t>p-value = 0.0</a:t>
            </a:r>
          </a:p>
        </p:txBody>
      </p:sp>
    </p:spTree>
    <p:extLst>
      <p:ext uri="{BB962C8B-B14F-4D97-AF65-F5344CB8AC3E}">
        <p14:creationId xmlns:p14="http://schemas.microsoft.com/office/powerpoint/2010/main" val="362548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7D6144-76D4-6BEC-7261-EC2D2EA05829}"/>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4400" kern="1200" dirty="0">
                <a:solidFill>
                  <a:schemeClr val="tx1"/>
                </a:solidFill>
                <a:latin typeface="+mj-lt"/>
                <a:ea typeface="+mj-ea"/>
                <a:cs typeface="+mj-cs"/>
              </a:rPr>
              <a:t>Linear Regression and Correlation Analysis</a:t>
            </a:r>
          </a:p>
        </p:txBody>
      </p:sp>
      <p:sp>
        <p:nvSpPr>
          <p:cNvPr id="4" name="Text Placeholder 3">
            <a:extLst>
              <a:ext uri="{FF2B5EF4-FFF2-40B4-BE49-F238E27FC236}">
                <a16:creationId xmlns:a16="http://schemas.microsoft.com/office/drawing/2014/main" id="{E9927653-6219-BF51-0FFA-21EEDD4DED44}"/>
              </a:ext>
            </a:extLst>
          </p:cNvPr>
          <p:cNvSpPr>
            <a:spLocks noGrp="1"/>
          </p:cNvSpPr>
          <p:nvPr>
            <p:ph type="body" sz="half" idx="2"/>
          </p:nvPr>
        </p:nvSpPr>
        <p:spPr>
          <a:xfrm>
            <a:off x="411125" y="2176738"/>
            <a:ext cx="4958966" cy="3917773"/>
          </a:xfrm>
        </p:spPr>
        <p:txBody>
          <a:bodyPr vert="horz" lIns="91440" tIns="45720" rIns="91440" bIns="45720" rtlCol="0">
            <a:normAutofit/>
          </a:bodyPr>
          <a:lstStyle/>
          <a:p>
            <a:pPr marL="285750" indent="-228600">
              <a:buFont typeface="Arial" panose="020B0604020202020204" pitchFamily="34" charset="0"/>
              <a:buChar char="•"/>
            </a:pPr>
            <a:r>
              <a:rPr lang="en-US" sz="2000" dirty="0"/>
              <a:t>The categorical ‘Age Category’ data was first converted to Ordinal Data, to allow for plotting of a linear regression.</a:t>
            </a:r>
          </a:p>
          <a:p>
            <a:pPr marL="285750" indent="-228600">
              <a:buFont typeface="Arial" panose="020B0604020202020204" pitchFamily="34" charset="0"/>
              <a:buChar char="•"/>
            </a:pPr>
            <a:r>
              <a:rPr lang="en-US" sz="2000" dirty="0"/>
              <a:t>Results:</a:t>
            </a:r>
          </a:p>
          <a:p>
            <a:pPr marL="742950" lvl="1" indent="-228600">
              <a:buFont typeface="Arial" panose="020B0604020202020204" pitchFamily="34" charset="0"/>
              <a:buChar char="•"/>
            </a:pPr>
            <a:r>
              <a:rPr lang="en-US" sz="2000" dirty="0"/>
              <a:t>y = 446.82x + -760.07</a:t>
            </a:r>
          </a:p>
          <a:p>
            <a:pPr marL="742950" lvl="1" indent="-228600">
              <a:buFont typeface="Arial" panose="020B0604020202020204" pitchFamily="34" charset="0"/>
              <a:buChar char="•"/>
            </a:pPr>
            <a:r>
              <a:rPr lang="en-US" sz="2000" dirty="0"/>
              <a:t>r-squared is: 0.90101</a:t>
            </a:r>
          </a:p>
          <a:p>
            <a:pPr marL="285750" indent="-228600">
              <a:buFont typeface="Arial" panose="020B0604020202020204" pitchFamily="34" charset="0"/>
              <a:buChar char="•"/>
            </a:pPr>
            <a:r>
              <a:rPr lang="en-US" sz="2000" dirty="0"/>
              <a:t>There is a strong positive correlation between an increase in age of the respondents and the prevalence of heart disease.</a:t>
            </a:r>
          </a:p>
          <a:p>
            <a:pPr marL="285750" indent="-228600">
              <a:buFont typeface="Arial" panose="020B0604020202020204" pitchFamily="34" charset="0"/>
              <a:buChar char="•"/>
            </a:pPr>
            <a:r>
              <a:rPr lang="en-US" sz="2000" dirty="0"/>
              <a:t>Additional regression should be conducted to find the best curve fit.</a:t>
            </a:r>
          </a:p>
        </p:txBody>
      </p:sp>
      <p:pic>
        <p:nvPicPr>
          <p:cNvPr id="6" name="Content Placeholder 5" descr="A graph with numbers and a red line&#10;&#10;Description automatically generated">
            <a:extLst>
              <a:ext uri="{FF2B5EF4-FFF2-40B4-BE49-F238E27FC236}">
                <a16:creationId xmlns:a16="http://schemas.microsoft.com/office/drawing/2014/main" id="{3AED9CE5-B671-2507-8E16-15885C09E2EA}"/>
              </a:ext>
            </a:extLst>
          </p:cNvPr>
          <p:cNvPicPr>
            <a:picLocks noGrp="1" noChangeAspect="1"/>
          </p:cNvPicPr>
          <p:nvPr>
            <p:ph idx="1"/>
          </p:nvPr>
        </p:nvPicPr>
        <p:blipFill>
          <a:blip r:embed="rId2"/>
          <a:stretch>
            <a:fillRect/>
          </a:stretch>
        </p:blipFill>
        <p:spPr>
          <a:xfrm>
            <a:off x="5370090" y="1863548"/>
            <a:ext cx="6668551" cy="3917773"/>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568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629</Words>
  <Application>Microsoft Macintosh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UNC-CH-DA Project 1: Age vs Heart Disease</vt:lpstr>
      <vt:lpstr>BACKGROUND</vt:lpstr>
      <vt:lpstr>Question:  Is there a relationship between Age and Heart Disease?</vt:lpstr>
      <vt:lpstr>Percentage Positive for Heart Disease</vt:lpstr>
      <vt:lpstr>Positive Heart Disease vs Age</vt:lpstr>
      <vt:lpstr># of Respondents per Age Category</vt:lpstr>
      <vt:lpstr>Chi Square Testing</vt:lpstr>
      <vt:lpstr>Linear Regression and Correlation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UNC-CH-DA Project 1: Age vs Heart Disease</dc:title>
  <dc:creator>Andrew Bourgeois</dc:creator>
  <cp:lastModifiedBy>Andrew Bourgeois</cp:lastModifiedBy>
  <cp:revision>1</cp:revision>
  <dcterms:created xsi:type="dcterms:W3CDTF">2023-07-31T19:09:36Z</dcterms:created>
  <dcterms:modified xsi:type="dcterms:W3CDTF">2023-07-31T20:46:50Z</dcterms:modified>
</cp:coreProperties>
</file>