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https://www.zillow.com/research/strategy-best-time-to-buy-15066/</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a22248245_1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a22248245_1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9eb9d811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9eb9d811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9eb9d811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9eb9d811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a22248245_1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a22248245_1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a22248245_1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a22248245_1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9eb9d811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9eb9d811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a62288c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a62288c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8a62288c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8a62288c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9eb9d811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89eb9d811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7bc2c4c5ef43818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7bc2c4c5ef43818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9eb9d811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9eb9d811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7bc2c4c5ef4381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7bc2c4c5ef4381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9eb9d811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9eb9d811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rot="-315452">
            <a:off x="5686236" y="1225765"/>
            <a:ext cx="3748671" cy="44646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Zillow Housing Data</a:t>
            </a:r>
            <a:endParaRPr b="1" sz="1700"/>
          </a:p>
        </p:txBody>
      </p:sp>
      <p:sp>
        <p:nvSpPr>
          <p:cNvPr id="55" name="Google Shape;55;p13"/>
          <p:cNvSpPr txBox="1"/>
          <p:nvPr/>
        </p:nvSpPr>
        <p:spPr>
          <a:xfrm rot="293401">
            <a:off x="4386212" y="3458831"/>
            <a:ext cx="4744068" cy="52331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t>Aubrey Leary, Gabrellea Norman,</a:t>
            </a:r>
            <a:endParaRPr b="1" sz="1100"/>
          </a:p>
          <a:p>
            <a:pPr indent="0" lvl="0" marL="0" rtl="0" algn="ctr">
              <a:spcBef>
                <a:spcPts val="0"/>
              </a:spcBef>
              <a:spcAft>
                <a:spcPts val="0"/>
              </a:spcAft>
              <a:buNone/>
            </a:pPr>
            <a:r>
              <a:rPr b="1" lang="en" sz="1100"/>
              <a:t> Hannah Burgess</a:t>
            </a:r>
            <a:endParaRPr b="1"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sz="2577"/>
              <a:t>A Deeper Dive into Local Housing Trends</a:t>
            </a:r>
            <a:endParaRPr sz="3577"/>
          </a:p>
        </p:txBody>
      </p:sp>
      <p:sp>
        <p:nvSpPr>
          <p:cNvPr id="129" name="Google Shape;129;p22"/>
          <p:cNvSpPr txBox="1"/>
          <p:nvPr/>
        </p:nvSpPr>
        <p:spPr>
          <a:xfrm>
            <a:off x="5261400" y="1444325"/>
            <a:ext cx="3448800" cy="13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lt2"/>
                </a:solidFill>
                <a:highlight>
                  <a:schemeClr val="lt1"/>
                </a:highlight>
              </a:rPr>
              <a:t> </a:t>
            </a:r>
            <a:r>
              <a:rPr lang="en" sz="1150">
                <a:solidFill>
                  <a:schemeClr val="lt2"/>
                </a:solidFill>
                <a:highlight>
                  <a:schemeClr val="lt1"/>
                </a:highlight>
              </a:rPr>
              <a:t>The line graph below the map shows time series data for housing cost in cities based on house size. This graph shares controls with the map with its default city the same as the most recent search, but also contains an alphabetized list of all nearby locations so that users can view the trends in housing prices for the city of their choice.</a:t>
            </a:r>
            <a:endParaRPr>
              <a:solidFill>
                <a:schemeClr val="lt2"/>
              </a:solidFill>
              <a:highlight>
                <a:schemeClr val="lt1"/>
              </a:highlight>
            </a:endParaRPr>
          </a:p>
        </p:txBody>
      </p:sp>
      <p:pic>
        <p:nvPicPr>
          <p:cNvPr id="130" name="Google Shape;130;p22"/>
          <p:cNvPicPr preferRelativeResize="0"/>
          <p:nvPr/>
        </p:nvPicPr>
        <p:blipFill>
          <a:blip r:embed="rId3">
            <a:alphaModFix/>
          </a:blip>
          <a:stretch>
            <a:fillRect/>
          </a:stretch>
        </p:blipFill>
        <p:spPr>
          <a:xfrm>
            <a:off x="531475" y="1017725"/>
            <a:ext cx="4486068" cy="1921501"/>
          </a:xfrm>
          <a:prstGeom prst="rect">
            <a:avLst/>
          </a:prstGeom>
          <a:noFill/>
          <a:ln>
            <a:noFill/>
          </a:ln>
        </p:spPr>
      </p:pic>
      <p:pic>
        <p:nvPicPr>
          <p:cNvPr id="131" name="Google Shape;131;p22"/>
          <p:cNvPicPr preferRelativeResize="0"/>
          <p:nvPr/>
        </p:nvPicPr>
        <p:blipFill>
          <a:blip r:embed="rId4">
            <a:alphaModFix/>
          </a:blip>
          <a:stretch>
            <a:fillRect/>
          </a:stretch>
        </p:blipFill>
        <p:spPr>
          <a:xfrm>
            <a:off x="531475" y="2978724"/>
            <a:ext cx="4486075" cy="1916577"/>
          </a:xfrm>
          <a:prstGeom prst="rect">
            <a:avLst/>
          </a:prstGeom>
          <a:noFill/>
          <a:ln>
            <a:noFill/>
          </a:ln>
        </p:spPr>
      </p:pic>
      <p:sp>
        <p:nvSpPr>
          <p:cNvPr id="132" name="Google Shape;132;p22"/>
          <p:cNvSpPr txBox="1"/>
          <p:nvPr/>
        </p:nvSpPr>
        <p:spPr>
          <a:xfrm>
            <a:off x="5261400" y="3263513"/>
            <a:ext cx="3448800" cy="13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lt2"/>
                </a:solidFill>
                <a:highlight>
                  <a:schemeClr val="lt1"/>
                </a:highlight>
              </a:rPr>
              <a:t> This way, users can search for promising trends in housing values. Someone who flips houses might be </a:t>
            </a:r>
            <a:r>
              <a:rPr lang="en" sz="1150">
                <a:solidFill>
                  <a:schemeClr val="lt2"/>
                </a:solidFill>
                <a:highlight>
                  <a:schemeClr val="lt1"/>
                </a:highlight>
              </a:rPr>
              <a:t>inspired</a:t>
            </a:r>
            <a:r>
              <a:rPr lang="en" sz="1150">
                <a:solidFill>
                  <a:schemeClr val="lt2"/>
                </a:solidFill>
                <a:highlight>
                  <a:schemeClr val="lt1"/>
                </a:highlight>
              </a:rPr>
              <a:t> by an upward trend in home values, while a first time home-buyer might be looking for unprecedented low prices.</a:t>
            </a:r>
            <a:endParaRPr>
              <a:solidFill>
                <a:schemeClr val="lt2"/>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23300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en" sz="2320"/>
              <a:t>Market Trends in Property Value For Single Family Homes</a:t>
            </a:r>
            <a:endParaRPr sz="3220"/>
          </a:p>
        </p:txBody>
      </p:sp>
      <p:pic>
        <p:nvPicPr>
          <p:cNvPr id="138" name="Google Shape;138;p23"/>
          <p:cNvPicPr preferRelativeResize="0"/>
          <p:nvPr/>
        </p:nvPicPr>
        <p:blipFill>
          <a:blip r:embed="rId3">
            <a:alphaModFix/>
          </a:blip>
          <a:stretch>
            <a:fillRect/>
          </a:stretch>
        </p:blipFill>
        <p:spPr>
          <a:xfrm>
            <a:off x="311700" y="946625"/>
            <a:ext cx="8472175" cy="3739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Price Change in Specific Region…</a:t>
            </a:r>
            <a:endParaRPr/>
          </a:p>
        </p:txBody>
      </p:sp>
      <p:pic>
        <p:nvPicPr>
          <p:cNvPr id="144" name="Google Shape;144;p24"/>
          <p:cNvPicPr preferRelativeResize="0"/>
          <p:nvPr/>
        </p:nvPicPr>
        <p:blipFill>
          <a:blip r:embed="rId3">
            <a:alphaModFix/>
          </a:blip>
          <a:stretch>
            <a:fillRect/>
          </a:stretch>
        </p:blipFill>
        <p:spPr>
          <a:xfrm>
            <a:off x="486375" y="1405150"/>
            <a:ext cx="8263899" cy="3136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solidFill>
                  <a:srgbClr val="AF7B51"/>
                </a:solidFill>
                <a:latin typeface="Nunito"/>
                <a:ea typeface="Nunito"/>
                <a:cs typeface="Nunito"/>
                <a:sym typeface="Nunito"/>
              </a:rPr>
              <a:t>Descriptive Statistics for ZSFH</a:t>
            </a:r>
            <a:endParaRPr/>
          </a:p>
        </p:txBody>
      </p:sp>
      <p:sp>
        <p:nvSpPr>
          <p:cNvPr id="150" name="Google Shape;150;p25"/>
          <p:cNvSpPr txBox="1"/>
          <p:nvPr>
            <p:ph idx="1" type="body"/>
          </p:nvPr>
        </p:nvSpPr>
        <p:spPr>
          <a:xfrm>
            <a:off x="284425" y="137612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300">
                <a:latin typeface="Calibri"/>
                <a:ea typeface="Calibri"/>
                <a:cs typeface="Calibri"/>
                <a:sym typeface="Calibri"/>
              </a:rPr>
              <a:t>Mean: $258,173</a:t>
            </a:r>
            <a:endParaRPr sz="1300">
              <a:latin typeface="Calibri"/>
              <a:ea typeface="Calibri"/>
              <a:cs typeface="Calibri"/>
              <a:sym typeface="Calibri"/>
            </a:endParaRPr>
          </a:p>
          <a:p>
            <a:pPr indent="0" lvl="0" marL="0" rtl="0" algn="ctr">
              <a:spcBef>
                <a:spcPts val="1200"/>
              </a:spcBef>
              <a:spcAft>
                <a:spcPts val="0"/>
              </a:spcAft>
              <a:buNone/>
            </a:pPr>
            <a:r>
              <a:rPr lang="en" sz="1300">
                <a:latin typeface="Calibri"/>
                <a:ea typeface="Calibri"/>
                <a:cs typeface="Calibri"/>
                <a:sym typeface="Calibri"/>
              </a:rPr>
              <a:t>Minimum: $49,942 (2021, Region ID - 9998, Birchleaf, VA, Dickenson County)</a:t>
            </a:r>
            <a:endParaRPr sz="1300">
              <a:latin typeface="Calibri"/>
              <a:ea typeface="Calibri"/>
              <a:cs typeface="Calibri"/>
              <a:sym typeface="Calibri"/>
            </a:endParaRPr>
          </a:p>
          <a:p>
            <a:pPr indent="0" lvl="0" marL="0" rtl="0" algn="ctr">
              <a:spcBef>
                <a:spcPts val="1200"/>
              </a:spcBef>
              <a:spcAft>
                <a:spcPts val="1200"/>
              </a:spcAft>
              <a:buNone/>
            </a:pPr>
            <a:r>
              <a:rPr lang="en" sz="1300">
                <a:latin typeface="Calibri"/>
                <a:ea typeface="Calibri"/>
                <a:cs typeface="Calibri"/>
                <a:sym typeface="Calibri"/>
              </a:rPr>
              <a:t>Maximum: $787,198 (2022, Region ID - 99982, Wenatchee, WA, Chelan County)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Values for Single Family Homes</a:t>
            </a:r>
            <a:endParaRPr/>
          </a:p>
        </p:txBody>
      </p:sp>
      <p:pic>
        <p:nvPicPr>
          <p:cNvPr id="156" name="Google Shape;156;p26"/>
          <p:cNvPicPr preferRelativeResize="0"/>
          <p:nvPr/>
        </p:nvPicPr>
        <p:blipFill>
          <a:blip r:embed="rId3">
            <a:alphaModFix/>
          </a:blip>
          <a:stretch>
            <a:fillRect/>
          </a:stretch>
        </p:blipFill>
        <p:spPr>
          <a:xfrm>
            <a:off x="1492938" y="1127025"/>
            <a:ext cx="6092575" cy="327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In this project, we will explore housing data provided by Zillow through NASDAQ. The data set contains data concerning housing prices and availability specified by region, housing type (including sales/rentals), and  region type. Our goal is to create an interactive app that would allow users to view solutions/answers to the following research questions in order to help them identify housing potentials and trends.  </a:t>
            </a:r>
            <a:endParaRPr sz="2400"/>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Gathering</a:t>
            </a:r>
            <a:endParaRPr/>
          </a:p>
        </p:txBody>
      </p:sp>
      <p:sp>
        <p:nvSpPr>
          <p:cNvPr id="67" name="Google Shape;67;p15"/>
          <p:cNvSpPr txBox="1"/>
          <p:nvPr>
            <p:ph idx="1" type="body"/>
          </p:nvPr>
        </p:nvSpPr>
        <p:spPr>
          <a:xfrm>
            <a:off x="270600" y="1142175"/>
            <a:ext cx="8520600" cy="24096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From NASDAQ api, 3 csv files were downloaded, displaying different data values. </a:t>
            </a:r>
            <a:endParaRPr/>
          </a:p>
          <a:p>
            <a:pPr indent="-304165" lvl="1" marL="914400" rtl="0" algn="l">
              <a:spcBef>
                <a:spcPts val="0"/>
              </a:spcBef>
              <a:spcAft>
                <a:spcPts val="0"/>
              </a:spcAft>
              <a:buSzPct val="100000"/>
              <a:buChar char="○"/>
            </a:pPr>
            <a:r>
              <a:rPr lang="en"/>
              <a:t>These files showed Zillow regions, indicators, and an overall data csv. </a:t>
            </a:r>
            <a:endParaRPr/>
          </a:p>
          <a:p>
            <a:pPr indent="-325755" lvl="0" marL="457200" rtl="0" algn="l">
              <a:spcBef>
                <a:spcPts val="0"/>
              </a:spcBef>
              <a:spcAft>
                <a:spcPts val="0"/>
              </a:spcAft>
              <a:buSzPct val="100000"/>
              <a:buChar char="●"/>
            </a:pPr>
            <a:r>
              <a:rPr lang="en"/>
              <a:t>Zillow Region Data</a:t>
            </a:r>
            <a:endParaRPr/>
          </a:p>
          <a:p>
            <a:pPr indent="-304165" lvl="1" marL="914400" rtl="0" algn="l">
              <a:spcBef>
                <a:spcPts val="0"/>
              </a:spcBef>
              <a:spcAft>
                <a:spcPts val="0"/>
              </a:spcAft>
              <a:buSzPct val="100000"/>
              <a:buChar char="○"/>
            </a:pPr>
            <a:r>
              <a:rPr lang="en"/>
              <a:t>Region ID, Region Type, and Region</a:t>
            </a:r>
            <a:endParaRPr/>
          </a:p>
          <a:p>
            <a:pPr indent="-304165" lvl="1" marL="914400" rtl="0" algn="l">
              <a:spcBef>
                <a:spcPts val="0"/>
              </a:spcBef>
              <a:spcAft>
                <a:spcPts val="0"/>
              </a:spcAft>
              <a:buSzPct val="100000"/>
              <a:buChar char="○"/>
            </a:pPr>
            <a:r>
              <a:rPr lang="en"/>
              <a:t>Example: 99999, Zip, 98847; WA;Wenatchee, WA</a:t>
            </a:r>
            <a:endParaRPr/>
          </a:p>
          <a:p>
            <a:pPr indent="-325755" lvl="0" marL="457200" rtl="0" algn="l">
              <a:spcBef>
                <a:spcPts val="0"/>
              </a:spcBef>
              <a:spcAft>
                <a:spcPts val="0"/>
              </a:spcAft>
              <a:buSzPct val="100000"/>
              <a:buChar char="●"/>
            </a:pPr>
            <a:r>
              <a:rPr lang="en"/>
              <a:t>Zillow Indicators</a:t>
            </a:r>
            <a:endParaRPr/>
          </a:p>
          <a:p>
            <a:pPr indent="-304165" lvl="1" marL="914400" rtl="0" algn="l">
              <a:spcBef>
                <a:spcPts val="0"/>
              </a:spcBef>
              <a:spcAft>
                <a:spcPts val="0"/>
              </a:spcAft>
              <a:buSzPct val="100000"/>
              <a:buChar char="○"/>
            </a:pPr>
            <a:r>
              <a:rPr lang="en"/>
              <a:t>Indicator ID, Indicator, Category</a:t>
            </a:r>
            <a:endParaRPr/>
          </a:p>
          <a:p>
            <a:pPr indent="-304165" lvl="1" marL="914400" rtl="0" algn="l">
              <a:spcBef>
                <a:spcPts val="0"/>
              </a:spcBef>
              <a:spcAft>
                <a:spcPts val="0"/>
              </a:spcAft>
              <a:buSzPct val="100000"/>
              <a:buChar char="○"/>
            </a:pPr>
            <a:r>
              <a:rPr lang="en"/>
              <a:t>Example: ZSFH, Single Family Homes, Home Values</a:t>
            </a:r>
            <a:endParaRPr/>
          </a:p>
          <a:p>
            <a:pPr indent="-325755" lvl="0" marL="457200" rtl="0" algn="l">
              <a:spcBef>
                <a:spcPts val="0"/>
              </a:spcBef>
              <a:spcAft>
                <a:spcPts val="0"/>
              </a:spcAft>
              <a:buSzPct val="100000"/>
              <a:buChar char="●"/>
            </a:pPr>
            <a:r>
              <a:rPr lang="en"/>
              <a:t>Zillow Data</a:t>
            </a:r>
            <a:endParaRPr/>
          </a:p>
          <a:p>
            <a:pPr indent="-304165" lvl="1" marL="914400" rtl="0" algn="l">
              <a:spcBef>
                <a:spcPts val="0"/>
              </a:spcBef>
              <a:spcAft>
                <a:spcPts val="0"/>
              </a:spcAft>
              <a:buSzPct val="100000"/>
              <a:buChar char="○"/>
            </a:pPr>
            <a:r>
              <a:rPr lang="en"/>
              <a:t>Region ID, Date, Value</a:t>
            </a:r>
            <a:endParaRPr/>
          </a:p>
          <a:p>
            <a:pPr indent="-304165" lvl="1" marL="914400" rtl="0" algn="l">
              <a:spcBef>
                <a:spcPts val="0"/>
              </a:spcBef>
              <a:spcAft>
                <a:spcPts val="0"/>
              </a:spcAft>
              <a:buSzPct val="100000"/>
              <a:buChar char="○"/>
            </a:pPr>
            <a:r>
              <a:rPr lang="en"/>
              <a:t>Example: 99999, 2005-01-31, $164,988.00</a:t>
            </a:r>
            <a:endParaRPr/>
          </a:p>
        </p:txBody>
      </p:sp>
      <p:pic>
        <p:nvPicPr>
          <p:cNvPr id="68" name="Google Shape;68;p15"/>
          <p:cNvPicPr preferRelativeResize="0"/>
          <p:nvPr/>
        </p:nvPicPr>
        <p:blipFill>
          <a:blip r:embed="rId3">
            <a:alphaModFix/>
          </a:blip>
          <a:stretch>
            <a:fillRect/>
          </a:stretch>
        </p:blipFill>
        <p:spPr>
          <a:xfrm>
            <a:off x="4974000" y="1836250"/>
            <a:ext cx="4045550" cy="2933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Gathering</a:t>
            </a:r>
            <a:endParaRPr/>
          </a:p>
        </p:txBody>
      </p:sp>
      <p:sp>
        <p:nvSpPr>
          <p:cNvPr id="74" name="Google Shape;74;p16"/>
          <p:cNvSpPr txBox="1"/>
          <p:nvPr>
            <p:ph idx="1" type="body"/>
          </p:nvPr>
        </p:nvSpPr>
        <p:spPr>
          <a:xfrm>
            <a:off x="311700" y="1152475"/>
            <a:ext cx="4949700" cy="3416400"/>
          </a:xfrm>
          <a:prstGeom prst="rect">
            <a:avLst/>
          </a:prstGeom>
        </p:spPr>
        <p:txBody>
          <a:bodyPr anchorCtr="0" anchor="t" bIns="91425" lIns="91425" spcFirstLastPara="1" rIns="91425" wrap="square" tIns="91425">
            <a:normAutofit fontScale="77500"/>
          </a:bodyPr>
          <a:lstStyle/>
          <a:p>
            <a:pPr indent="-341788" lvl="0" marL="457200" rtl="0" algn="l">
              <a:spcBef>
                <a:spcPts val="0"/>
              </a:spcBef>
              <a:spcAft>
                <a:spcPts val="0"/>
              </a:spcAft>
              <a:buSzPct val="100000"/>
              <a:buChar char="●"/>
            </a:pPr>
            <a:r>
              <a:rPr lang="en" sz="2300"/>
              <a:t>After the csv files were imported into a SQL database, the data was extracted and cleaned by Python and SQLAlchemy. </a:t>
            </a:r>
            <a:endParaRPr sz="2300"/>
          </a:p>
          <a:p>
            <a:pPr indent="-341788" lvl="0" marL="457200" rtl="0" algn="l">
              <a:spcBef>
                <a:spcPts val="0"/>
              </a:spcBef>
              <a:spcAft>
                <a:spcPts val="0"/>
              </a:spcAft>
              <a:buSzPct val="100000"/>
              <a:buChar char="●"/>
            </a:pPr>
            <a:r>
              <a:rPr lang="en" sz="2300"/>
              <a:t>Geoapify was used to retrieve </a:t>
            </a:r>
            <a:r>
              <a:rPr lang="en" sz="2300"/>
              <a:t>coordinates</a:t>
            </a:r>
            <a:r>
              <a:rPr lang="en" sz="2300"/>
              <a:t> for city locations. </a:t>
            </a:r>
            <a:endParaRPr sz="2300"/>
          </a:p>
          <a:p>
            <a:pPr indent="-341788" lvl="0" marL="457200" rtl="0" algn="l">
              <a:spcBef>
                <a:spcPts val="0"/>
              </a:spcBef>
              <a:spcAft>
                <a:spcPts val="0"/>
              </a:spcAft>
              <a:buSzPct val="100000"/>
              <a:buChar char="●"/>
            </a:pPr>
            <a:r>
              <a:rPr lang="en" sz="2300"/>
              <a:t>A Flask API was created that runs SQLAlchemy, and was used to retrieve data for an adaptive map and line </a:t>
            </a:r>
            <a:r>
              <a:rPr lang="en" sz="2300"/>
              <a:t>graph.</a:t>
            </a:r>
            <a:endParaRPr sz="2300"/>
          </a:p>
          <a:p>
            <a:pPr indent="0" lvl="0" marL="0" rtl="0" algn="l">
              <a:spcBef>
                <a:spcPts val="1200"/>
              </a:spcBef>
              <a:spcAft>
                <a:spcPts val="1200"/>
              </a:spcAft>
              <a:buNone/>
            </a:pPr>
            <a:r>
              <a:t/>
            </a:r>
            <a:endParaRPr sz="2300"/>
          </a:p>
        </p:txBody>
      </p:sp>
      <p:pic>
        <p:nvPicPr>
          <p:cNvPr id="75" name="Google Shape;75;p16"/>
          <p:cNvPicPr preferRelativeResize="0"/>
          <p:nvPr/>
        </p:nvPicPr>
        <p:blipFill>
          <a:blip r:embed="rId3">
            <a:alphaModFix/>
          </a:blip>
          <a:stretch>
            <a:fillRect/>
          </a:stretch>
        </p:blipFill>
        <p:spPr>
          <a:xfrm>
            <a:off x="5303275" y="1111175"/>
            <a:ext cx="3577801" cy="30894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81" name="Google Shape;81;p17"/>
          <p:cNvSpPr txBox="1"/>
          <p:nvPr>
            <p:ph idx="1" type="body"/>
          </p:nvPr>
        </p:nvSpPr>
        <p:spPr>
          <a:xfrm>
            <a:off x="311700" y="1342050"/>
            <a:ext cx="8262900" cy="3175800"/>
          </a:xfrm>
          <a:prstGeom prst="rect">
            <a:avLst/>
          </a:prstGeom>
        </p:spPr>
        <p:txBody>
          <a:bodyPr anchorCtr="0" anchor="t" bIns="91425" lIns="91425" spcFirstLastPara="1" rIns="91425" wrap="square" tIns="91425">
            <a:noAutofit/>
          </a:bodyPr>
          <a:lstStyle/>
          <a:p>
            <a:pPr indent="-368300" lvl="0" marL="914400" rtl="0" algn="l">
              <a:spcBef>
                <a:spcPts val="0"/>
              </a:spcBef>
              <a:spcAft>
                <a:spcPts val="0"/>
              </a:spcAft>
              <a:buSzPts val="2200"/>
              <a:buChar char="●"/>
            </a:pPr>
            <a:r>
              <a:rPr lang="en" sz="2200"/>
              <a:t>How have trends in housing prices changed over time by state breakdown?</a:t>
            </a:r>
            <a:endParaRPr sz="2200"/>
          </a:p>
          <a:p>
            <a:pPr indent="-368300" lvl="0" marL="914400" rtl="0" algn="l">
              <a:spcBef>
                <a:spcPts val="0"/>
              </a:spcBef>
              <a:spcAft>
                <a:spcPts val="0"/>
              </a:spcAft>
              <a:buSzPts val="2200"/>
              <a:buChar char="●"/>
            </a:pPr>
            <a:r>
              <a:rPr lang="en" sz="2200"/>
              <a:t>What housing is currently available by region?</a:t>
            </a:r>
            <a:endParaRPr sz="2200"/>
          </a:p>
          <a:p>
            <a:pPr indent="-368300" lvl="0" marL="914400" rtl="0" algn="l">
              <a:spcBef>
                <a:spcPts val="0"/>
              </a:spcBef>
              <a:spcAft>
                <a:spcPts val="0"/>
              </a:spcAft>
              <a:buSzPts val="2200"/>
              <a:buChar char="●"/>
            </a:pPr>
            <a:r>
              <a:rPr lang="en" sz="2200"/>
              <a:t>What are the market trends in housing prices across the US over time by housing type?</a:t>
            </a:r>
            <a:endParaRPr sz="2200"/>
          </a:p>
          <a:p>
            <a:pPr indent="-368300" lvl="0" marL="914400" rtl="0" algn="l">
              <a:spcBef>
                <a:spcPts val="0"/>
              </a:spcBef>
              <a:spcAft>
                <a:spcPts val="0"/>
              </a:spcAft>
              <a:buSzPts val="2200"/>
              <a:buChar char="●"/>
            </a:pPr>
            <a:r>
              <a:rPr lang="en" sz="2200"/>
              <a:t>What are the current housing prospects in a given area?</a:t>
            </a:r>
            <a:endParaRPr sz="2200"/>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3755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990"/>
              <a:buNone/>
            </a:pPr>
            <a:r>
              <a:rPr lang="en" sz="2220"/>
              <a:t>How have trends in housing prices changed over time, by state?</a:t>
            </a:r>
            <a:endParaRPr sz="3120"/>
          </a:p>
        </p:txBody>
      </p:sp>
      <p:pic>
        <p:nvPicPr>
          <p:cNvPr id="87" name="Google Shape;87;p18"/>
          <p:cNvPicPr preferRelativeResize="0"/>
          <p:nvPr/>
        </p:nvPicPr>
        <p:blipFill>
          <a:blip r:embed="rId3">
            <a:alphaModFix/>
          </a:blip>
          <a:stretch>
            <a:fillRect/>
          </a:stretch>
        </p:blipFill>
        <p:spPr>
          <a:xfrm>
            <a:off x="280125" y="1024075"/>
            <a:ext cx="8520602" cy="3779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3755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990"/>
              <a:buNone/>
            </a:pPr>
            <a:r>
              <a:rPr lang="en" sz="2220"/>
              <a:t>How have trends in housing prices changed over time, by state?</a:t>
            </a:r>
            <a:endParaRPr sz="3120"/>
          </a:p>
        </p:txBody>
      </p:sp>
      <p:pic>
        <p:nvPicPr>
          <p:cNvPr id="93" name="Google Shape;93;p19"/>
          <p:cNvPicPr preferRelativeResize="0"/>
          <p:nvPr/>
        </p:nvPicPr>
        <p:blipFill>
          <a:blip r:embed="rId3">
            <a:alphaModFix/>
          </a:blip>
          <a:stretch>
            <a:fillRect/>
          </a:stretch>
        </p:blipFill>
        <p:spPr>
          <a:xfrm>
            <a:off x="361950" y="1352550"/>
            <a:ext cx="4629151" cy="2959099"/>
          </a:xfrm>
          <a:prstGeom prst="rect">
            <a:avLst/>
          </a:prstGeom>
          <a:noFill/>
          <a:ln>
            <a:noFill/>
          </a:ln>
        </p:spPr>
      </p:pic>
      <p:sp>
        <p:nvSpPr>
          <p:cNvPr id="94" name="Google Shape;94;p19"/>
          <p:cNvSpPr txBox="1"/>
          <p:nvPr/>
        </p:nvSpPr>
        <p:spPr>
          <a:xfrm>
            <a:off x="5353075" y="1488813"/>
            <a:ext cx="36576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2"/>
                </a:solidFill>
              </a:rPr>
              <a:t>From this line graph, we can see that some states, such as Arkansas, Arizona, Kansas, Louisiana, and New Mexico have roughly all stayed the same price over the years.</a:t>
            </a:r>
            <a:endParaRPr sz="2300">
              <a:solidFill>
                <a:schemeClr val="lt2"/>
              </a:solidFill>
            </a:endParaRPr>
          </a:p>
        </p:txBody>
      </p:sp>
      <p:pic>
        <p:nvPicPr>
          <p:cNvPr id="95" name="Google Shape;95;p19"/>
          <p:cNvPicPr preferRelativeResize="0"/>
          <p:nvPr/>
        </p:nvPicPr>
        <p:blipFill>
          <a:blip r:embed="rId4">
            <a:alphaModFix/>
          </a:blip>
          <a:stretch>
            <a:fillRect/>
          </a:stretch>
        </p:blipFill>
        <p:spPr>
          <a:xfrm>
            <a:off x="254550" y="1352538"/>
            <a:ext cx="5022700" cy="3289326"/>
          </a:xfrm>
          <a:prstGeom prst="rect">
            <a:avLst/>
          </a:prstGeom>
          <a:noFill/>
          <a:ln>
            <a:noFill/>
          </a:ln>
        </p:spPr>
      </p:pic>
      <p:pic>
        <p:nvPicPr>
          <p:cNvPr id="96" name="Google Shape;96;p19"/>
          <p:cNvPicPr preferRelativeResize="0"/>
          <p:nvPr/>
        </p:nvPicPr>
        <p:blipFill>
          <a:blip r:embed="rId5">
            <a:alphaModFix/>
          </a:blip>
          <a:stretch>
            <a:fillRect/>
          </a:stretch>
        </p:blipFill>
        <p:spPr>
          <a:xfrm>
            <a:off x="254550" y="1352550"/>
            <a:ext cx="5022700" cy="3289325"/>
          </a:xfrm>
          <a:prstGeom prst="rect">
            <a:avLst/>
          </a:prstGeom>
          <a:noFill/>
          <a:ln>
            <a:noFill/>
          </a:ln>
        </p:spPr>
      </p:pic>
      <p:pic>
        <p:nvPicPr>
          <p:cNvPr id="97" name="Google Shape;97;p19"/>
          <p:cNvPicPr preferRelativeResize="0"/>
          <p:nvPr/>
        </p:nvPicPr>
        <p:blipFill>
          <a:blip r:embed="rId6">
            <a:alphaModFix/>
          </a:blip>
          <a:stretch>
            <a:fillRect/>
          </a:stretch>
        </p:blipFill>
        <p:spPr>
          <a:xfrm>
            <a:off x="254550" y="1352538"/>
            <a:ext cx="5022700" cy="3289349"/>
          </a:xfrm>
          <a:prstGeom prst="rect">
            <a:avLst/>
          </a:prstGeom>
          <a:noFill/>
          <a:ln>
            <a:noFill/>
          </a:ln>
        </p:spPr>
      </p:pic>
      <p:pic>
        <p:nvPicPr>
          <p:cNvPr id="98" name="Google Shape;98;p19"/>
          <p:cNvPicPr preferRelativeResize="0"/>
          <p:nvPr/>
        </p:nvPicPr>
        <p:blipFill>
          <a:blip r:embed="rId7">
            <a:alphaModFix/>
          </a:blip>
          <a:stretch>
            <a:fillRect/>
          </a:stretch>
        </p:blipFill>
        <p:spPr>
          <a:xfrm>
            <a:off x="254550" y="1352550"/>
            <a:ext cx="5022700" cy="3289326"/>
          </a:xfrm>
          <a:prstGeom prst="rect">
            <a:avLst/>
          </a:prstGeom>
          <a:noFill/>
          <a:ln>
            <a:noFill/>
          </a:ln>
        </p:spPr>
      </p:pic>
      <p:sp>
        <p:nvSpPr>
          <p:cNvPr id="99" name="Google Shape;99;p19"/>
          <p:cNvSpPr/>
          <p:nvPr/>
        </p:nvSpPr>
        <p:spPr>
          <a:xfrm>
            <a:off x="341225" y="1516500"/>
            <a:ext cx="322200" cy="12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9"/>
          <p:cNvSpPr/>
          <p:nvPr/>
        </p:nvSpPr>
        <p:spPr>
          <a:xfrm>
            <a:off x="663425" y="1516500"/>
            <a:ext cx="322200" cy="12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9"/>
          <p:cNvSpPr/>
          <p:nvPr/>
        </p:nvSpPr>
        <p:spPr>
          <a:xfrm>
            <a:off x="2118300" y="1516500"/>
            <a:ext cx="322200" cy="12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9"/>
          <p:cNvSpPr/>
          <p:nvPr/>
        </p:nvSpPr>
        <p:spPr>
          <a:xfrm>
            <a:off x="2440500" y="1516500"/>
            <a:ext cx="322200" cy="12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9"/>
          <p:cNvSpPr/>
          <p:nvPr/>
        </p:nvSpPr>
        <p:spPr>
          <a:xfrm>
            <a:off x="3686875" y="1516500"/>
            <a:ext cx="357300" cy="12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
                                        <p:tgtEl>
                                          <p:spTgt spid="99"/>
                                        </p:tgtEl>
                                      </p:cBhvr>
                                    </p:animEffect>
                                  </p:childTnLst>
                                </p:cTn>
                              </p:par>
                            </p:childTnLst>
                          </p:cTn>
                        </p:par>
                        <p:par>
                          <p:cTn fill="hold">
                            <p:stCondLst>
                              <p:cond delay="1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
                                        <p:tgtEl>
                                          <p:spTgt spid="100"/>
                                        </p:tgtEl>
                                      </p:cBhvr>
                                    </p:animEffect>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
                                        <p:tgtEl>
                                          <p:spTgt spid="101"/>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
                                        <p:tgtEl>
                                          <p:spTgt spid="102"/>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99"/>
                                        </p:tgtEl>
                                      </p:cBhvr>
                                    </p:animEffect>
                                    <p:set>
                                      <p:cBhvr>
                                        <p:cTn dur="1" fill="hold">
                                          <p:stCondLst>
                                            <p:cond delay="100"/>
                                          </p:stCondLst>
                                        </p:cTn>
                                        <p:tgtEl>
                                          <p:spTgt spid="99"/>
                                        </p:tgtEl>
                                        <p:attrNameLst>
                                          <p:attrName>style.visibility</p:attrName>
                                        </p:attrNameLst>
                                      </p:cBhvr>
                                      <p:to>
                                        <p:strVal val="hidden"/>
                                      </p:to>
                                    </p:set>
                                  </p:childTnLst>
                                </p:cTn>
                              </p:par>
                            </p:childTnLst>
                          </p:cTn>
                        </p:par>
                        <p:par>
                          <p:cTn fill="hold">
                            <p:stCondLst>
                              <p:cond delay="100"/>
                            </p:stCondLst>
                            <p:childTnLst>
                              <p:par>
                                <p:cTn fill="hold" nodeType="afterEffect" presetClass="exit" presetID="10" presetSubtype="0">
                                  <p:stCondLst>
                                    <p:cond delay="0"/>
                                  </p:stCondLst>
                                  <p:childTnLst>
                                    <p:animEffect filter="fade" transition="out">
                                      <p:cBhvr>
                                        <p:cTn dur="100"/>
                                        <p:tgtEl>
                                          <p:spTgt spid="100"/>
                                        </p:tgtEl>
                                      </p:cBhvr>
                                    </p:animEffect>
                                    <p:set>
                                      <p:cBhvr>
                                        <p:cTn dur="1" fill="hold">
                                          <p:stCondLst>
                                            <p:cond delay="100"/>
                                          </p:stCondLst>
                                        </p:cTn>
                                        <p:tgtEl>
                                          <p:spTgt spid="100"/>
                                        </p:tgtEl>
                                        <p:attrNameLst>
                                          <p:attrName>style.visibility</p:attrName>
                                        </p:attrNameLst>
                                      </p:cBhvr>
                                      <p:to>
                                        <p:strVal val="hidden"/>
                                      </p:to>
                                    </p:set>
                                  </p:childTnLst>
                                </p:cTn>
                              </p:par>
                            </p:childTnLst>
                          </p:cTn>
                        </p:par>
                        <p:par>
                          <p:cTn fill="hold">
                            <p:stCondLst>
                              <p:cond delay="200"/>
                            </p:stCondLst>
                            <p:childTnLst>
                              <p:par>
                                <p:cTn fill="hold" nodeType="afterEffect" presetClass="exit" presetID="10" presetSubtype="0">
                                  <p:stCondLst>
                                    <p:cond delay="0"/>
                                  </p:stCondLst>
                                  <p:childTnLst>
                                    <p:animEffect filter="fade" transition="out">
                                      <p:cBhvr>
                                        <p:cTn dur="100"/>
                                        <p:tgtEl>
                                          <p:spTgt spid="101"/>
                                        </p:tgtEl>
                                      </p:cBhvr>
                                    </p:animEffect>
                                    <p:set>
                                      <p:cBhvr>
                                        <p:cTn dur="1" fill="hold">
                                          <p:stCondLst>
                                            <p:cond delay="100"/>
                                          </p:stCondLst>
                                        </p:cTn>
                                        <p:tgtEl>
                                          <p:spTgt spid="101"/>
                                        </p:tgtEl>
                                        <p:attrNameLst>
                                          <p:attrName>style.visibility</p:attrName>
                                        </p:attrNameLst>
                                      </p:cBhvr>
                                      <p:to>
                                        <p:strVal val="hidden"/>
                                      </p:to>
                                    </p:set>
                                  </p:childTnLst>
                                </p:cTn>
                              </p:par>
                            </p:childTnLst>
                          </p:cTn>
                        </p:par>
                        <p:par>
                          <p:cTn fill="hold">
                            <p:stCondLst>
                              <p:cond delay="300"/>
                            </p:stCondLst>
                            <p:childTnLst>
                              <p:par>
                                <p:cTn fill="hold" nodeType="afterEffect" presetClass="exit" presetID="10" presetSubtype="0">
                                  <p:stCondLst>
                                    <p:cond delay="0"/>
                                  </p:stCondLst>
                                  <p:childTnLst>
                                    <p:animEffect filter="fade" transition="out">
                                      <p:cBhvr>
                                        <p:cTn dur="100"/>
                                        <p:tgtEl>
                                          <p:spTgt spid="102"/>
                                        </p:tgtEl>
                                      </p:cBhvr>
                                    </p:animEffect>
                                    <p:set>
                                      <p:cBhvr>
                                        <p:cTn dur="1" fill="hold">
                                          <p:stCondLst>
                                            <p:cond delay="100"/>
                                          </p:stCondLst>
                                        </p:cTn>
                                        <p:tgtEl>
                                          <p:spTgt spid="102"/>
                                        </p:tgtEl>
                                        <p:attrNameLst>
                                          <p:attrName>style.visibility</p:attrName>
                                        </p:attrNameLst>
                                      </p:cBhvr>
                                      <p:to>
                                        <p:strVal val="hidden"/>
                                      </p:to>
                                    </p:set>
                                  </p:childTnLst>
                                </p:cTn>
                              </p:par>
                            </p:childTnLst>
                          </p:cTn>
                        </p:par>
                        <p:par>
                          <p:cTn fill="hold">
                            <p:stCondLst>
                              <p:cond delay="400"/>
                            </p:stCondLst>
                            <p:childTnLst>
                              <p:par>
                                <p:cTn fill="hold" nodeType="afterEffect" presetClass="exit" presetID="10" presetSubtype="0">
                                  <p:stCondLst>
                                    <p:cond delay="0"/>
                                  </p:stCondLst>
                                  <p:childTnLst>
                                    <p:animEffect filter="fade" transition="out">
                                      <p:cBhvr>
                                        <p:cTn dur="100"/>
                                        <p:tgtEl>
                                          <p:spTgt spid="103"/>
                                        </p:tgtEl>
                                      </p:cBhvr>
                                    </p:animEffect>
                                    <p:set>
                                      <p:cBhvr>
                                        <p:cTn dur="1" fill="hold">
                                          <p:stCondLst>
                                            <p:cond delay="100"/>
                                          </p:stCondLst>
                                        </p:cTn>
                                        <p:tgtEl>
                                          <p:spTgt spid="1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311700" y="1255625"/>
            <a:ext cx="5022700" cy="3289326"/>
          </a:xfrm>
          <a:prstGeom prst="rect">
            <a:avLst/>
          </a:prstGeom>
          <a:noFill/>
          <a:ln>
            <a:noFill/>
          </a:ln>
        </p:spPr>
      </p:pic>
      <p:sp>
        <p:nvSpPr>
          <p:cNvPr id="109" name="Google Shape;109;p20"/>
          <p:cNvSpPr txBox="1"/>
          <p:nvPr>
            <p:ph type="title"/>
          </p:nvPr>
        </p:nvSpPr>
        <p:spPr>
          <a:xfrm>
            <a:off x="311700" y="3755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990"/>
              <a:buNone/>
            </a:pPr>
            <a:r>
              <a:rPr lang="en" sz="2220"/>
              <a:t>How have trends in housing prices changed over time, by state?</a:t>
            </a:r>
            <a:endParaRPr sz="3120"/>
          </a:p>
        </p:txBody>
      </p:sp>
      <p:sp>
        <p:nvSpPr>
          <p:cNvPr id="110" name="Google Shape;110;p20"/>
          <p:cNvSpPr txBox="1"/>
          <p:nvPr/>
        </p:nvSpPr>
        <p:spPr>
          <a:xfrm>
            <a:off x="5353050" y="1718725"/>
            <a:ext cx="36576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2"/>
                </a:solidFill>
              </a:rPr>
              <a:t>However, with states like California, Colorado, and Washington, we can see a gradual increase as the year increases.</a:t>
            </a:r>
            <a:endParaRPr sz="2300">
              <a:solidFill>
                <a:schemeClr val="lt2"/>
              </a:solidFill>
            </a:endParaRPr>
          </a:p>
        </p:txBody>
      </p:sp>
      <p:pic>
        <p:nvPicPr>
          <p:cNvPr id="111" name="Google Shape;111;p20"/>
          <p:cNvPicPr preferRelativeResize="0"/>
          <p:nvPr/>
        </p:nvPicPr>
        <p:blipFill>
          <a:blip r:embed="rId4">
            <a:alphaModFix/>
          </a:blip>
          <a:stretch>
            <a:fillRect/>
          </a:stretch>
        </p:blipFill>
        <p:spPr>
          <a:xfrm>
            <a:off x="311700" y="1255625"/>
            <a:ext cx="5022700" cy="3289326"/>
          </a:xfrm>
          <a:prstGeom prst="rect">
            <a:avLst/>
          </a:prstGeom>
          <a:noFill/>
          <a:ln>
            <a:noFill/>
          </a:ln>
        </p:spPr>
      </p:pic>
      <p:pic>
        <p:nvPicPr>
          <p:cNvPr id="112" name="Google Shape;112;p20"/>
          <p:cNvPicPr preferRelativeResize="0"/>
          <p:nvPr/>
        </p:nvPicPr>
        <p:blipFill>
          <a:blip r:embed="rId5">
            <a:alphaModFix/>
          </a:blip>
          <a:stretch>
            <a:fillRect/>
          </a:stretch>
        </p:blipFill>
        <p:spPr>
          <a:xfrm>
            <a:off x="311700" y="1255625"/>
            <a:ext cx="5022700" cy="3289325"/>
          </a:xfrm>
          <a:prstGeom prst="rect">
            <a:avLst/>
          </a:prstGeom>
          <a:noFill/>
          <a:ln>
            <a:noFill/>
          </a:ln>
        </p:spPr>
      </p:pic>
      <p:pic>
        <p:nvPicPr>
          <p:cNvPr id="113" name="Google Shape;113;p20"/>
          <p:cNvPicPr preferRelativeResize="0"/>
          <p:nvPr/>
        </p:nvPicPr>
        <p:blipFill>
          <a:blip r:embed="rId6">
            <a:alphaModFix/>
          </a:blip>
          <a:stretch>
            <a:fillRect/>
          </a:stretch>
        </p:blipFill>
        <p:spPr>
          <a:xfrm>
            <a:off x="311700" y="1255613"/>
            <a:ext cx="5022700" cy="3289349"/>
          </a:xfrm>
          <a:prstGeom prst="rect">
            <a:avLst/>
          </a:prstGeom>
          <a:noFill/>
          <a:ln>
            <a:noFill/>
          </a:ln>
        </p:spPr>
      </p:pic>
      <p:sp>
        <p:nvSpPr>
          <p:cNvPr id="114" name="Google Shape;114;p20"/>
          <p:cNvSpPr/>
          <p:nvPr/>
        </p:nvSpPr>
        <p:spPr>
          <a:xfrm>
            <a:off x="1023650" y="1390125"/>
            <a:ext cx="322200" cy="12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20"/>
          <p:cNvSpPr/>
          <p:nvPr/>
        </p:nvSpPr>
        <p:spPr>
          <a:xfrm>
            <a:off x="1345850" y="1390125"/>
            <a:ext cx="322200" cy="12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20"/>
          <p:cNvSpPr/>
          <p:nvPr/>
        </p:nvSpPr>
        <p:spPr>
          <a:xfrm>
            <a:off x="2470625" y="1480100"/>
            <a:ext cx="374400" cy="12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114"/>
                                        </p:tgtEl>
                                      </p:cBhvr>
                                    </p:animEffect>
                                    <p:set>
                                      <p:cBhvr>
                                        <p:cTn dur="1" fill="hold">
                                          <p:stCondLst>
                                            <p:cond delay="100"/>
                                          </p:stCondLst>
                                        </p:cTn>
                                        <p:tgtEl>
                                          <p:spTgt spid="114"/>
                                        </p:tgtEl>
                                        <p:attrNameLst>
                                          <p:attrName>style.visibility</p:attrName>
                                        </p:attrNameLst>
                                      </p:cBhvr>
                                      <p:to>
                                        <p:strVal val="hidden"/>
                                      </p:to>
                                    </p:set>
                                  </p:childTnLst>
                                </p:cTn>
                              </p:par>
                            </p:childTnLst>
                          </p:cTn>
                        </p:par>
                        <p:par>
                          <p:cTn fill="hold">
                            <p:stCondLst>
                              <p:cond delay="100"/>
                            </p:stCondLst>
                            <p:childTnLst>
                              <p:par>
                                <p:cTn fill="hold" nodeType="after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par>
                          <p:cTn fill="hold">
                            <p:stCondLst>
                              <p:cond delay="100"/>
                            </p:stCondLst>
                            <p:childTnLst>
                              <p:par>
                                <p:cTn fill="hold" nodeType="after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115"/>
                                        </p:tgtEl>
                                      </p:cBhvr>
                                    </p:animEffect>
                                    <p:set>
                                      <p:cBhvr>
                                        <p:cTn dur="1" fill="hold">
                                          <p:stCondLst>
                                            <p:cond delay="100"/>
                                          </p:stCondLst>
                                        </p:cTn>
                                        <p:tgtEl>
                                          <p:spTgt spid="115"/>
                                        </p:tgtEl>
                                        <p:attrNameLst>
                                          <p:attrName>style.visibility</p:attrName>
                                        </p:attrNameLst>
                                      </p:cBhvr>
                                      <p:to>
                                        <p:strVal val="hidden"/>
                                      </p:to>
                                    </p:set>
                                  </p:childTnLst>
                                </p:cTn>
                              </p:par>
                            </p:childTnLst>
                          </p:cTn>
                        </p:par>
                        <p:par>
                          <p:cTn fill="hold">
                            <p:stCondLst>
                              <p:cond delay="100"/>
                            </p:stCondLst>
                            <p:childTnLst>
                              <p:par>
                                <p:cTn fill="hold" nodeType="after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par>
                          <p:cTn fill="hold">
                            <p:stCondLst>
                              <p:cond delay="100"/>
                            </p:stCondLst>
                            <p:childTnLst>
                              <p:par>
                                <p:cTn fill="hold" nodeType="after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116"/>
                                        </p:tgtEl>
                                      </p:cBhvr>
                                    </p:animEffect>
                                    <p:set>
                                      <p:cBhvr>
                                        <p:cTn dur="1" fill="hold">
                                          <p:stCondLst>
                                            <p:cond delay="100"/>
                                          </p:stCondLst>
                                        </p:cTn>
                                        <p:tgtEl>
                                          <p:spTgt spid="11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sz="2577"/>
              <a:t>What housing is currently available by region?</a:t>
            </a:r>
            <a:endParaRPr sz="3577"/>
          </a:p>
        </p:txBody>
      </p:sp>
      <p:sp>
        <p:nvSpPr>
          <p:cNvPr id="122" name="Google Shape;122;p21"/>
          <p:cNvSpPr txBox="1"/>
          <p:nvPr/>
        </p:nvSpPr>
        <p:spPr>
          <a:xfrm>
            <a:off x="935875" y="3470825"/>
            <a:ext cx="74280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lt2"/>
                </a:solidFill>
                <a:highlight>
                  <a:schemeClr val="lt1"/>
                </a:highlight>
              </a:rPr>
              <a:t> This map shows the color-coded </a:t>
            </a:r>
            <a:r>
              <a:rPr b="1" lang="en" sz="1150">
                <a:solidFill>
                  <a:schemeClr val="lt2"/>
                </a:solidFill>
                <a:highlight>
                  <a:schemeClr val="lt1"/>
                </a:highlight>
              </a:rPr>
              <a:t>average cost of housing </a:t>
            </a:r>
            <a:r>
              <a:rPr lang="en" sz="1150">
                <a:solidFill>
                  <a:schemeClr val="lt2"/>
                </a:solidFill>
                <a:highlight>
                  <a:schemeClr val="lt1"/>
                </a:highlight>
              </a:rPr>
              <a:t>in each city nearby to the searched city, limited to houses of specific size as selected in the dropdown. Selecting a city brings up a pop-up with the numerical average cost of a house, the name of the city, and the date of last update, so that users can see how recent the data is. The map includes layers, so that home values can be filtered on and off, and users can toggle between street and topographic views. Searching a new city keeps past searches on the map (so if I search New York and then Boston, I can zoom out and see both result sets), but changing house size resets the results to avoid confusion from mixed housing types on the map. The map responds to cities not contained in our data set or improperly entered with an error message.</a:t>
            </a:r>
            <a:endParaRPr>
              <a:solidFill>
                <a:schemeClr val="lt2"/>
              </a:solidFill>
              <a:highlight>
                <a:schemeClr val="lt1"/>
              </a:highlight>
            </a:endParaRPr>
          </a:p>
        </p:txBody>
      </p:sp>
      <p:pic>
        <p:nvPicPr>
          <p:cNvPr id="123" name="Google Shape;123;p21"/>
          <p:cNvPicPr preferRelativeResize="0"/>
          <p:nvPr/>
        </p:nvPicPr>
        <p:blipFill rotWithShape="1">
          <a:blip r:embed="rId3">
            <a:alphaModFix/>
          </a:blip>
          <a:srcRect b="1398" l="543" r="661" t="2131"/>
          <a:stretch/>
        </p:blipFill>
        <p:spPr>
          <a:xfrm>
            <a:off x="1214888" y="1017725"/>
            <a:ext cx="6714225" cy="233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