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2" r:id="rId6"/>
    <p:sldId id="263" r:id="rId7"/>
    <p:sldId id="265" r:id="rId8"/>
    <p:sldId id="266" r:id="rId9"/>
    <p:sldId id="260" r:id="rId10"/>
    <p:sldId id="261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xman Kanagartnam" initials="LK" lastIdx="1" clrIdx="0">
    <p:extLst>
      <p:ext uri="{19B8F6BF-5375-455C-9EA6-DF929625EA0E}">
        <p15:presenceInfo xmlns:p15="http://schemas.microsoft.com/office/powerpoint/2012/main" userId="464bc8be8f0ce3b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2ABA1E-66C4-408A-84BC-00B04941D453}" v="81" dt="2024-10-30T00:37:04.7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x weinberger" userId="18a5da46409cd675" providerId="LiveId" clId="{5D2ABA1E-66C4-408A-84BC-00B04941D453}"/>
    <pc:docChg chg="undo custSel addSld modSld sldOrd">
      <pc:chgData name="felix weinberger" userId="18a5da46409cd675" providerId="LiveId" clId="{5D2ABA1E-66C4-408A-84BC-00B04941D453}" dt="2024-10-30T11:55:55.730" v="745" actId="20577"/>
      <pc:docMkLst>
        <pc:docMk/>
      </pc:docMkLst>
      <pc:sldChg chg="addSp delSp modSp mod modAnim">
        <pc:chgData name="felix weinberger" userId="18a5da46409cd675" providerId="LiveId" clId="{5D2ABA1E-66C4-408A-84BC-00B04941D453}" dt="2024-10-30T00:33:47.664" v="656" actId="1076"/>
        <pc:sldMkLst>
          <pc:docMk/>
          <pc:sldMk cId="1421601566" sldId="257"/>
        </pc:sldMkLst>
        <pc:spChg chg="mod">
          <ac:chgData name="felix weinberger" userId="18a5da46409cd675" providerId="LiveId" clId="{5D2ABA1E-66C4-408A-84BC-00B04941D453}" dt="2024-10-30T00:19:57.204" v="619" actId="20577"/>
          <ac:spMkLst>
            <pc:docMk/>
            <pc:sldMk cId="1421601566" sldId="257"/>
            <ac:spMk id="3" creationId="{0BFDFBA9-632F-6E66-962E-89FFF73C150D}"/>
          </ac:spMkLst>
        </pc:spChg>
        <pc:spChg chg="add mod">
          <ac:chgData name="felix weinberger" userId="18a5da46409cd675" providerId="LiveId" clId="{5D2ABA1E-66C4-408A-84BC-00B04941D453}" dt="2024-10-30T00:33:47.664" v="656" actId="1076"/>
          <ac:spMkLst>
            <pc:docMk/>
            <pc:sldMk cId="1421601566" sldId="257"/>
            <ac:spMk id="4" creationId="{09F29BBF-A3E6-BA2B-E6B4-02507DF08A71}"/>
          </ac:spMkLst>
        </pc:spChg>
        <pc:spChg chg="del mod">
          <ac:chgData name="felix weinberger" userId="18a5da46409cd675" providerId="LiveId" clId="{5D2ABA1E-66C4-408A-84BC-00B04941D453}" dt="2024-10-30T00:33:41.220" v="655" actId="21"/>
          <ac:spMkLst>
            <pc:docMk/>
            <pc:sldMk cId="1421601566" sldId="257"/>
            <ac:spMk id="5" creationId="{BE9290FF-F542-DB3E-9495-12FA3AD4BEA5}"/>
          </ac:spMkLst>
        </pc:spChg>
        <pc:picChg chg="add mod">
          <ac:chgData name="felix weinberger" userId="18a5da46409cd675" providerId="LiveId" clId="{5D2ABA1E-66C4-408A-84BC-00B04941D453}" dt="2024-10-30T00:20:33.824" v="622" actId="1076"/>
          <ac:picMkLst>
            <pc:docMk/>
            <pc:sldMk cId="1421601566" sldId="257"/>
            <ac:picMk id="6" creationId="{44D4BEDB-1862-747E-F97A-929336BE5D21}"/>
          </ac:picMkLst>
        </pc:picChg>
      </pc:sldChg>
      <pc:sldChg chg="addSp delSp modSp mod">
        <pc:chgData name="felix weinberger" userId="18a5da46409cd675" providerId="LiveId" clId="{5D2ABA1E-66C4-408A-84BC-00B04941D453}" dt="2024-10-30T00:31:55.197" v="650" actId="1076"/>
        <pc:sldMkLst>
          <pc:docMk/>
          <pc:sldMk cId="4151013859" sldId="259"/>
        </pc:sldMkLst>
        <pc:spChg chg="add mod">
          <ac:chgData name="felix weinberger" userId="18a5da46409cd675" providerId="LiveId" clId="{5D2ABA1E-66C4-408A-84BC-00B04941D453}" dt="2024-10-30T00:31:55.197" v="650" actId="1076"/>
          <ac:spMkLst>
            <pc:docMk/>
            <pc:sldMk cId="4151013859" sldId="259"/>
            <ac:spMk id="4" creationId="{686D8D23-60AC-1CFB-8046-1E24C64D6DAB}"/>
          </ac:spMkLst>
        </pc:spChg>
        <pc:spChg chg="del mod">
          <ac:chgData name="felix weinberger" userId="18a5da46409cd675" providerId="LiveId" clId="{5D2ABA1E-66C4-408A-84BC-00B04941D453}" dt="2024-10-30T00:31:42.108" v="649" actId="21"/>
          <ac:spMkLst>
            <pc:docMk/>
            <pc:sldMk cId="4151013859" sldId="259"/>
            <ac:spMk id="5" creationId="{A017D7C4-22AF-25F3-279A-136EFA212B76}"/>
          </ac:spMkLst>
        </pc:spChg>
      </pc:sldChg>
      <pc:sldChg chg="addSp delSp modSp mod">
        <pc:chgData name="felix weinberger" userId="18a5da46409cd675" providerId="LiveId" clId="{5D2ABA1E-66C4-408A-84BC-00B04941D453}" dt="2024-10-30T11:55:55.730" v="745" actId="20577"/>
        <pc:sldMkLst>
          <pc:docMk/>
          <pc:sldMk cId="1919129463" sldId="260"/>
        </pc:sldMkLst>
        <pc:spChg chg="mod">
          <ac:chgData name="felix weinberger" userId="18a5da46409cd675" providerId="LiveId" clId="{5D2ABA1E-66C4-408A-84BC-00B04941D453}" dt="2024-10-30T11:55:55.730" v="745" actId="20577"/>
          <ac:spMkLst>
            <pc:docMk/>
            <pc:sldMk cId="1919129463" sldId="260"/>
            <ac:spMk id="3" creationId="{1263C8D3-477F-AC60-DF3A-3D2D1E623609}"/>
          </ac:spMkLst>
        </pc:spChg>
        <pc:spChg chg="add del mod">
          <ac:chgData name="felix weinberger" userId="18a5da46409cd675" providerId="LiveId" clId="{5D2ABA1E-66C4-408A-84BC-00B04941D453}" dt="2024-10-30T00:35:18.686" v="665"/>
          <ac:spMkLst>
            <pc:docMk/>
            <pc:sldMk cId="1919129463" sldId="260"/>
            <ac:spMk id="4" creationId="{607EF70C-7BBA-852F-CC45-DE1A2F607498}"/>
          </ac:spMkLst>
        </pc:spChg>
        <pc:spChg chg="del">
          <ac:chgData name="felix weinberger" userId="18a5da46409cd675" providerId="LiveId" clId="{5D2ABA1E-66C4-408A-84BC-00B04941D453}" dt="2024-10-30T00:36:09.791" v="672" actId="21"/>
          <ac:spMkLst>
            <pc:docMk/>
            <pc:sldMk cId="1919129463" sldId="260"/>
            <ac:spMk id="5" creationId="{04E3191A-8CDB-B5BC-5C98-9B4A46BD78A1}"/>
          </ac:spMkLst>
        </pc:spChg>
        <pc:spChg chg="add mod">
          <ac:chgData name="felix weinberger" userId="18a5da46409cd675" providerId="LiveId" clId="{5D2ABA1E-66C4-408A-84BC-00B04941D453}" dt="2024-10-30T00:36:16.708" v="673" actId="1076"/>
          <ac:spMkLst>
            <pc:docMk/>
            <pc:sldMk cId="1919129463" sldId="260"/>
            <ac:spMk id="6" creationId="{F85C845D-453C-4BA8-3288-19518EB0E24A}"/>
          </ac:spMkLst>
        </pc:spChg>
      </pc:sldChg>
      <pc:sldChg chg="addSp delSp modSp mod">
        <pc:chgData name="felix weinberger" userId="18a5da46409cd675" providerId="LiveId" clId="{5D2ABA1E-66C4-408A-84BC-00B04941D453}" dt="2024-10-30T00:38:01.242" v="682" actId="1076"/>
        <pc:sldMkLst>
          <pc:docMk/>
          <pc:sldMk cId="1029863005" sldId="261"/>
        </pc:sldMkLst>
        <pc:spChg chg="mod">
          <ac:chgData name="felix weinberger" userId="18a5da46409cd675" providerId="LiveId" clId="{5D2ABA1E-66C4-408A-84BC-00B04941D453}" dt="2024-10-30T00:22:45.781" v="637" actId="20577"/>
          <ac:spMkLst>
            <pc:docMk/>
            <pc:sldMk cId="1029863005" sldId="261"/>
            <ac:spMk id="3" creationId="{C770A835-08A1-4365-4D5E-4BE4248BF3AC}"/>
          </ac:spMkLst>
        </pc:spChg>
        <pc:spChg chg="add mod">
          <ac:chgData name="felix weinberger" userId="18a5da46409cd675" providerId="LiveId" clId="{5D2ABA1E-66C4-408A-84BC-00B04941D453}" dt="2024-10-30T00:38:01.242" v="682" actId="1076"/>
          <ac:spMkLst>
            <pc:docMk/>
            <pc:sldMk cId="1029863005" sldId="261"/>
            <ac:spMk id="4" creationId="{535080F8-F77A-9CC5-2FCA-0277F0CC98D6}"/>
          </ac:spMkLst>
        </pc:spChg>
        <pc:spChg chg="del mod">
          <ac:chgData name="felix weinberger" userId="18a5da46409cd675" providerId="LiveId" clId="{5D2ABA1E-66C4-408A-84BC-00B04941D453}" dt="2024-10-30T00:37:04.700" v="680" actId="21"/>
          <ac:spMkLst>
            <pc:docMk/>
            <pc:sldMk cId="1029863005" sldId="261"/>
            <ac:spMk id="5" creationId="{0A169F0D-118A-9A34-277E-4D42CCBDE3DF}"/>
          </ac:spMkLst>
        </pc:spChg>
      </pc:sldChg>
      <pc:sldChg chg="addSp delSp modSp mod">
        <pc:chgData name="felix weinberger" userId="18a5da46409cd675" providerId="LiveId" clId="{5D2ABA1E-66C4-408A-84BC-00B04941D453}" dt="2024-10-30T00:37:44.224" v="681" actId="1076"/>
        <pc:sldMkLst>
          <pc:docMk/>
          <pc:sldMk cId="2072583219" sldId="262"/>
        </pc:sldMkLst>
        <pc:spChg chg="add mod">
          <ac:chgData name="felix weinberger" userId="18a5da46409cd675" providerId="LiveId" clId="{5D2ABA1E-66C4-408A-84BC-00B04941D453}" dt="2024-10-30T00:37:44.224" v="681" actId="1076"/>
          <ac:spMkLst>
            <pc:docMk/>
            <pc:sldMk cId="2072583219" sldId="262"/>
            <ac:spMk id="3" creationId="{61EA2FBB-8475-900B-DE42-30E3FC5F8D36}"/>
          </ac:spMkLst>
        </pc:spChg>
        <pc:spChg chg="mod">
          <ac:chgData name="felix weinberger" userId="18a5da46409cd675" providerId="LiveId" clId="{5D2ABA1E-66C4-408A-84BC-00B04941D453}" dt="2024-10-29T22:50:31.887" v="1" actId="1076"/>
          <ac:spMkLst>
            <pc:docMk/>
            <pc:sldMk cId="2072583219" sldId="262"/>
            <ac:spMk id="6" creationId="{1F707FD6-1A03-BD49-F634-F12BC157F1B4}"/>
          </ac:spMkLst>
        </pc:spChg>
        <pc:spChg chg="del">
          <ac:chgData name="felix weinberger" userId="18a5da46409cd675" providerId="LiveId" clId="{5D2ABA1E-66C4-408A-84BC-00B04941D453}" dt="2024-10-30T00:34:29.660" v="661" actId="21"/>
          <ac:spMkLst>
            <pc:docMk/>
            <pc:sldMk cId="2072583219" sldId="262"/>
            <ac:spMk id="8" creationId="{D6344629-19C5-B53A-B366-FE515A72F1D7}"/>
          </ac:spMkLst>
        </pc:spChg>
      </pc:sldChg>
      <pc:sldChg chg="delSp modSp mod modShow">
        <pc:chgData name="felix weinberger" userId="18a5da46409cd675" providerId="LiveId" clId="{5D2ABA1E-66C4-408A-84BC-00B04941D453}" dt="2024-10-30T11:31:59.869" v="687" actId="729"/>
        <pc:sldMkLst>
          <pc:docMk/>
          <pc:sldMk cId="3335402786" sldId="263"/>
        </pc:sldMkLst>
        <pc:spChg chg="mod">
          <ac:chgData name="felix weinberger" userId="18a5da46409cd675" providerId="LiveId" clId="{5D2ABA1E-66C4-408A-84BC-00B04941D453}" dt="2024-10-29T22:50:40.007" v="2" actId="1076"/>
          <ac:spMkLst>
            <pc:docMk/>
            <pc:sldMk cId="3335402786" sldId="263"/>
            <ac:spMk id="6" creationId="{B254CAEB-140B-268B-B474-DAC541AFB179}"/>
          </ac:spMkLst>
        </pc:spChg>
        <pc:spChg chg="del">
          <ac:chgData name="felix weinberger" userId="18a5da46409cd675" providerId="LiveId" clId="{5D2ABA1E-66C4-408A-84BC-00B04941D453}" dt="2024-10-29T22:45:17.810" v="0" actId="21"/>
          <ac:spMkLst>
            <pc:docMk/>
            <pc:sldMk cId="3335402786" sldId="263"/>
            <ac:spMk id="8" creationId="{E0F4923D-52C9-E161-D83A-8D5A7DFED3B6}"/>
          </ac:spMkLst>
        </pc:spChg>
      </pc:sldChg>
      <pc:sldChg chg="addSp modSp new mod modAnim modShow">
        <pc:chgData name="felix weinberger" userId="18a5da46409cd675" providerId="LiveId" clId="{5D2ABA1E-66C4-408A-84BC-00B04941D453}" dt="2024-10-30T11:32:04.228" v="688" actId="729"/>
        <pc:sldMkLst>
          <pc:docMk/>
          <pc:sldMk cId="1400074304" sldId="264"/>
        </pc:sldMkLst>
        <pc:spChg chg="mod">
          <ac:chgData name="felix weinberger" userId="18a5da46409cd675" providerId="LiveId" clId="{5D2ABA1E-66C4-408A-84BC-00B04941D453}" dt="2024-10-29T23:38:05.411" v="36" actId="20577"/>
          <ac:spMkLst>
            <pc:docMk/>
            <pc:sldMk cId="1400074304" sldId="264"/>
            <ac:spMk id="2" creationId="{D0B0F745-97EA-4E4A-7E37-C418A5F2C394}"/>
          </ac:spMkLst>
        </pc:spChg>
        <pc:spChg chg="mod">
          <ac:chgData name="felix weinberger" userId="18a5da46409cd675" providerId="LiveId" clId="{5D2ABA1E-66C4-408A-84BC-00B04941D453}" dt="2024-10-29T23:40:35.185" v="96" actId="20577"/>
          <ac:spMkLst>
            <pc:docMk/>
            <pc:sldMk cId="1400074304" sldId="264"/>
            <ac:spMk id="3" creationId="{B04DC0BC-824E-702F-8851-B486B9F8AE59}"/>
          </ac:spMkLst>
        </pc:spChg>
        <pc:spChg chg="add mod">
          <ac:chgData name="felix weinberger" userId="18a5da46409cd675" providerId="LiveId" clId="{5D2ABA1E-66C4-408A-84BC-00B04941D453}" dt="2024-10-29T23:59:14.428" v="547" actId="6549"/>
          <ac:spMkLst>
            <pc:docMk/>
            <pc:sldMk cId="1400074304" sldId="264"/>
            <ac:spMk id="4" creationId="{CD714AC3-0A6F-D30B-B2CD-A24D9E1C3603}"/>
          </ac:spMkLst>
        </pc:spChg>
        <pc:picChg chg="add mod">
          <ac:chgData name="felix weinberger" userId="18a5da46409cd675" providerId="LiveId" clId="{5D2ABA1E-66C4-408A-84BC-00B04941D453}" dt="2024-10-29T23:59:09.108" v="546" actId="1076"/>
          <ac:picMkLst>
            <pc:docMk/>
            <pc:sldMk cId="1400074304" sldId="264"/>
            <ac:picMk id="6" creationId="{4C803CC6-3532-E2D9-6572-FCD5DACCE75F}"/>
          </ac:picMkLst>
        </pc:picChg>
        <pc:picChg chg="add mod">
          <ac:chgData name="felix weinberger" userId="18a5da46409cd675" providerId="LiveId" clId="{5D2ABA1E-66C4-408A-84BC-00B04941D453}" dt="2024-10-29T23:59:51.578" v="552" actId="14100"/>
          <ac:picMkLst>
            <pc:docMk/>
            <pc:sldMk cId="1400074304" sldId="264"/>
            <ac:picMk id="8" creationId="{BE3CCE4B-44D7-493B-A10C-BFF4877AD739}"/>
          </ac:picMkLst>
        </pc:picChg>
      </pc:sldChg>
      <pc:sldChg chg="addSp modSp add mod ord modAnim">
        <pc:chgData name="felix weinberger" userId="18a5da46409cd675" providerId="LiveId" clId="{5D2ABA1E-66C4-408A-84BC-00B04941D453}" dt="2024-10-30T11:46:53.524" v="690"/>
        <pc:sldMkLst>
          <pc:docMk/>
          <pc:sldMk cId="4171725056" sldId="265"/>
        </pc:sldMkLst>
        <pc:spChg chg="mod">
          <ac:chgData name="felix weinberger" userId="18a5da46409cd675" providerId="LiveId" clId="{5D2ABA1E-66C4-408A-84BC-00B04941D453}" dt="2024-10-30T08:43:35.512" v="684" actId="20577"/>
          <ac:spMkLst>
            <pc:docMk/>
            <pc:sldMk cId="4171725056" sldId="265"/>
            <ac:spMk id="2" creationId="{B1947A9A-0B29-BCCA-BD70-DF23E61FA062}"/>
          </ac:spMkLst>
        </pc:spChg>
        <pc:spChg chg="add mod">
          <ac:chgData name="felix weinberger" userId="18a5da46409cd675" providerId="LiveId" clId="{5D2ABA1E-66C4-408A-84BC-00B04941D453}" dt="2024-10-30T00:00:38.785" v="559" actId="20577"/>
          <ac:spMkLst>
            <pc:docMk/>
            <pc:sldMk cId="4171725056" sldId="265"/>
            <ac:spMk id="4" creationId="{D2BC9874-9B26-3F37-299B-4F55BBAE3FDA}"/>
          </ac:spMkLst>
        </pc:spChg>
        <pc:picChg chg="add mod">
          <ac:chgData name="felix weinberger" userId="18a5da46409cd675" providerId="LiveId" clId="{5D2ABA1E-66C4-408A-84BC-00B04941D453}" dt="2024-10-29T23:56:23.757" v="469" actId="1076"/>
          <ac:picMkLst>
            <pc:docMk/>
            <pc:sldMk cId="4171725056" sldId="265"/>
            <ac:picMk id="6" creationId="{106DDEB9-9B43-E460-4E62-0C1C8B7037E0}"/>
          </ac:picMkLst>
        </pc:picChg>
        <pc:picChg chg="add mod">
          <ac:chgData name="felix weinberger" userId="18a5da46409cd675" providerId="LiveId" clId="{5D2ABA1E-66C4-408A-84BC-00B04941D453}" dt="2024-10-29T23:57:43.367" v="541" actId="1076"/>
          <ac:picMkLst>
            <pc:docMk/>
            <pc:sldMk cId="4171725056" sldId="265"/>
            <ac:picMk id="8" creationId="{7646234B-5B27-9C4F-2EA7-E56689AD1003}"/>
          </ac:picMkLst>
        </pc:picChg>
      </pc:sldChg>
      <pc:sldChg chg="addSp modSp add mod">
        <pc:chgData name="felix weinberger" userId="18a5da46409cd675" providerId="LiveId" clId="{5D2ABA1E-66C4-408A-84BC-00B04941D453}" dt="2024-10-30T08:43:39.601" v="686" actId="20577"/>
        <pc:sldMkLst>
          <pc:docMk/>
          <pc:sldMk cId="168457257" sldId="266"/>
        </pc:sldMkLst>
        <pc:spChg chg="mod">
          <ac:chgData name="felix weinberger" userId="18a5da46409cd675" providerId="LiveId" clId="{5D2ABA1E-66C4-408A-84BC-00B04941D453}" dt="2024-10-30T08:43:39.601" v="686" actId="20577"/>
          <ac:spMkLst>
            <pc:docMk/>
            <pc:sldMk cId="168457257" sldId="266"/>
            <ac:spMk id="2" creationId="{E6EEFE40-C129-91DC-624C-4B782C387F2E}"/>
          </ac:spMkLst>
        </pc:spChg>
        <pc:spChg chg="mod">
          <ac:chgData name="felix weinberger" userId="18a5da46409cd675" providerId="LiveId" clId="{5D2ABA1E-66C4-408A-84BC-00B04941D453}" dt="2024-10-29T23:49:09.889" v="308" actId="20577"/>
          <ac:spMkLst>
            <pc:docMk/>
            <pc:sldMk cId="168457257" sldId="266"/>
            <ac:spMk id="3" creationId="{A84A8B89-B38F-A6EE-EBB9-4FE42B50A3DE}"/>
          </ac:spMkLst>
        </pc:spChg>
        <pc:spChg chg="add mod">
          <ac:chgData name="felix weinberger" userId="18a5da46409cd675" providerId="LiveId" clId="{5D2ABA1E-66C4-408A-84BC-00B04941D453}" dt="2024-10-30T00:32:25.917" v="651" actId="1076"/>
          <ac:spMkLst>
            <pc:docMk/>
            <pc:sldMk cId="168457257" sldId="266"/>
            <ac:spMk id="6" creationId="{3566E439-CEB1-88CA-87E3-89516B7C0295}"/>
          </ac:spMkLst>
        </pc:spChg>
        <pc:picChg chg="add mod">
          <ac:chgData name="felix weinberger" userId="18a5da46409cd675" providerId="LiveId" clId="{5D2ABA1E-66C4-408A-84BC-00B04941D453}" dt="2024-10-29T23:50:19.444" v="312" actId="1076"/>
          <ac:picMkLst>
            <pc:docMk/>
            <pc:sldMk cId="168457257" sldId="266"/>
            <ac:picMk id="5" creationId="{BA366426-45A7-AF00-D689-A7E1A267290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35B7D3-B1E1-4A4D-B78C-1571FC4D7FB6}" type="datetimeFigureOut">
              <a:rPr lang="de-CH" smtClean="0"/>
              <a:t>30.10.2024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072CD-A130-4A0D-8CFA-982D0D88837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28087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6F8605-50E6-4F46-58F1-6D34C07E1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699FA5E-3A85-9371-4171-1E05064F7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4E4A9E-872C-731B-BE08-BEF2C1144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E2D0-6736-4F9C-864B-7D41B9C1820B}" type="datetimeFigureOut">
              <a:rPr lang="de-CH" smtClean="0"/>
              <a:t>30.10.2024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A44BD2-6505-0626-B431-2E76ADCEF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2C4A23-76E8-5A1E-7816-330F6C1CA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0F99-9879-4F3E-A514-4FAF5251CB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24096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6A46F3-67CA-297C-5E4B-44BFD5A5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36077DA-881B-37AB-B4C9-35BED01EE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CF868B-BCA0-2D1F-DB14-64BE4F32C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E2D0-6736-4F9C-864B-7D41B9C1820B}" type="datetimeFigureOut">
              <a:rPr lang="de-CH" smtClean="0"/>
              <a:t>30.10.2024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DF15D8-396A-61F6-EEFC-CD0932880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91A2C3-43CF-8FB9-8026-C2628808A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0F99-9879-4F3E-A514-4FAF5251CB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58672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6AC5494-5E0F-C195-2BB6-68238DA4AC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1419F99-1635-1577-A886-2272F68D97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A077EB-8EBA-7FAC-B381-22E3D8797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E2D0-6736-4F9C-864B-7D41B9C1820B}" type="datetimeFigureOut">
              <a:rPr lang="de-CH" smtClean="0"/>
              <a:t>30.10.2024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2A6F17-1852-C4CA-1CBB-C4905906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C72D6F-82AA-F161-C59B-7162F71E2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0F99-9879-4F3E-A514-4FAF5251CB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43827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308DAC-FA3A-CF02-BCC6-81FEB8D36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724455-3FA0-0A0D-AC65-74647F7A7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427492-20D1-7164-5A1C-2860AF08A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E2D0-6736-4F9C-864B-7D41B9C1820B}" type="datetimeFigureOut">
              <a:rPr lang="de-CH" smtClean="0"/>
              <a:t>30.10.2024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38694E-431C-7526-F2F6-DEF65ADB4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7AEE81-64BF-2572-395C-BD8BAD397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0F99-9879-4F3E-A514-4FAF5251CB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332206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61022A-1B64-C345-5502-1C3B5B65E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1D0685-206F-D9C6-B72A-42B36201F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5A6950-8B09-914E-FE83-D69FA8493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E2D0-6736-4F9C-864B-7D41B9C1820B}" type="datetimeFigureOut">
              <a:rPr lang="de-CH" smtClean="0"/>
              <a:t>30.10.2024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158A44-9F01-07EF-AF85-4682AABE5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9A3D1F-5C76-4429-97F3-473C44764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0F99-9879-4F3E-A514-4FAF5251CB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29793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8454A8-046A-94E7-FD39-7CC6A543F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0B6E19-6960-35A9-6FFA-55E8D366A4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1A17AD7-C3E0-8586-0400-629A3D941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E348FE4-3AF6-D67D-4522-E26BCAA42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E2D0-6736-4F9C-864B-7D41B9C1820B}" type="datetimeFigureOut">
              <a:rPr lang="de-CH" smtClean="0"/>
              <a:t>30.10.2024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B8A965-6977-56A3-16CD-BED31E293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C3EF621-75D9-03AF-9E58-688DC54F4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0F99-9879-4F3E-A514-4FAF5251CB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288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120032-5605-917E-67CA-D6F3DDCA5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394E83E-3FF1-3233-E548-6A9566E68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2B861FA-F531-A34C-A7BA-CC6D1C047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80992D9-2336-6C38-6094-A4CFB91D8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6ACD2B6-95FC-DB3E-550E-1992785863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5607C75-E64E-2648-3482-0178BD654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E2D0-6736-4F9C-864B-7D41B9C1820B}" type="datetimeFigureOut">
              <a:rPr lang="de-CH" smtClean="0"/>
              <a:t>30.10.2024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2221395-FC37-D879-98D8-8BE687246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3AC73EF-B6BF-3413-0DF9-261BC56BF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0F99-9879-4F3E-A514-4FAF5251CB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54698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9CDF7E-1667-2C3A-8C1F-C198337D1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951D0AF-0C7D-6AB6-257E-37C6EB007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E2D0-6736-4F9C-864B-7D41B9C1820B}" type="datetimeFigureOut">
              <a:rPr lang="de-CH" smtClean="0"/>
              <a:t>30.10.2024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9F52F22-5D14-9F12-9B93-7EEE618A0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F561E1C-FFF3-05A6-8368-21688AFB4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0F99-9879-4F3E-A514-4FAF5251CB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08418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74EBD17-9BFD-EB6E-C3A3-446450A0B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E2D0-6736-4F9C-864B-7D41B9C1820B}" type="datetimeFigureOut">
              <a:rPr lang="de-CH" smtClean="0"/>
              <a:t>30.10.2024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03893BB-D21F-EDFC-8E6D-ED91A30E0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589CA7C-F457-B561-153A-DDC6B21FA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0F99-9879-4F3E-A514-4FAF5251CB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79467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D8B31F-8E66-3B73-42CA-CF81BE414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8FBB0A-BA52-6694-7E9F-E6E80F146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ED812D9-9BA2-ADD2-272B-39B3B39F4E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33DBFC3-F247-DF0F-3589-846965C47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E2D0-6736-4F9C-864B-7D41B9C1820B}" type="datetimeFigureOut">
              <a:rPr lang="de-CH" smtClean="0"/>
              <a:t>30.10.2024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7B14F63-F733-B6E0-D506-253F73C37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310898-AC38-7AC4-0FA0-8121FE5B3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0F99-9879-4F3E-A514-4FAF5251CB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27488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8AAA7-DA1C-E2D0-D4C4-2B40603F3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D7106D6-87FB-C7C7-CC19-BC7C32AF19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EC7C439-93BD-9DB5-F9CE-646A2B15B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905A05-58D9-D21E-0B4A-0E94F41D9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E2D0-6736-4F9C-864B-7D41B9C1820B}" type="datetimeFigureOut">
              <a:rPr lang="de-CH" smtClean="0"/>
              <a:t>30.10.2024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A45AD0E-8587-6B59-04CE-BB26DBE8D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B03D0D-031F-9BCD-E3FA-D311345FE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0F99-9879-4F3E-A514-4FAF5251CB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26678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7D0C0AA-E334-6D4E-910C-6DCCA747C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90AAC0-C455-5CF4-C305-6A9E0F901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DF665C-8E64-D760-9724-E5EAAB9AF6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1E2D0-6736-4F9C-864B-7D41B9C1820B}" type="datetimeFigureOut">
              <a:rPr lang="de-CH" smtClean="0"/>
              <a:t>30.10.2024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299FEC-0427-B4BF-85DE-44E3928258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6427A6-842F-C22D-8061-2299B80956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30F99-9879-4F3E-A514-4FAF5251CB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56221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9D59200-9E3C-F0E1-FFA9-680540FE13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81647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6777432-02EF-35FD-C4E7-53127726C336}"/>
              </a:ext>
            </a:extLst>
          </p:cNvPr>
          <p:cNvSpPr>
            <a:spLocks noGrp="1"/>
          </p:cNvSpPr>
          <p:nvPr>
            <p:ph type="ctrTitle"/>
          </p:nvPr>
        </p:nvSpPr>
        <p:spPr bwMode="white">
          <a:xfrm>
            <a:off x="466164" y="367553"/>
            <a:ext cx="6615954" cy="1855694"/>
          </a:xfrm>
        </p:spPr>
        <p:txBody>
          <a:bodyPr>
            <a:noAutofit/>
          </a:bodyPr>
          <a:lstStyle/>
          <a:p>
            <a:pPr algn="just"/>
            <a:r>
              <a:rPr lang="de-CH" dirty="0" err="1">
                <a:solidFill>
                  <a:schemeClr val="bg1"/>
                </a:solidFill>
              </a:rPr>
              <a:t>Regions</a:t>
            </a:r>
            <a:r>
              <a:rPr lang="de-CH" dirty="0">
                <a:solidFill>
                  <a:schemeClr val="bg1"/>
                </a:solidFill>
              </a:rPr>
              <a:t> </a:t>
            </a:r>
            <a:r>
              <a:rPr lang="de-CH" dirty="0" err="1">
                <a:solidFill>
                  <a:schemeClr val="bg1"/>
                </a:solidFill>
              </a:rPr>
              <a:t>of</a:t>
            </a:r>
            <a:r>
              <a:rPr lang="de-CH" dirty="0">
                <a:solidFill>
                  <a:schemeClr val="bg1"/>
                </a:solidFill>
              </a:rPr>
              <a:t> </a:t>
            </a:r>
            <a:r>
              <a:rPr lang="de-CH" dirty="0" err="1">
                <a:solidFill>
                  <a:schemeClr val="bg1"/>
                </a:solidFill>
              </a:rPr>
              <a:t>the</a:t>
            </a:r>
            <a:r>
              <a:rPr lang="de-CH" dirty="0">
                <a:solidFill>
                  <a:schemeClr val="bg1"/>
                </a:solidFill>
              </a:rPr>
              <a:t> stellar initial mass </a:t>
            </a:r>
            <a:r>
              <a:rPr lang="de-CH" dirty="0" err="1">
                <a:solidFill>
                  <a:schemeClr val="bg1"/>
                </a:solidFill>
              </a:rPr>
              <a:t>function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0AC0C88-3845-A824-17EB-771E044038A0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white">
          <a:xfrm>
            <a:off x="466164" y="6013544"/>
            <a:ext cx="2846294" cy="47690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Chiara, Felix, Laxman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DAC1AB8C-1C31-9F71-2613-3A0F8E4A8188}"/>
              </a:ext>
            </a:extLst>
          </p:cNvPr>
          <p:cNvSpPr txBox="1">
            <a:spLocks/>
          </p:cNvSpPr>
          <p:nvPr/>
        </p:nvSpPr>
        <p:spPr bwMode="white">
          <a:xfrm>
            <a:off x="9000565" y="6013544"/>
            <a:ext cx="2725271" cy="476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University of Vienna</a:t>
            </a:r>
            <a:endParaRPr lang="de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55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F454CC-A375-9D9C-4B56-32EBFAC96EEE}"/>
              </a:ext>
            </a:extLst>
          </p:cNvPr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de-CH" dirty="0"/>
              <a:t>Summary and </a:t>
            </a:r>
            <a:r>
              <a:rPr lang="de-CH" dirty="0" err="1"/>
              <a:t>Conclusion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70A835-08A1-4365-4D5E-4BE4248BF3AC}"/>
              </a:ext>
            </a:extLst>
          </p:cNvPr>
          <p:cNvSpPr>
            <a:spLocks noGrp="1"/>
          </p:cNvSpPr>
          <p:nvPr>
            <p:ph idx="1"/>
          </p:nvPr>
        </p:nvSpPr>
        <p:spPr bwMode="white">
          <a:xfrm>
            <a:off x="838200" y="1825625"/>
            <a:ext cx="10515600" cy="3732493"/>
          </a:xfrm>
        </p:spPr>
        <p:txBody>
          <a:bodyPr/>
          <a:lstStyle/>
          <a:p>
            <a:r>
              <a:rPr lang="de-CH" dirty="0">
                <a:latin typeface="+mj-lt"/>
              </a:rPr>
              <a:t>The IMF </a:t>
            </a:r>
            <a:r>
              <a:rPr lang="de-CH" dirty="0" err="1">
                <a:latin typeface="+mj-lt"/>
              </a:rPr>
              <a:t>helps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us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understand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how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stars</a:t>
            </a:r>
            <a:r>
              <a:rPr lang="de-CH" dirty="0">
                <a:latin typeface="+mj-lt"/>
              </a:rPr>
              <a:t> form and </a:t>
            </a:r>
            <a:r>
              <a:rPr lang="de-CH" dirty="0" err="1">
                <a:latin typeface="+mj-lt"/>
              </a:rPr>
              <a:t>evolve</a:t>
            </a:r>
            <a:r>
              <a:rPr lang="de-CH" dirty="0">
                <a:latin typeface="+mj-lt"/>
              </a:rPr>
              <a:t>.</a:t>
            </a:r>
          </a:p>
          <a:p>
            <a:r>
              <a:rPr lang="de-CH" dirty="0" err="1">
                <a:latin typeface="+mj-lt"/>
              </a:rPr>
              <a:t>Salpeter’s</a:t>
            </a:r>
            <a:r>
              <a:rPr lang="de-CH" dirty="0">
                <a:latin typeface="+mj-lt"/>
              </a:rPr>
              <a:t> original IMF </a:t>
            </a:r>
            <a:r>
              <a:rPr lang="de-CH" dirty="0" err="1">
                <a:latin typeface="+mj-lt"/>
              </a:rPr>
              <a:t>model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describes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the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general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pattern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of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many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low</a:t>
            </a:r>
            <a:r>
              <a:rPr lang="de-CH" dirty="0">
                <a:latin typeface="+mj-lt"/>
              </a:rPr>
              <a:t>-mass </a:t>
            </a:r>
            <a:r>
              <a:rPr lang="de-CH" dirty="0" err="1">
                <a:latin typeface="+mj-lt"/>
              </a:rPr>
              <a:t>stars</a:t>
            </a:r>
            <a:r>
              <a:rPr lang="de-CH" dirty="0">
                <a:latin typeface="+mj-lt"/>
              </a:rPr>
              <a:t> and </a:t>
            </a:r>
            <a:r>
              <a:rPr lang="de-CH" dirty="0" err="1">
                <a:latin typeface="+mj-lt"/>
              </a:rPr>
              <a:t>few</a:t>
            </a:r>
            <a:r>
              <a:rPr lang="de-CH" dirty="0">
                <a:latin typeface="+mj-lt"/>
              </a:rPr>
              <a:t> high-mass </a:t>
            </a:r>
            <a:r>
              <a:rPr lang="de-CH" dirty="0" err="1">
                <a:latin typeface="+mj-lt"/>
              </a:rPr>
              <a:t>stars</a:t>
            </a:r>
            <a:r>
              <a:rPr lang="de-CH" dirty="0">
                <a:latin typeface="+mj-lt"/>
              </a:rPr>
              <a:t> [3].</a:t>
            </a:r>
          </a:p>
          <a:p>
            <a:r>
              <a:rPr lang="de-CH" dirty="0">
                <a:latin typeface="+mj-lt"/>
              </a:rPr>
              <a:t>New </a:t>
            </a:r>
            <a:r>
              <a:rPr lang="de-CH" dirty="0" err="1">
                <a:latin typeface="+mj-lt"/>
              </a:rPr>
              <a:t>research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shows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that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the</a:t>
            </a:r>
            <a:r>
              <a:rPr lang="de-CH" dirty="0">
                <a:latin typeface="+mj-lt"/>
              </a:rPr>
              <a:t> IMF </a:t>
            </a:r>
            <a:r>
              <a:rPr lang="de-CH" dirty="0" err="1">
                <a:latin typeface="+mj-lt"/>
              </a:rPr>
              <a:t>may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vary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across</a:t>
            </a:r>
            <a:r>
              <a:rPr lang="de-CH" dirty="0">
                <a:latin typeface="+mj-lt"/>
              </a:rPr>
              <a:t> different </a:t>
            </a:r>
            <a:r>
              <a:rPr lang="de-CH" dirty="0" err="1">
                <a:latin typeface="+mj-lt"/>
              </a:rPr>
              <a:t>environments</a:t>
            </a:r>
            <a:r>
              <a:rPr lang="de-CH" dirty="0">
                <a:latin typeface="+mj-lt"/>
              </a:rPr>
              <a:t> [1,2].</a:t>
            </a:r>
          </a:p>
          <a:p>
            <a:r>
              <a:rPr lang="de-CH" dirty="0">
                <a:latin typeface="+mj-lt"/>
              </a:rPr>
              <a:t>Future </a:t>
            </a:r>
            <a:r>
              <a:rPr lang="de-CH" dirty="0" err="1">
                <a:latin typeface="+mj-lt"/>
              </a:rPr>
              <a:t>of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the</a:t>
            </a:r>
            <a:r>
              <a:rPr lang="de-CH" dirty="0">
                <a:latin typeface="+mj-lt"/>
              </a:rPr>
              <a:t> IMF:</a:t>
            </a:r>
          </a:p>
          <a:p>
            <a:pPr marL="0" indent="0">
              <a:buNone/>
            </a:pPr>
            <a:r>
              <a:rPr lang="de-CH" dirty="0">
                <a:latin typeface="+mj-lt"/>
              </a:rPr>
              <a:t>New </a:t>
            </a:r>
            <a:r>
              <a:rPr lang="de-CH" dirty="0" err="1">
                <a:latin typeface="+mj-lt"/>
              </a:rPr>
              <a:t>telescopes</a:t>
            </a:r>
            <a:r>
              <a:rPr lang="de-CH" dirty="0">
                <a:latin typeface="+mj-lt"/>
              </a:rPr>
              <a:t> and </a:t>
            </a:r>
            <a:r>
              <a:rPr lang="de-CH" dirty="0" err="1">
                <a:latin typeface="+mj-lt"/>
              </a:rPr>
              <a:t>models</a:t>
            </a:r>
            <a:r>
              <a:rPr lang="de-CH" dirty="0">
                <a:latin typeface="+mj-lt"/>
              </a:rPr>
              <a:t> </a:t>
            </a:r>
            <a:r>
              <a:rPr lang="de-CH">
                <a:latin typeface="+mj-lt"/>
              </a:rPr>
              <a:t>may </a:t>
            </a:r>
            <a:r>
              <a:rPr lang="de-CH" dirty="0" err="1">
                <a:latin typeface="+mj-lt"/>
              </a:rPr>
              <a:t>help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us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answer</a:t>
            </a:r>
            <a:r>
              <a:rPr lang="de-CH" dirty="0">
                <a:latin typeface="+mj-lt"/>
              </a:rPr>
              <a:t> open </a:t>
            </a:r>
            <a:r>
              <a:rPr lang="de-CH" dirty="0" err="1">
                <a:latin typeface="+mj-lt"/>
              </a:rPr>
              <a:t>questions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about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the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IMF’s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variability</a:t>
            </a:r>
            <a:r>
              <a:rPr lang="de-CH" dirty="0">
                <a:latin typeface="+mj-lt"/>
              </a:rPr>
              <a:t> and </a:t>
            </a:r>
            <a:r>
              <a:rPr lang="de-CH" dirty="0" err="1">
                <a:latin typeface="+mj-lt"/>
              </a:rPr>
              <a:t>its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role</a:t>
            </a:r>
            <a:r>
              <a:rPr lang="de-CH" dirty="0">
                <a:latin typeface="+mj-lt"/>
              </a:rPr>
              <a:t> in </a:t>
            </a:r>
            <a:r>
              <a:rPr lang="de-CH" dirty="0" err="1">
                <a:latin typeface="+mj-lt"/>
              </a:rPr>
              <a:t>galaxy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formation</a:t>
            </a:r>
            <a:r>
              <a:rPr lang="de-CH" dirty="0">
                <a:latin typeface="+mj-lt"/>
              </a:rPr>
              <a:t> [4,6].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35080F8-F77A-9CC5-2FCA-0277F0CC98D6}"/>
              </a:ext>
            </a:extLst>
          </p:cNvPr>
          <p:cNvSpPr txBox="1"/>
          <p:nvPr/>
        </p:nvSpPr>
        <p:spPr>
          <a:xfrm>
            <a:off x="838200" y="5876027"/>
            <a:ext cx="690465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+mj-lt"/>
              </a:rPr>
              <a:t>[1]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Review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paper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2024 (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Hennebelle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et al.): The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Physical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Origin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of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the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Stellar Initial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Mass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Function</a:t>
            </a:r>
            <a:endParaRPr lang="de-DE" altLang="de-DE" sz="1800" dirty="0">
              <a:solidFill>
                <a:schemeClr val="tx1"/>
              </a:solidFill>
              <a:latin typeface="+mj-lt"/>
            </a:endParaRP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[2]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Review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paper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2020 (Russell J. Smith):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Evidence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for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Initial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Mass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Function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Variation in Massive Early-Type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Galaxies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[3]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Original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paper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1955 (Salpeter): The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Luminosity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Function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and Stellar Evolution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[4]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Recent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Study 2020 (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Leschinski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et al.): The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future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of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IMF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studies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with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the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ELT and MICADO. I. The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local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Universe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as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a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resolved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IMF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laboratory</a:t>
            </a:r>
            <a:endParaRPr lang="de-DE" altLang="de-DE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[6]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Recent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Study 2024 (Kroupa et al.): The initial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mass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function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of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stars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863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971BF6-0D0B-A248-2E3D-7F282C4EE59D}"/>
              </a:ext>
            </a:extLst>
          </p:cNvPr>
          <p:cNvSpPr>
            <a:spLocks noGrp="1"/>
          </p:cNvSpPr>
          <p:nvPr>
            <p:ph type="title"/>
          </p:nvPr>
        </p:nvSpPr>
        <p:spPr bwMode="white"/>
        <p:txBody>
          <a:bodyPr>
            <a:normAutofit/>
          </a:bodyPr>
          <a:lstStyle/>
          <a:p>
            <a:r>
              <a:rPr lang="de-CH" dirty="0"/>
              <a:t>The Stellar Initial Mass </a:t>
            </a:r>
            <a:r>
              <a:rPr lang="de-CH" dirty="0" err="1"/>
              <a:t>Function</a:t>
            </a:r>
            <a:r>
              <a:rPr lang="de-CH" dirty="0"/>
              <a:t> (IMF)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FDFBA9-632F-6E66-962E-89FFF73C150D}"/>
              </a:ext>
            </a:extLst>
          </p:cNvPr>
          <p:cNvSpPr>
            <a:spLocks noGrp="1"/>
          </p:cNvSpPr>
          <p:nvPr>
            <p:ph idx="1"/>
          </p:nvPr>
        </p:nvSpPr>
        <p:spPr bwMode="white">
          <a:xfrm>
            <a:off x="838200" y="1825625"/>
            <a:ext cx="10515600" cy="4028328"/>
          </a:xfrm>
        </p:spPr>
        <p:txBody>
          <a:bodyPr>
            <a:noAutofit/>
          </a:bodyPr>
          <a:lstStyle/>
          <a:p>
            <a:r>
              <a:rPr lang="de-CH" b="1" dirty="0" err="1">
                <a:latin typeface="+mj-lt"/>
              </a:rPr>
              <a:t>What</a:t>
            </a:r>
            <a:r>
              <a:rPr lang="de-CH" b="1" dirty="0">
                <a:latin typeface="+mj-lt"/>
              </a:rPr>
              <a:t> </a:t>
            </a:r>
            <a:r>
              <a:rPr lang="de-CH" b="1" dirty="0" err="1">
                <a:latin typeface="+mj-lt"/>
              </a:rPr>
              <a:t>is</a:t>
            </a:r>
            <a:r>
              <a:rPr lang="de-CH" b="1" dirty="0">
                <a:latin typeface="+mj-lt"/>
              </a:rPr>
              <a:t> </a:t>
            </a:r>
            <a:r>
              <a:rPr lang="de-CH" b="1" dirty="0" err="1">
                <a:latin typeface="+mj-lt"/>
              </a:rPr>
              <a:t>the</a:t>
            </a:r>
            <a:r>
              <a:rPr lang="de-CH" b="1" dirty="0">
                <a:latin typeface="+mj-lt"/>
              </a:rPr>
              <a:t> IMF?</a:t>
            </a:r>
          </a:p>
          <a:p>
            <a:pPr marL="0" indent="0">
              <a:buNone/>
            </a:pPr>
            <a:r>
              <a:rPr lang="de-CH" dirty="0">
                <a:latin typeface="+mj-lt"/>
              </a:rPr>
              <a:t>The IMF </a:t>
            </a:r>
            <a:r>
              <a:rPr lang="de-CH" dirty="0" err="1">
                <a:latin typeface="+mj-lt"/>
              </a:rPr>
              <a:t>describes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how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many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stars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of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each</a:t>
            </a:r>
            <a:r>
              <a:rPr lang="de-CH" dirty="0">
                <a:latin typeface="+mj-lt"/>
              </a:rPr>
              <a:t> mass form in a </a:t>
            </a:r>
            <a:r>
              <a:rPr lang="de-CH" dirty="0" err="1">
                <a:latin typeface="+mj-lt"/>
              </a:rPr>
              <a:t>star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cluster</a:t>
            </a:r>
            <a:r>
              <a:rPr lang="de-CH" dirty="0">
                <a:latin typeface="+mj-lt"/>
              </a:rPr>
              <a:t>.</a:t>
            </a:r>
          </a:p>
          <a:p>
            <a:r>
              <a:rPr lang="de-CH" b="1" dirty="0" err="1">
                <a:latin typeface="+mj-lt"/>
              </a:rPr>
              <a:t>Why</a:t>
            </a:r>
            <a:r>
              <a:rPr lang="de-CH" b="1" dirty="0">
                <a:latin typeface="+mj-lt"/>
              </a:rPr>
              <a:t> </a:t>
            </a:r>
            <a:r>
              <a:rPr lang="de-CH" b="1" dirty="0" err="1">
                <a:latin typeface="+mj-lt"/>
              </a:rPr>
              <a:t>is</a:t>
            </a:r>
            <a:r>
              <a:rPr lang="de-CH" b="1" dirty="0">
                <a:latin typeface="+mj-lt"/>
              </a:rPr>
              <a:t> </a:t>
            </a:r>
            <a:r>
              <a:rPr lang="de-CH" b="1" dirty="0" err="1">
                <a:latin typeface="+mj-lt"/>
              </a:rPr>
              <a:t>it</a:t>
            </a:r>
            <a:r>
              <a:rPr lang="de-CH" b="1" dirty="0">
                <a:latin typeface="+mj-lt"/>
              </a:rPr>
              <a:t> </a:t>
            </a:r>
            <a:r>
              <a:rPr lang="de-CH" b="1" dirty="0" err="1">
                <a:latin typeface="+mj-lt"/>
              </a:rPr>
              <a:t>important</a:t>
            </a:r>
            <a:r>
              <a:rPr lang="de-CH" b="1" dirty="0">
                <a:latin typeface="+mj-lt"/>
              </a:rPr>
              <a:t>?</a:t>
            </a:r>
          </a:p>
          <a:p>
            <a:pPr marL="0" indent="0">
              <a:buNone/>
            </a:pPr>
            <a:r>
              <a:rPr lang="de-CH" dirty="0">
                <a:latin typeface="+mj-lt"/>
              </a:rPr>
              <a:t>Information </a:t>
            </a:r>
            <a:r>
              <a:rPr lang="de-CH" dirty="0" err="1">
                <a:latin typeface="+mj-lt"/>
              </a:rPr>
              <a:t>about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star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formation</a:t>
            </a:r>
            <a:r>
              <a:rPr lang="de-CH" dirty="0">
                <a:latin typeface="+mj-lt"/>
              </a:rPr>
              <a:t>, </a:t>
            </a:r>
            <a:r>
              <a:rPr lang="de-CH" dirty="0" err="1">
                <a:latin typeface="+mj-lt"/>
              </a:rPr>
              <a:t>galaxy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evolution</a:t>
            </a:r>
            <a:r>
              <a:rPr lang="de-CH" dirty="0">
                <a:latin typeface="+mj-lt"/>
              </a:rPr>
              <a:t>, and </a:t>
            </a:r>
            <a:r>
              <a:rPr lang="de-CH" dirty="0" err="1">
                <a:latin typeface="+mj-lt"/>
              </a:rPr>
              <a:t>the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chemical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elements</a:t>
            </a:r>
            <a:r>
              <a:rPr lang="de-CH" dirty="0">
                <a:latin typeface="+mj-lt"/>
              </a:rPr>
              <a:t> in </a:t>
            </a:r>
            <a:r>
              <a:rPr lang="de-CH" dirty="0" err="1">
                <a:latin typeface="+mj-lt"/>
              </a:rPr>
              <a:t>the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universe</a:t>
            </a:r>
            <a:r>
              <a:rPr lang="de-CH" dirty="0">
                <a:latin typeface="+mj-lt"/>
              </a:rPr>
              <a:t> [1,3]</a:t>
            </a:r>
          </a:p>
          <a:p>
            <a:r>
              <a:rPr lang="de-CH" b="1" dirty="0" err="1">
                <a:latin typeface="+mj-lt"/>
              </a:rPr>
              <a:t>How</a:t>
            </a:r>
            <a:r>
              <a:rPr lang="de-CH" b="1" dirty="0">
                <a:latin typeface="+mj-lt"/>
              </a:rPr>
              <a:t> </a:t>
            </a:r>
            <a:r>
              <a:rPr lang="de-CH" b="1" dirty="0" err="1">
                <a:latin typeface="+mj-lt"/>
              </a:rPr>
              <a:t>is</a:t>
            </a:r>
            <a:r>
              <a:rPr lang="de-CH" b="1" dirty="0">
                <a:latin typeface="+mj-lt"/>
              </a:rPr>
              <a:t> </a:t>
            </a:r>
            <a:r>
              <a:rPr lang="de-CH" b="1" dirty="0" err="1">
                <a:latin typeface="+mj-lt"/>
              </a:rPr>
              <a:t>it</a:t>
            </a:r>
            <a:r>
              <a:rPr lang="de-CH" b="1" dirty="0">
                <a:latin typeface="+mj-lt"/>
              </a:rPr>
              <a:t> </a:t>
            </a:r>
            <a:r>
              <a:rPr lang="de-CH" b="1" dirty="0" err="1">
                <a:latin typeface="+mj-lt"/>
              </a:rPr>
              <a:t>used</a:t>
            </a:r>
            <a:r>
              <a:rPr lang="de-CH" b="1" dirty="0">
                <a:latin typeface="+mj-lt"/>
              </a:rPr>
              <a:t>?</a:t>
            </a:r>
          </a:p>
          <a:p>
            <a:pPr marL="0" indent="0">
              <a:buNone/>
            </a:pPr>
            <a:r>
              <a:rPr lang="de-CH" dirty="0" err="1">
                <a:latin typeface="+mj-lt"/>
              </a:rPr>
              <a:t>Estimate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the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masses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of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the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stars</a:t>
            </a:r>
            <a:r>
              <a:rPr lang="de-CH" dirty="0">
                <a:latin typeface="+mj-lt"/>
              </a:rPr>
              <a:t>, </a:t>
            </a:r>
            <a:r>
              <a:rPr lang="de-CH" dirty="0" err="1">
                <a:latin typeface="+mj-lt"/>
              </a:rPr>
              <a:t>predict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how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galaxies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evolve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over</a:t>
            </a:r>
            <a:r>
              <a:rPr lang="de-CH" dirty="0">
                <a:latin typeface="+mj-lt"/>
              </a:rPr>
              <a:t> time,…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9F29BBF-A3E6-BA2B-E6B4-02507DF08A71}"/>
              </a:ext>
            </a:extLst>
          </p:cNvPr>
          <p:cNvSpPr txBox="1"/>
          <p:nvPr/>
        </p:nvSpPr>
        <p:spPr>
          <a:xfrm>
            <a:off x="838200" y="6171607"/>
            <a:ext cx="741381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+mj-lt"/>
              </a:rPr>
              <a:t>[1]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Review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paper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2024 (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Hennebelle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et al.):  The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Physical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Origin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of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the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Stellar Initial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Mass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Function</a:t>
            </a:r>
            <a:endParaRPr kumimoji="0" lang="de-DE" altLang="de-DE" sz="900" b="0" i="0" u="none" strike="noStrike" cap="none" normalizeH="0" baseline="0" dirty="0">
              <a:ln>
                <a:noFill/>
              </a:ln>
              <a:solidFill>
                <a:srgbClr val="BCBEC4"/>
              </a:solidFill>
              <a:effectLst/>
              <a:latin typeface="+mj-lt"/>
            </a:endParaRP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+mj-lt"/>
              </a:rPr>
              <a:t>[3]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Original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paper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1955 (Salpeter): The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Luminosity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Function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and Stellar Evolution</a:t>
            </a:r>
            <a:b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</a:br>
            <a:r>
              <a:rPr lang="de-DE" altLang="de-DE" sz="900" dirty="0">
                <a:solidFill>
                  <a:srgbClr val="CF8E6D"/>
                </a:solidFill>
                <a:latin typeface="JetBrains Mono"/>
              </a:rPr>
              <a:t>[6]</a:t>
            </a:r>
            <a:r>
              <a:rPr lang="de-DE" altLang="de-DE" sz="900" dirty="0">
                <a:solidFill>
                  <a:srgbClr val="BCBEC4"/>
                </a:solidFill>
                <a:latin typeface="JetBrains Mono"/>
              </a:rPr>
              <a:t> </a:t>
            </a:r>
            <a:r>
              <a:rPr lang="de-DE" altLang="de-DE" sz="900" dirty="0" err="1">
                <a:solidFill>
                  <a:srgbClr val="BCBEC4"/>
                </a:solidFill>
                <a:latin typeface="JetBrains Mono"/>
              </a:rPr>
              <a:t>Recent</a:t>
            </a:r>
            <a:r>
              <a:rPr lang="de-DE" altLang="de-DE" sz="900" dirty="0">
                <a:solidFill>
                  <a:srgbClr val="BCBEC4"/>
                </a:solidFill>
                <a:latin typeface="JetBrains Mono"/>
              </a:rPr>
              <a:t> Study 2024 (Kroupa et al.): The initial </a:t>
            </a:r>
            <a:r>
              <a:rPr lang="de-DE" altLang="de-DE" sz="900" dirty="0" err="1">
                <a:solidFill>
                  <a:srgbClr val="BCBEC4"/>
                </a:solidFill>
                <a:latin typeface="JetBrains Mono"/>
              </a:rPr>
              <a:t>mass</a:t>
            </a:r>
            <a:r>
              <a:rPr lang="de-DE" altLang="de-DE" sz="900" dirty="0">
                <a:solidFill>
                  <a:srgbClr val="BCBEC4"/>
                </a:solidFill>
                <a:latin typeface="JetBrains Mono"/>
              </a:rPr>
              <a:t> </a:t>
            </a:r>
            <a:r>
              <a:rPr lang="de-DE" altLang="de-DE" sz="900" dirty="0" err="1">
                <a:solidFill>
                  <a:srgbClr val="BCBEC4"/>
                </a:solidFill>
                <a:latin typeface="JetBrains Mono"/>
              </a:rPr>
              <a:t>function</a:t>
            </a:r>
            <a:r>
              <a:rPr lang="de-DE" altLang="de-DE" sz="900" dirty="0">
                <a:solidFill>
                  <a:srgbClr val="BCBEC4"/>
                </a:solidFill>
                <a:latin typeface="JetBrains Mono"/>
              </a:rPr>
              <a:t> </a:t>
            </a:r>
            <a:r>
              <a:rPr lang="de-DE" altLang="de-DE" sz="900" dirty="0" err="1">
                <a:solidFill>
                  <a:srgbClr val="BCBEC4"/>
                </a:solidFill>
                <a:latin typeface="JetBrains Mono"/>
              </a:rPr>
              <a:t>of</a:t>
            </a:r>
            <a:r>
              <a:rPr lang="de-DE" altLang="de-DE" sz="900" dirty="0">
                <a:solidFill>
                  <a:srgbClr val="BCBEC4"/>
                </a:solidFill>
                <a:latin typeface="JetBrains Mono"/>
              </a:rPr>
              <a:t> </a:t>
            </a:r>
            <a:r>
              <a:rPr lang="de-DE" altLang="de-DE" sz="900" dirty="0" err="1">
                <a:solidFill>
                  <a:srgbClr val="BCBEC4"/>
                </a:solidFill>
                <a:latin typeface="JetBrains Mono"/>
              </a:rPr>
              <a:t>stars</a:t>
            </a:r>
            <a:endParaRPr lang="de-DE" altLang="de-DE" sz="9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21601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E123E6-5A9A-49E0-8FEC-3D3B6C69F4B4}"/>
              </a:ext>
            </a:extLst>
          </p:cNvPr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de-CH" dirty="0"/>
              <a:t>Foundations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IMF: Salpeter (1955)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FD44152-9814-53F2-5FFD-B5A22BC866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 bwMode="white">
              <a:xfrm>
                <a:off x="838200" y="1825625"/>
                <a:ext cx="10515600" cy="4046257"/>
              </a:xfrm>
            </p:spPr>
            <p:txBody>
              <a:bodyPr>
                <a:normAutofit/>
              </a:bodyPr>
              <a:lstStyle/>
              <a:p>
                <a:r>
                  <a:rPr lang="de-CH" b="1" dirty="0">
                    <a:latin typeface="+mj-lt"/>
                  </a:rPr>
                  <a:t>Salpeter’s Discovery</a:t>
                </a:r>
              </a:p>
              <a:p>
                <a:pPr marL="0" indent="0">
                  <a:buNone/>
                </a:pPr>
                <a:r>
                  <a:rPr lang="de-CH" dirty="0">
                    <a:latin typeface="+mj-lt"/>
                  </a:rPr>
                  <a:t>Edwin Salpeter </a:t>
                </a:r>
                <a:r>
                  <a:rPr lang="de-CH" dirty="0" err="1">
                    <a:latin typeface="+mj-lt"/>
                  </a:rPr>
                  <a:t>first</a:t>
                </a:r>
                <a:r>
                  <a:rPr lang="de-CH" dirty="0">
                    <a:latin typeface="+mj-lt"/>
                  </a:rPr>
                  <a:t> </a:t>
                </a:r>
                <a:r>
                  <a:rPr lang="de-CH" dirty="0" err="1">
                    <a:latin typeface="+mj-lt"/>
                  </a:rPr>
                  <a:t>described</a:t>
                </a:r>
                <a:r>
                  <a:rPr lang="de-CH" dirty="0">
                    <a:latin typeface="+mj-lt"/>
                  </a:rPr>
                  <a:t> </a:t>
                </a:r>
                <a:r>
                  <a:rPr lang="de-CH" dirty="0" err="1">
                    <a:latin typeface="+mj-lt"/>
                  </a:rPr>
                  <a:t>the</a:t>
                </a:r>
                <a:r>
                  <a:rPr lang="de-CH" dirty="0">
                    <a:latin typeface="+mj-lt"/>
                  </a:rPr>
                  <a:t> IMF </a:t>
                </a:r>
                <a:r>
                  <a:rPr lang="de-CH" dirty="0" err="1">
                    <a:latin typeface="+mj-lt"/>
                  </a:rPr>
                  <a:t>as</a:t>
                </a:r>
                <a:r>
                  <a:rPr lang="de-CH" dirty="0">
                    <a:latin typeface="+mj-lt"/>
                  </a:rPr>
                  <a:t> a power </a:t>
                </a:r>
                <a:r>
                  <a:rPr lang="de-CH" dirty="0" err="1">
                    <a:latin typeface="+mj-lt"/>
                  </a:rPr>
                  <a:t>law</a:t>
                </a:r>
                <a:r>
                  <a:rPr lang="de-CH" dirty="0">
                    <a:latin typeface="+mj-lt"/>
                  </a:rPr>
                  <a:t>. </a:t>
                </a:r>
              </a:p>
              <a:p>
                <a:pPr marL="0" indent="0">
                  <a:buNone/>
                </a:pPr>
                <a:r>
                  <a:rPr lang="de-CH" dirty="0">
                    <a:latin typeface="+mj-lt"/>
                  </a:rPr>
                  <a:t>He </a:t>
                </a:r>
                <a:r>
                  <a:rPr lang="de-CH" dirty="0" err="1">
                    <a:latin typeface="+mj-lt"/>
                  </a:rPr>
                  <a:t>found</a:t>
                </a:r>
                <a:r>
                  <a:rPr lang="de-CH" dirty="0">
                    <a:latin typeface="+mj-lt"/>
                  </a:rPr>
                  <a:t> </a:t>
                </a:r>
                <a:r>
                  <a:rPr lang="de-CH" dirty="0" err="1">
                    <a:latin typeface="+mj-lt"/>
                  </a:rPr>
                  <a:t>that</a:t>
                </a:r>
                <a:r>
                  <a:rPr lang="de-CH" dirty="0">
                    <a:latin typeface="+mj-lt"/>
                  </a:rPr>
                  <a:t> </a:t>
                </a:r>
                <a:r>
                  <a:rPr lang="de-CH" dirty="0" err="1">
                    <a:latin typeface="+mj-lt"/>
                  </a:rPr>
                  <a:t>the</a:t>
                </a:r>
                <a:r>
                  <a:rPr lang="de-CH" dirty="0">
                    <a:latin typeface="+mj-lt"/>
                  </a:rPr>
                  <a:t> </a:t>
                </a:r>
                <a:r>
                  <a:rPr lang="de-CH" dirty="0" err="1">
                    <a:latin typeface="+mj-lt"/>
                  </a:rPr>
                  <a:t>number</a:t>
                </a:r>
                <a:r>
                  <a:rPr lang="de-CH" dirty="0">
                    <a:latin typeface="+mj-lt"/>
                  </a:rPr>
                  <a:t> </a:t>
                </a:r>
                <a:r>
                  <a:rPr lang="de-CH" dirty="0" err="1">
                    <a:latin typeface="+mj-lt"/>
                  </a:rPr>
                  <a:t>of</a:t>
                </a:r>
                <a:r>
                  <a:rPr lang="de-CH" dirty="0">
                    <a:latin typeface="+mj-lt"/>
                  </a:rPr>
                  <a:t> </a:t>
                </a:r>
                <a:r>
                  <a:rPr lang="de-CH" dirty="0" err="1">
                    <a:latin typeface="+mj-lt"/>
                  </a:rPr>
                  <a:t>stars</a:t>
                </a:r>
                <a:r>
                  <a:rPr lang="de-CH" dirty="0">
                    <a:latin typeface="+mj-lt"/>
                  </a:rPr>
                  <a:t> </a:t>
                </a:r>
                <a:r>
                  <a:rPr lang="de-CH" dirty="0" err="1">
                    <a:latin typeface="+mj-lt"/>
                  </a:rPr>
                  <a:t>decreases</a:t>
                </a:r>
                <a:r>
                  <a:rPr lang="de-CH" dirty="0">
                    <a:latin typeface="+mj-lt"/>
                  </a:rPr>
                  <a:t> </a:t>
                </a:r>
                <a:r>
                  <a:rPr lang="de-CH" dirty="0" err="1">
                    <a:latin typeface="+mj-lt"/>
                  </a:rPr>
                  <a:t>with</a:t>
                </a:r>
                <a:r>
                  <a:rPr lang="de-CH" dirty="0">
                    <a:latin typeface="+mj-lt"/>
                  </a:rPr>
                  <a:t> </a:t>
                </a:r>
                <a:r>
                  <a:rPr lang="de-CH" dirty="0" err="1">
                    <a:latin typeface="+mj-lt"/>
                  </a:rPr>
                  <a:t>increasing</a:t>
                </a:r>
                <a:r>
                  <a:rPr lang="de-CH" dirty="0">
                    <a:latin typeface="+mj-lt"/>
                  </a:rPr>
                  <a:t> mass:</a:t>
                </a:r>
              </a:p>
              <a:p>
                <a:pPr marL="0" indent="0">
                  <a:buNone/>
                </a:pPr>
                <a:r>
                  <a:rPr lang="de-CH" dirty="0">
                    <a:latin typeface="+mj-lt"/>
                  </a:rPr>
                  <a:t>Salpeter Slope: 	</a:t>
                </a:r>
                <a:r>
                  <a:rPr lang="de-CH" dirty="0"/>
                  <a:t>	</a:t>
                </a:r>
                <a14:m>
                  <m:oMath xmlns:m="http://schemas.openxmlformats.org/officeDocument/2006/math">
                    <m:r>
                      <a:rPr lang="de-CH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de-CH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de-CH" i="1" dirty="0">
                        <a:latin typeface="Cambria Math" panose="02040503050406030204" pitchFamily="18" charset="0"/>
                      </a:rPr>
                      <m:t>) ∝</m:t>
                    </m:r>
                    <m:sSup>
                      <m:sSupPr>
                        <m:ctrlPr>
                          <a:rPr lang="de-CH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−2.35</m:t>
                        </m:r>
                      </m:sup>
                    </m:sSup>
                  </m:oMath>
                </a14:m>
                <a:endParaRPr lang="de-CH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de-CH" dirty="0">
                    <a:latin typeface="+mj-lt"/>
                  </a:rPr>
                  <a:t>This </a:t>
                </a:r>
                <a:r>
                  <a:rPr lang="de-CH" dirty="0" err="1">
                    <a:latin typeface="+mj-lt"/>
                  </a:rPr>
                  <a:t>means</a:t>
                </a:r>
                <a:r>
                  <a:rPr lang="de-CH" dirty="0">
                    <a:latin typeface="+mj-lt"/>
                  </a:rPr>
                  <a:t> </a:t>
                </a:r>
                <a:r>
                  <a:rPr lang="de-CH" dirty="0" err="1">
                    <a:latin typeface="+mj-lt"/>
                  </a:rPr>
                  <a:t>there</a:t>
                </a:r>
                <a:r>
                  <a:rPr lang="de-CH" dirty="0">
                    <a:latin typeface="+mj-lt"/>
                  </a:rPr>
                  <a:t> </a:t>
                </a:r>
                <a:r>
                  <a:rPr lang="de-CH" dirty="0" err="1">
                    <a:latin typeface="+mj-lt"/>
                  </a:rPr>
                  <a:t>are</a:t>
                </a:r>
                <a:r>
                  <a:rPr lang="de-CH" dirty="0">
                    <a:latin typeface="+mj-lt"/>
                  </a:rPr>
                  <a:t> </a:t>
                </a:r>
                <a:r>
                  <a:rPr lang="de-CH" dirty="0" err="1">
                    <a:latin typeface="+mj-lt"/>
                  </a:rPr>
                  <a:t>many</a:t>
                </a:r>
                <a:r>
                  <a:rPr lang="de-CH" dirty="0">
                    <a:latin typeface="+mj-lt"/>
                  </a:rPr>
                  <a:t> </a:t>
                </a:r>
                <a:r>
                  <a:rPr lang="de-CH" dirty="0" err="1">
                    <a:latin typeface="+mj-lt"/>
                  </a:rPr>
                  <a:t>low</a:t>
                </a:r>
                <a:r>
                  <a:rPr lang="de-CH" dirty="0">
                    <a:latin typeface="+mj-lt"/>
                  </a:rPr>
                  <a:t>-mass </a:t>
                </a:r>
                <a:r>
                  <a:rPr lang="de-CH" dirty="0" err="1">
                    <a:latin typeface="+mj-lt"/>
                  </a:rPr>
                  <a:t>stars</a:t>
                </a:r>
                <a:r>
                  <a:rPr lang="de-CH" dirty="0">
                    <a:latin typeface="+mj-lt"/>
                  </a:rPr>
                  <a:t> and </a:t>
                </a:r>
                <a:r>
                  <a:rPr lang="de-CH" dirty="0" err="1">
                    <a:latin typeface="+mj-lt"/>
                  </a:rPr>
                  <a:t>few</a:t>
                </a:r>
                <a:r>
                  <a:rPr lang="de-CH" dirty="0">
                    <a:latin typeface="+mj-lt"/>
                  </a:rPr>
                  <a:t> high-mass </a:t>
                </a:r>
                <a:r>
                  <a:rPr lang="de-CH" dirty="0" err="1">
                    <a:latin typeface="+mj-lt"/>
                  </a:rPr>
                  <a:t>stars</a:t>
                </a:r>
                <a:r>
                  <a:rPr lang="de-CH" dirty="0">
                    <a:latin typeface="+mj-lt"/>
                  </a:rPr>
                  <a:t> [3].</a:t>
                </a:r>
              </a:p>
              <a:p>
                <a:r>
                  <a:rPr lang="de-CH" b="1" dirty="0">
                    <a:latin typeface="+mj-lt"/>
                  </a:rPr>
                  <a:t>Impact</a:t>
                </a:r>
              </a:p>
              <a:p>
                <a:pPr marL="0" indent="0">
                  <a:buNone/>
                </a:pPr>
                <a:r>
                  <a:rPr lang="de-CH" dirty="0" err="1">
                    <a:latin typeface="+mj-lt"/>
                  </a:rPr>
                  <a:t>Salpeter’s</a:t>
                </a:r>
                <a:r>
                  <a:rPr lang="de-CH" dirty="0">
                    <a:latin typeface="+mj-lt"/>
                  </a:rPr>
                  <a:t> </a:t>
                </a:r>
                <a:r>
                  <a:rPr lang="de-CH" dirty="0" err="1">
                    <a:latin typeface="+mj-lt"/>
                  </a:rPr>
                  <a:t>work</a:t>
                </a:r>
                <a:r>
                  <a:rPr lang="de-CH" dirty="0">
                    <a:latin typeface="+mj-lt"/>
                  </a:rPr>
                  <a:t> </a:t>
                </a:r>
                <a:r>
                  <a:rPr lang="de-CH" dirty="0" err="1">
                    <a:latin typeface="+mj-lt"/>
                  </a:rPr>
                  <a:t>helped</a:t>
                </a:r>
                <a:r>
                  <a:rPr lang="de-CH" dirty="0">
                    <a:latin typeface="+mj-lt"/>
                  </a:rPr>
                  <a:t> </a:t>
                </a:r>
                <a:r>
                  <a:rPr lang="de-CH" dirty="0" err="1">
                    <a:latin typeface="+mj-lt"/>
                  </a:rPr>
                  <a:t>us</a:t>
                </a:r>
                <a:r>
                  <a:rPr lang="de-CH" dirty="0">
                    <a:latin typeface="+mj-lt"/>
                  </a:rPr>
                  <a:t> </a:t>
                </a:r>
                <a:r>
                  <a:rPr lang="de-CH" dirty="0" err="1">
                    <a:latin typeface="+mj-lt"/>
                  </a:rPr>
                  <a:t>understand</a:t>
                </a:r>
                <a:r>
                  <a:rPr lang="de-CH" dirty="0">
                    <a:latin typeface="+mj-lt"/>
                  </a:rPr>
                  <a:t> </a:t>
                </a:r>
                <a:r>
                  <a:rPr lang="de-CH" dirty="0" err="1">
                    <a:latin typeface="+mj-lt"/>
                  </a:rPr>
                  <a:t>the</a:t>
                </a:r>
                <a:r>
                  <a:rPr lang="de-CH" dirty="0">
                    <a:latin typeface="+mj-lt"/>
                  </a:rPr>
                  <a:t> </a:t>
                </a:r>
                <a:r>
                  <a:rPr lang="de-CH" dirty="0" err="1">
                    <a:latin typeface="+mj-lt"/>
                  </a:rPr>
                  <a:t>basic</a:t>
                </a:r>
                <a:r>
                  <a:rPr lang="de-CH" dirty="0">
                    <a:latin typeface="+mj-lt"/>
                  </a:rPr>
                  <a:t> </a:t>
                </a:r>
                <a:r>
                  <a:rPr lang="de-CH" dirty="0" err="1">
                    <a:latin typeface="+mj-lt"/>
                  </a:rPr>
                  <a:t>structure</a:t>
                </a:r>
                <a:r>
                  <a:rPr lang="de-CH" dirty="0">
                    <a:latin typeface="+mj-lt"/>
                  </a:rPr>
                  <a:t> </a:t>
                </a:r>
                <a:r>
                  <a:rPr lang="de-CH" dirty="0" err="1">
                    <a:latin typeface="+mj-lt"/>
                  </a:rPr>
                  <a:t>of</a:t>
                </a:r>
                <a:r>
                  <a:rPr lang="de-CH" dirty="0">
                    <a:latin typeface="+mj-lt"/>
                  </a:rPr>
                  <a:t> </a:t>
                </a:r>
                <a:r>
                  <a:rPr lang="de-CH" dirty="0" err="1">
                    <a:latin typeface="+mj-lt"/>
                  </a:rPr>
                  <a:t>star</a:t>
                </a:r>
                <a:r>
                  <a:rPr lang="de-CH" dirty="0">
                    <a:latin typeface="+mj-lt"/>
                  </a:rPr>
                  <a:t> </a:t>
                </a:r>
                <a:r>
                  <a:rPr lang="de-CH" dirty="0" err="1">
                    <a:latin typeface="+mj-lt"/>
                  </a:rPr>
                  <a:t>populations</a:t>
                </a:r>
                <a:r>
                  <a:rPr lang="de-CH" dirty="0">
                    <a:latin typeface="+mj-lt"/>
                  </a:rPr>
                  <a:t>.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FD44152-9814-53F2-5FFD-B5A22BC866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white">
              <a:xfrm>
                <a:off x="838200" y="1825625"/>
                <a:ext cx="10515600" cy="4046257"/>
              </a:xfrm>
              <a:blipFill>
                <a:blip r:embed="rId2"/>
                <a:stretch>
                  <a:fillRect l="-1217" t="-2410" b="-135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D8AB07-05A3-9D03-338A-72EA4F14D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</p:spPr>
        <p:txBody>
          <a:bodyPr/>
          <a:lstStyle/>
          <a:p>
            <a:pPr algn="l"/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[3]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Original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paper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1955 (Salpeter): The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Luminosity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Function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and Stellar Evolution</a:t>
            </a:r>
            <a:endParaRPr kumimoji="0" lang="de-DE" altLang="de-DE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de-CH" sz="900" dirty="0"/>
          </a:p>
        </p:txBody>
      </p:sp>
    </p:spTree>
    <p:extLst>
      <p:ext uri="{BB962C8B-B14F-4D97-AF65-F5344CB8AC3E}">
        <p14:creationId xmlns:p14="http://schemas.microsoft.com/office/powerpoint/2010/main" val="3716351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FA0782-F74E-0308-8469-91A710BE9A78}"/>
              </a:ext>
            </a:extLst>
          </p:cNvPr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de-CH" dirty="0" err="1"/>
              <a:t>What</a:t>
            </a:r>
            <a:r>
              <a:rPr lang="de-CH" dirty="0"/>
              <a:t> do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know</a:t>
            </a:r>
            <a:r>
              <a:rPr lang="de-CH" dirty="0"/>
              <a:t> </a:t>
            </a:r>
            <a:r>
              <a:rPr lang="de-CH" dirty="0" err="1"/>
              <a:t>about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IMF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335B5C-8A47-2A0B-934C-A482647C9D42}"/>
              </a:ext>
            </a:extLst>
          </p:cNvPr>
          <p:cNvSpPr>
            <a:spLocks noGrp="1"/>
          </p:cNvSpPr>
          <p:nvPr>
            <p:ph idx="1"/>
          </p:nvPr>
        </p:nvSpPr>
        <p:spPr bwMode="white">
          <a:xfrm>
            <a:off x="838200" y="1825625"/>
            <a:ext cx="10515600" cy="4189693"/>
          </a:xfrm>
        </p:spPr>
        <p:txBody>
          <a:bodyPr/>
          <a:lstStyle/>
          <a:p>
            <a:r>
              <a:rPr lang="de-CH" b="1" dirty="0" err="1">
                <a:latin typeface="+mj-lt"/>
              </a:rPr>
              <a:t>Does</a:t>
            </a:r>
            <a:r>
              <a:rPr lang="de-CH" b="1" dirty="0">
                <a:latin typeface="+mj-lt"/>
              </a:rPr>
              <a:t> </a:t>
            </a:r>
            <a:r>
              <a:rPr lang="de-CH" b="1" dirty="0" err="1">
                <a:latin typeface="+mj-lt"/>
              </a:rPr>
              <a:t>the</a:t>
            </a:r>
            <a:r>
              <a:rPr lang="de-CH" b="1" dirty="0">
                <a:latin typeface="+mj-lt"/>
              </a:rPr>
              <a:t> IMF </a:t>
            </a:r>
            <a:r>
              <a:rPr lang="de-CH" b="1" dirty="0" err="1">
                <a:latin typeface="+mj-lt"/>
              </a:rPr>
              <a:t>change</a:t>
            </a:r>
            <a:r>
              <a:rPr lang="de-CH" b="1" dirty="0">
                <a:latin typeface="+mj-lt"/>
              </a:rPr>
              <a:t>?</a:t>
            </a:r>
          </a:p>
          <a:p>
            <a:pPr marL="0" indent="0">
              <a:buNone/>
            </a:pPr>
            <a:r>
              <a:rPr lang="de-CH" dirty="0">
                <a:latin typeface="+mj-lt"/>
              </a:rPr>
              <a:t>New </a:t>
            </a:r>
            <a:r>
              <a:rPr lang="de-CH" dirty="0" err="1">
                <a:latin typeface="+mj-lt"/>
              </a:rPr>
              <a:t>studies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show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that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the</a:t>
            </a:r>
            <a:r>
              <a:rPr lang="de-CH" dirty="0">
                <a:latin typeface="+mj-lt"/>
              </a:rPr>
              <a:t> IMF </a:t>
            </a:r>
            <a:r>
              <a:rPr lang="de-CH" dirty="0" err="1">
                <a:latin typeface="+mj-lt"/>
              </a:rPr>
              <a:t>may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vary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depending</a:t>
            </a:r>
            <a:r>
              <a:rPr lang="de-CH" dirty="0">
                <a:latin typeface="+mj-lt"/>
              </a:rPr>
              <a:t> on </a:t>
            </a:r>
            <a:r>
              <a:rPr lang="de-CH" dirty="0" err="1">
                <a:latin typeface="+mj-lt"/>
              </a:rPr>
              <a:t>the</a:t>
            </a:r>
            <a:r>
              <a:rPr lang="de-CH" dirty="0">
                <a:latin typeface="+mj-lt"/>
              </a:rPr>
              <a:t> type </a:t>
            </a:r>
            <a:r>
              <a:rPr lang="de-CH" dirty="0" err="1">
                <a:latin typeface="+mj-lt"/>
              </a:rPr>
              <a:t>of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galaxy</a:t>
            </a:r>
            <a:r>
              <a:rPr lang="de-CH" dirty="0">
                <a:latin typeface="+mj-lt"/>
              </a:rPr>
              <a:t> [2].</a:t>
            </a:r>
          </a:p>
          <a:p>
            <a:r>
              <a:rPr lang="de-CH" b="1" dirty="0">
                <a:latin typeface="+mj-lt"/>
              </a:rPr>
              <a:t>In Massive </a:t>
            </a:r>
            <a:r>
              <a:rPr lang="de-CH" b="1" dirty="0" err="1">
                <a:latin typeface="+mj-lt"/>
              </a:rPr>
              <a:t>Galaxies</a:t>
            </a:r>
            <a:r>
              <a:rPr lang="de-CH" b="1" dirty="0">
                <a:latin typeface="+mj-lt"/>
              </a:rPr>
              <a:t>:</a:t>
            </a:r>
          </a:p>
          <a:p>
            <a:pPr marL="0" indent="0">
              <a:buNone/>
            </a:pPr>
            <a:r>
              <a:rPr lang="de-CH" dirty="0">
                <a:latin typeface="+mj-lt"/>
              </a:rPr>
              <a:t>The IMF </a:t>
            </a:r>
            <a:r>
              <a:rPr lang="de-CH" dirty="0" err="1">
                <a:latin typeface="+mj-lt"/>
              </a:rPr>
              <a:t>can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be</a:t>
            </a:r>
            <a:r>
              <a:rPr lang="de-CH" dirty="0">
                <a:latin typeface="+mj-lt"/>
              </a:rPr>
              <a:t> «</a:t>
            </a:r>
            <a:r>
              <a:rPr lang="de-CH" dirty="0" err="1">
                <a:latin typeface="+mj-lt"/>
              </a:rPr>
              <a:t>bottom</a:t>
            </a:r>
            <a:r>
              <a:rPr lang="de-CH" dirty="0">
                <a:latin typeface="+mj-lt"/>
              </a:rPr>
              <a:t>-heavy», </a:t>
            </a:r>
            <a:r>
              <a:rPr lang="de-CH" dirty="0" err="1">
                <a:latin typeface="+mj-lt"/>
              </a:rPr>
              <a:t>with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more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low</a:t>
            </a:r>
            <a:r>
              <a:rPr lang="de-CH" dirty="0">
                <a:latin typeface="+mj-lt"/>
              </a:rPr>
              <a:t>-mass </a:t>
            </a:r>
            <a:r>
              <a:rPr lang="de-CH" dirty="0" err="1">
                <a:latin typeface="+mj-lt"/>
              </a:rPr>
              <a:t>stars</a:t>
            </a:r>
            <a:r>
              <a:rPr lang="de-CH" dirty="0">
                <a:latin typeface="+mj-lt"/>
              </a:rPr>
              <a:t>, </a:t>
            </a:r>
            <a:r>
              <a:rPr lang="de-CH" dirty="0" err="1">
                <a:latin typeface="+mj-lt"/>
              </a:rPr>
              <a:t>especially</a:t>
            </a:r>
            <a:r>
              <a:rPr lang="de-CH" dirty="0">
                <a:latin typeface="+mj-lt"/>
              </a:rPr>
              <a:t> in massive </a:t>
            </a:r>
            <a:r>
              <a:rPr lang="de-CH" dirty="0" err="1">
                <a:latin typeface="+mj-lt"/>
              </a:rPr>
              <a:t>galaxies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called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early</a:t>
            </a:r>
            <a:r>
              <a:rPr lang="de-CH" dirty="0">
                <a:latin typeface="+mj-lt"/>
              </a:rPr>
              <a:t>-type </a:t>
            </a:r>
            <a:r>
              <a:rPr lang="de-CH" dirty="0" err="1">
                <a:latin typeface="+mj-lt"/>
              </a:rPr>
              <a:t>galaxies</a:t>
            </a:r>
            <a:r>
              <a:rPr lang="de-CH" dirty="0">
                <a:latin typeface="+mj-lt"/>
              </a:rPr>
              <a:t> [2].</a:t>
            </a:r>
          </a:p>
          <a:p>
            <a:r>
              <a:rPr lang="de-CH" b="1" dirty="0" err="1">
                <a:latin typeface="+mj-lt"/>
              </a:rPr>
              <a:t>What</a:t>
            </a:r>
            <a:r>
              <a:rPr lang="de-CH" b="1" dirty="0">
                <a:latin typeface="+mj-lt"/>
              </a:rPr>
              <a:t> </a:t>
            </a:r>
            <a:r>
              <a:rPr lang="de-CH" b="1" dirty="0" err="1">
                <a:latin typeface="+mj-lt"/>
              </a:rPr>
              <a:t>causes</a:t>
            </a:r>
            <a:r>
              <a:rPr lang="de-CH" b="1" dirty="0">
                <a:latin typeface="+mj-lt"/>
              </a:rPr>
              <a:t> </a:t>
            </a:r>
            <a:r>
              <a:rPr lang="de-CH" b="1" dirty="0" err="1">
                <a:latin typeface="+mj-lt"/>
              </a:rPr>
              <a:t>this</a:t>
            </a:r>
            <a:r>
              <a:rPr lang="de-CH" b="1" dirty="0">
                <a:latin typeface="+mj-lt"/>
              </a:rPr>
              <a:t>?</a:t>
            </a:r>
          </a:p>
          <a:p>
            <a:pPr marL="0" indent="0">
              <a:buNone/>
            </a:pPr>
            <a:r>
              <a:rPr lang="de-CH" dirty="0" err="1">
                <a:latin typeface="+mj-lt"/>
              </a:rPr>
              <a:t>Turbulance</a:t>
            </a:r>
            <a:r>
              <a:rPr lang="de-CH" dirty="0">
                <a:latin typeface="+mj-lt"/>
              </a:rPr>
              <a:t>, </a:t>
            </a:r>
            <a:r>
              <a:rPr lang="de-CH" dirty="0" err="1">
                <a:latin typeface="+mj-lt"/>
              </a:rPr>
              <a:t>magnetic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fields</a:t>
            </a:r>
            <a:r>
              <a:rPr lang="de-CH" dirty="0">
                <a:latin typeface="+mj-lt"/>
              </a:rPr>
              <a:t>, and </a:t>
            </a:r>
            <a:r>
              <a:rPr lang="de-CH" dirty="0" err="1">
                <a:latin typeface="+mj-lt"/>
              </a:rPr>
              <a:t>gravity</a:t>
            </a:r>
            <a:r>
              <a:rPr lang="de-CH" dirty="0">
                <a:latin typeface="+mj-lt"/>
              </a:rPr>
              <a:t> in star-</a:t>
            </a:r>
            <a:r>
              <a:rPr lang="de-CH" dirty="0" err="1">
                <a:latin typeface="+mj-lt"/>
              </a:rPr>
              <a:t>forming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clouds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can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influence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the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IMF’s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shape</a:t>
            </a:r>
            <a:r>
              <a:rPr lang="de-CH" dirty="0">
                <a:latin typeface="+mj-lt"/>
              </a:rPr>
              <a:t> [1].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86D8D23-60AC-1CFB-8046-1E24C64D6DAB}"/>
              </a:ext>
            </a:extLst>
          </p:cNvPr>
          <p:cNvSpPr txBox="1"/>
          <p:nvPr/>
        </p:nvSpPr>
        <p:spPr>
          <a:xfrm>
            <a:off x="838200" y="6249091"/>
            <a:ext cx="5626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[2]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Review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paper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2020 (Russell J. Smith):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Evidence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for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Initial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Mass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Function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Variation in Massive Early-Type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Galaxies</a:t>
            </a:r>
            <a:endParaRPr lang="de-DE" altLang="de-DE" sz="900" dirty="0">
              <a:solidFill>
                <a:schemeClr val="tx1"/>
              </a:solidFill>
            </a:endParaRP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[1]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Review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paper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2024 (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Hennebelle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et al.):  The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Physical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Origin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of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the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Stellar Initial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Mass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Function</a:t>
            </a:r>
            <a:endParaRPr kumimoji="0" lang="de-DE" altLang="de-DE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51013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6DB56C-6B25-16A6-C02C-CA37DDF59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864" y="235775"/>
            <a:ext cx="10726271" cy="1042334"/>
          </a:xfrm>
        </p:spPr>
        <p:txBody>
          <a:bodyPr/>
          <a:lstStyle/>
          <a:p>
            <a:r>
              <a:rPr lang="de-CH" dirty="0"/>
              <a:t>Figure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Hennebelle</a:t>
            </a:r>
            <a:r>
              <a:rPr lang="de-CH" dirty="0"/>
              <a:t> et al. (2024)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2333C76-0406-8767-A702-69174CE33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928" y="1242887"/>
            <a:ext cx="7666384" cy="511346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F707FD6-1A03-BD49-F634-F12BC157F1B4}"/>
              </a:ext>
            </a:extLst>
          </p:cNvPr>
          <p:cNvSpPr txBox="1"/>
          <p:nvPr/>
        </p:nvSpPr>
        <p:spPr>
          <a:xfrm>
            <a:off x="460901" y="2090172"/>
            <a:ext cx="336702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>
                <a:latin typeface="+mj-lt"/>
              </a:rPr>
              <a:t>Illustration </a:t>
            </a:r>
            <a:r>
              <a:rPr lang="de-CH" sz="2800" dirty="0" err="1">
                <a:latin typeface="+mj-lt"/>
              </a:rPr>
              <a:t>of</a:t>
            </a:r>
            <a:r>
              <a:rPr lang="de-CH" sz="2800" dirty="0">
                <a:latin typeface="+mj-lt"/>
              </a:rPr>
              <a:t> </a:t>
            </a:r>
            <a:r>
              <a:rPr lang="de-CH" sz="2800" dirty="0" err="1">
                <a:latin typeface="+mj-lt"/>
              </a:rPr>
              <a:t>how</a:t>
            </a:r>
            <a:r>
              <a:rPr lang="de-CH" sz="2800" dirty="0">
                <a:latin typeface="+mj-lt"/>
              </a:rPr>
              <a:t> </a:t>
            </a:r>
            <a:r>
              <a:rPr lang="de-CH" sz="2800" dirty="0" err="1">
                <a:latin typeface="+mj-lt"/>
              </a:rPr>
              <a:t>the</a:t>
            </a:r>
            <a:r>
              <a:rPr lang="de-CH" sz="2800" dirty="0">
                <a:latin typeface="+mj-lt"/>
              </a:rPr>
              <a:t> IMF </a:t>
            </a:r>
            <a:r>
              <a:rPr lang="de-CH" sz="2800" dirty="0" err="1">
                <a:latin typeface="+mj-lt"/>
              </a:rPr>
              <a:t>slope</a:t>
            </a:r>
            <a:r>
              <a:rPr lang="de-CH" sz="2800" dirty="0">
                <a:latin typeface="+mj-lt"/>
              </a:rPr>
              <a:t> </a:t>
            </a:r>
            <a:r>
              <a:rPr lang="de-CH" sz="2800" dirty="0" err="1">
                <a:latin typeface="+mj-lt"/>
              </a:rPr>
              <a:t>changes</a:t>
            </a:r>
            <a:r>
              <a:rPr lang="de-CH" sz="2800" dirty="0">
                <a:latin typeface="+mj-lt"/>
              </a:rPr>
              <a:t> </a:t>
            </a:r>
            <a:r>
              <a:rPr lang="de-CH" sz="2800" dirty="0" err="1">
                <a:latin typeface="+mj-lt"/>
              </a:rPr>
              <a:t>with</a:t>
            </a:r>
            <a:r>
              <a:rPr lang="de-CH" sz="2800" dirty="0">
                <a:latin typeface="+mj-lt"/>
              </a:rPr>
              <a:t> stellar mass, </a:t>
            </a:r>
            <a:r>
              <a:rPr lang="de-CH" sz="2800" dirty="0" err="1">
                <a:latin typeface="+mj-lt"/>
              </a:rPr>
              <a:t>highlighting</a:t>
            </a:r>
            <a:r>
              <a:rPr lang="de-CH" sz="2800" dirty="0">
                <a:latin typeface="+mj-lt"/>
              </a:rPr>
              <a:t> </a:t>
            </a:r>
            <a:r>
              <a:rPr lang="de-CH" sz="2800" dirty="0" err="1">
                <a:latin typeface="+mj-lt"/>
              </a:rPr>
              <a:t>the</a:t>
            </a:r>
            <a:r>
              <a:rPr lang="de-CH" sz="2800" dirty="0">
                <a:latin typeface="+mj-lt"/>
              </a:rPr>
              <a:t> </a:t>
            </a:r>
            <a:r>
              <a:rPr lang="de-CH" sz="2800" dirty="0" err="1">
                <a:latin typeface="+mj-lt"/>
              </a:rPr>
              <a:t>debate</a:t>
            </a:r>
            <a:r>
              <a:rPr lang="de-CH" sz="2800" dirty="0">
                <a:latin typeface="+mj-lt"/>
              </a:rPr>
              <a:t> </a:t>
            </a:r>
            <a:r>
              <a:rPr lang="de-CH" sz="2800" dirty="0" err="1">
                <a:latin typeface="+mj-lt"/>
              </a:rPr>
              <a:t>over</a:t>
            </a:r>
            <a:r>
              <a:rPr lang="de-CH" sz="2800" dirty="0">
                <a:latin typeface="+mj-lt"/>
              </a:rPr>
              <a:t> IMF </a:t>
            </a:r>
            <a:r>
              <a:rPr lang="de-CH" sz="2800" dirty="0" err="1">
                <a:latin typeface="+mj-lt"/>
              </a:rPr>
              <a:t>universality</a:t>
            </a:r>
            <a:endParaRPr lang="de-CH" sz="2800" dirty="0">
              <a:latin typeface="+mj-lt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1EA2FBB-8475-900B-DE42-30E3FC5F8D36}"/>
              </a:ext>
            </a:extLst>
          </p:cNvPr>
          <p:cNvSpPr txBox="1"/>
          <p:nvPr/>
        </p:nvSpPr>
        <p:spPr>
          <a:xfrm>
            <a:off x="732864" y="6506809"/>
            <a:ext cx="51691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[1]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Review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paper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2024 (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Hennebelle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et al.): The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Physical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Origin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of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the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Stellar Initial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Mass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Function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583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7C3C20-DF55-C3BF-C6BA-6F44B7167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624" y="293408"/>
            <a:ext cx="10515600" cy="836146"/>
          </a:xfrm>
        </p:spPr>
        <p:txBody>
          <a:bodyPr/>
          <a:lstStyle/>
          <a:p>
            <a:r>
              <a:rPr lang="de-CH" dirty="0"/>
              <a:t>Figure </a:t>
            </a:r>
            <a:r>
              <a:rPr lang="de-CH" dirty="0" err="1"/>
              <a:t>from</a:t>
            </a:r>
            <a:r>
              <a:rPr lang="de-CH" dirty="0"/>
              <a:t> Russell J. Smith (2024)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832B1FA-F8FD-5319-EFCD-12DC2B347F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317" y="1129554"/>
            <a:ext cx="5884648" cy="533977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B254CAEB-140B-268B-B474-DAC541AFB179}"/>
              </a:ext>
            </a:extLst>
          </p:cNvPr>
          <p:cNvSpPr txBox="1"/>
          <p:nvPr/>
        </p:nvSpPr>
        <p:spPr>
          <a:xfrm>
            <a:off x="810624" y="2305615"/>
            <a:ext cx="414169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 err="1">
                <a:latin typeface="+mj-lt"/>
              </a:rPr>
              <a:t>Visualization</a:t>
            </a:r>
            <a:r>
              <a:rPr lang="de-CH" sz="2800" dirty="0">
                <a:latin typeface="+mj-lt"/>
              </a:rPr>
              <a:t> </a:t>
            </a:r>
            <a:r>
              <a:rPr lang="de-CH" sz="2800" dirty="0" err="1">
                <a:latin typeface="+mj-lt"/>
              </a:rPr>
              <a:t>of</a:t>
            </a:r>
            <a:r>
              <a:rPr lang="de-CH" sz="2800" dirty="0">
                <a:latin typeface="+mj-lt"/>
              </a:rPr>
              <a:t> </a:t>
            </a:r>
            <a:r>
              <a:rPr lang="de-CH" sz="2800" dirty="0" err="1">
                <a:latin typeface="+mj-lt"/>
              </a:rPr>
              <a:t>the</a:t>
            </a:r>
            <a:r>
              <a:rPr lang="de-CH" sz="2800" dirty="0">
                <a:latin typeface="+mj-lt"/>
              </a:rPr>
              <a:t> IMF mass-</a:t>
            </a:r>
            <a:r>
              <a:rPr lang="de-CH" sz="2800" dirty="0" err="1">
                <a:latin typeface="+mj-lt"/>
              </a:rPr>
              <a:t>exess</a:t>
            </a:r>
            <a:r>
              <a:rPr lang="de-CH" sz="2800" dirty="0">
                <a:latin typeface="+mj-lt"/>
              </a:rPr>
              <a:t> </a:t>
            </a:r>
            <a:r>
              <a:rPr lang="de-CH" sz="2800" dirty="0" err="1">
                <a:latin typeface="+mj-lt"/>
              </a:rPr>
              <a:t>factor</a:t>
            </a:r>
            <a:r>
              <a:rPr lang="de-CH" sz="2800" dirty="0">
                <a:latin typeface="+mj-lt"/>
              </a:rPr>
              <a:t> in </a:t>
            </a:r>
            <a:r>
              <a:rPr lang="de-CH" sz="2800" dirty="0" err="1">
                <a:latin typeface="+mj-lt"/>
              </a:rPr>
              <a:t>early</a:t>
            </a:r>
            <a:r>
              <a:rPr lang="de-CH" sz="2800" dirty="0">
                <a:latin typeface="+mj-lt"/>
              </a:rPr>
              <a:t>-type </a:t>
            </a:r>
            <a:r>
              <a:rPr lang="de-CH" sz="2800" dirty="0" err="1">
                <a:latin typeface="+mj-lt"/>
              </a:rPr>
              <a:t>galaxies</a:t>
            </a:r>
            <a:r>
              <a:rPr lang="de-CH" sz="2800" dirty="0">
                <a:latin typeface="+mj-lt"/>
              </a:rPr>
              <a:t>, </a:t>
            </a:r>
            <a:r>
              <a:rPr lang="de-CH" sz="2800" dirty="0" err="1">
                <a:latin typeface="+mj-lt"/>
              </a:rPr>
              <a:t>supporting</a:t>
            </a:r>
            <a:r>
              <a:rPr lang="de-CH" sz="2800" dirty="0">
                <a:latin typeface="+mj-lt"/>
              </a:rPr>
              <a:t> </a:t>
            </a:r>
            <a:r>
              <a:rPr lang="de-CH" sz="2800" dirty="0" err="1">
                <a:latin typeface="+mj-lt"/>
              </a:rPr>
              <a:t>the</a:t>
            </a:r>
            <a:r>
              <a:rPr lang="de-CH" sz="2800" dirty="0">
                <a:latin typeface="+mj-lt"/>
              </a:rPr>
              <a:t> </a:t>
            </a:r>
            <a:r>
              <a:rPr lang="de-CH" sz="2800" dirty="0" err="1">
                <a:latin typeface="+mj-lt"/>
              </a:rPr>
              <a:t>idea</a:t>
            </a:r>
            <a:r>
              <a:rPr lang="de-CH" sz="2800" dirty="0">
                <a:latin typeface="+mj-lt"/>
              </a:rPr>
              <a:t> </a:t>
            </a:r>
            <a:r>
              <a:rPr lang="de-CH" sz="2800" dirty="0" err="1">
                <a:latin typeface="+mj-lt"/>
              </a:rPr>
              <a:t>of</a:t>
            </a:r>
            <a:r>
              <a:rPr lang="de-CH" sz="2800" dirty="0">
                <a:latin typeface="+mj-lt"/>
              </a:rPr>
              <a:t> IMF </a:t>
            </a:r>
            <a:r>
              <a:rPr lang="de-CH" sz="2800" dirty="0" err="1">
                <a:latin typeface="+mj-lt"/>
              </a:rPr>
              <a:t>variability</a:t>
            </a:r>
            <a:r>
              <a:rPr lang="de-CH" sz="2800" dirty="0">
                <a:latin typeface="+mj-lt"/>
              </a:rPr>
              <a:t> </a:t>
            </a:r>
            <a:r>
              <a:rPr lang="de-CH" sz="2800" dirty="0" err="1">
                <a:latin typeface="+mj-lt"/>
              </a:rPr>
              <a:t>across</a:t>
            </a:r>
            <a:r>
              <a:rPr lang="de-CH" sz="2800" dirty="0">
                <a:latin typeface="+mj-lt"/>
              </a:rPr>
              <a:t> </a:t>
            </a:r>
            <a:r>
              <a:rPr lang="de-CH" sz="2800" dirty="0" err="1">
                <a:latin typeface="+mj-lt"/>
              </a:rPr>
              <a:t>galaxy</a:t>
            </a:r>
            <a:r>
              <a:rPr lang="de-CH" sz="2800" dirty="0">
                <a:latin typeface="+mj-lt"/>
              </a:rPr>
              <a:t> </a:t>
            </a:r>
            <a:r>
              <a:rPr lang="de-CH" sz="2800" dirty="0" err="1">
                <a:latin typeface="+mj-lt"/>
              </a:rPr>
              <a:t>types</a:t>
            </a:r>
            <a:r>
              <a:rPr lang="de-CH" sz="2800" dirty="0">
                <a:latin typeface="+mj-lt"/>
              </a:rPr>
              <a:t>.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0276A8C-FB63-E99D-9113-EF6E001B6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0623" y="6564591"/>
            <a:ext cx="10026341" cy="156883"/>
          </a:xfrm>
        </p:spPr>
        <p:txBody>
          <a:bodyPr/>
          <a:lstStyle/>
          <a:p>
            <a:pPr algn="l"/>
            <a:r>
              <a:rPr kumimoji="0" lang="de-DE" altLang="de-DE" sz="90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+mj-lt"/>
              </a:rPr>
              <a:t>[2]</a:t>
            </a:r>
            <a:r>
              <a:rPr kumimoji="0" lang="de-DE" altLang="de-DE" sz="90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Review </a:t>
            </a:r>
            <a:r>
              <a:rPr kumimoji="0" lang="de-DE" altLang="de-DE" sz="90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paper</a:t>
            </a:r>
            <a:r>
              <a:rPr kumimoji="0" lang="de-DE" altLang="de-DE" sz="90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2020 (Russell J. Smith): </a:t>
            </a:r>
            <a:r>
              <a:rPr kumimoji="0" lang="de-DE" altLang="de-DE" sz="90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Evidence</a:t>
            </a:r>
            <a:r>
              <a:rPr kumimoji="0" lang="de-DE" altLang="de-DE" sz="90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for Initial </a:t>
            </a:r>
            <a:r>
              <a:rPr kumimoji="0" lang="de-DE" altLang="de-DE" sz="90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Mass</a:t>
            </a:r>
            <a:r>
              <a:rPr kumimoji="0" lang="de-DE" altLang="de-DE" sz="90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</a:t>
            </a:r>
            <a:r>
              <a:rPr kumimoji="0" lang="de-DE" altLang="de-DE" sz="90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Function</a:t>
            </a:r>
            <a:r>
              <a:rPr kumimoji="0" lang="de-DE" altLang="de-DE" sz="90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Variation in Massive Early-Type </a:t>
            </a:r>
            <a:r>
              <a:rPr kumimoji="0" lang="de-DE" altLang="de-DE" sz="90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Galaxies</a:t>
            </a:r>
            <a:endParaRPr kumimoji="0" lang="de-DE" altLang="de-DE" sz="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35402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3E8ED7-737A-1A34-E776-620DDEBE3B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947A9A-0B29-BCCA-BD70-DF23E61FA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Figure </a:t>
            </a:r>
            <a:r>
              <a:rPr lang="de-AT" dirty="0" err="1"/>
              <a:t>from</a:t>
            </a:r>
            <a:r>
              <a:rPr lang="de-AT" dirty="0"/>
              <a:t> Bastian et.al. (2010)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1F0A5D-B310-9654-8C0C-A112E7329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04898"/>
            <a:ext cx="4060371" cy="1048203"/>
          </a:xfrm>
        </p:spPr>
        <p:txBody>
          <a:bodyPr/>
          <a:lstStyle/>
          <a:p>
            <a:pPr marL="0" indent="0">
              <a:buNone/>
            </a:pPr>
            <a:r>
              <a:rPr lang="de-AT" dirty="0">
                <a:latin typeface="+mj-lt"/>
              </a:rPr>
              <a:t>IMF </a:t>
            </a:r>
            <a:r>
              <a:rPr lang="de-AT" dirty="0" err="1">
                <a:latin typeface="+mj-lt"/>
              </a:rPr>
              <a:t>for</a:t>
            </a:r>
            <a:r>
              <a:rPr lang="de-AT" dirty="0">
                <a:latin typeface="+mj-lt"/>
              </a:rPr>
              <a:t> different </a:t>
            </a:r>
            <a:r>
              <a:rPr lang="de-AT" dirty="0" err="1">
                <a:latin typeface="+mj-lt"/>
              </a:rPr>
              <a:t>regions</a:t>
            </a:r>
            <a:r>
              <a:rPr lang="de-AT" dirty="0">
                <a:latin typeface="+mj-lt"/>
              </a:rPr>
              <a:t> </a:t>
            </a:r>
            <a:r>
              <a:rPr lang="de-AT" dirty="0" err="1">
                <a:latin typeface="+mj-lt"/>
              </a:rPr>
              <a:t>within</a:t>
            </a:r>
            <a:r>
              <a:rPr lang="de-AT" dirty="0">
                <a:latin typeface="+mj-lt"/>
              </a:rPr>
              <a:t> </a:t>
            </a:r>
            <a:r>
              <a:rPr lang="de-AT" dirty="0" err="1">
                <a:latin typeface="+mj-lt"/>
              </a:rPr>
              <a:t>the</a:t>
            </a:r>
            <a:r>
              <a:rPr lang="de-AT" dirty="0">
                <a:latin typeface="+mj-lt"/>
              </a:rPr>
              <a:t> Milky Way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06DDEB9-9B43-E460-4E62-0C1C8B703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465" y="1428357"/>
            <a:ext cx="6091335" cy="5049487"/>
          </a:xfrm>
          <a:prstGeom prst="rect">
            <a:avLst/>
          </a:pr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628356-843B-E4F9-B670-CEA257FE3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477844"/>
            <a:ext cx="10515599" cy="243631"/>
          </a:xfrm>
        </p:spPr>
        <p:txBody>
          <a:bodyPr/>
          <a:lstStyle/>
          <a:p>
            <a:pPr algn="l"/>
            <a:r>
              <a:rPr kumimoji="0" lang="de-DE" altLang="de-DE" sz="90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+mj-lt"/>
              </a:rPr>
              <a:t>[7] </a:t>
            </a:r>
            <a:r>
              <a:rPr kumimoji="0" lang="de-DE" altLang="de-DE" sz="9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Review</a:t>
            </a:r>
            <a:r>
              <a:rPr lang="de-DE" altLang="de-DE" sz="900" dirty="0">
                <a:solidFill>
                  <a:schemeClr val="tx2"/>
                </a:solidFill>
                <a:latin typeface="+mj-lt"/>
              </a:rPr>
              <a:t> </a:t>
            </a:r>
            <a:r>
              <a:rPr lang="de-DE" altLang="de-DE" sz="900" dirty="0" err="1">
                <a:solidFill>
                  <a:schemeClr val="tx2"/>
                </a:solidFill>
                <a:latin typeface="+mj-lt"/>
              </a:rPr>
              <a:t>paper</a:t>
            </a:r>
            <a:r>
              <a:rPr kumimoji="0" lang="de-DE" altLang="de-DE" sz="9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 2010 (Bastian et.al.) </a:t>
            </a:r>
            <a:r>
              <a:rPr lang="en-US" sz="900" dirty="0">
                <a:solidFill>
                  <a:schemeClr val="tx2"/>
                </a:solidFill>
                <a:latin typeface="+mj-lt"/>
              </a:rPr>
              <a:t>A Universal Stellar Initial Mass Function? A Critical Look at Variations</a:t>
            </a:r>
            <a:r>
              <a:rPr kumimoji="0" lang="de-DE" altLang="de-DE" sz="9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  </a:t>
            </a:r>
            <a:endParaRPr lang="de-AT" sz="9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71725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6DD038-7C68-2E00-FC82-A0758A24A7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EEFE40-C129-91DC-624C-4B782C387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Figure </a:t>
            </a:r>
            <a:r>
              <a:rPr lang="de-AT" dirty="0" err="1"/>
              <a:t>from</a:t>
            </a:r>
            <a:r>
              <a:rPr lang="de-AT" dirty="0"/>
              <a:t> Habibi (2013)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4A8B89-B38F-A6EE-EBB9-4FE42B50A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04898"/>
            <a:ext cx="4060371" cy="1048203"/>
          </a:xfrm>
        </p:spPr>
        <p:txBody>
          <a:bodyPr/>
          <a:lstStyle/>
          <a:p>
            <a:pPr marL="0" indent="0">
              <a:buNone/>
            </a:pPr>
            <a:r>
              <a:rPr lang="de-AT" dirty="0">
                <a:latin typeface="+mj-lt"/>
              </a:rPr>
              <a:t>IMF </a:t>
            </a:r>
            <a:r>
              <a:rPr lang="de-AT" dirty="0" err="1">
                <a:latin typeface="+mj-lt"/>
              </a:rPr>
              <a:t>for</a:t>
            </a:r>
            <a:r>
              <a:rPr lang="de-AT" dirty="0">
                <a:latin typeface="+mj-lt"/>
              </a:rPr>
              <a:t> </a:t>
            </a:r>
            <a:r>
              <a:rPr lang="de-AT" dirty="0" err="1">
                <a:latin typeface="+mj-lt"/>
              </a:rPr>
              <a:t>Arches</a:t>
            </a:r>
            <a:r>
              <a:rPr lang="de-AT" dirty="0">
                <a:latin typeface="+mj-lt"/>
              </a:rPr>
              <a:t> Cluster (Galactic </a:t>
            </a:r>
            <a:r>
              <a:rPr lang="de-AT" dirty="0" err="1">
                <a:latin typeface="+mj-lt"/>
              </a:rPr>
              <a:t>Centre</a:t>
            </a:r>
            <a:r>
              <a:rPr lang="de-AT" dirty="0">
                <a:latin typeface="+mj-lt"/>
              </a:rPr>
              <a:t>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A366426-45A7-AF00-D689-A7E1A2672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951" y="1524783"/>
            <a:ext cx="6160849" cy="4856636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E204592-ADFB-AFD2-8F98-774F14F11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492874"/>
            <a:ext cx="10515600" cy="203761"/>
          </a:xfrm>
        </p:spPr>
        <p:txBody>
          <a:bodyPr/>
          <a:lstStyle/>
          <a:p>
            <a:pPr algn="l"/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+mj-lt"/>
              </a:rPr>
              <a:t>[8] 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Paper 2013 (Habibi et. </a:t>
            </a:r>
            <a:r>
              <a:rPr lang="de-DE" altLang="de-DE" sz="900" dirty="0">
                <a:solidFill>
                  <a:schemeClr val="tx1"/>
                </a:solidFill>
                <a:latin typeface="+mj-lt"/>
              </a:rPr>
              <a:t>a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l.) </a:t>
            </a:r>
            <a:r>
              <a:rPr lang="en-US" sz="900" dirty="0">
                <a:solidFill>
                  <a:schemeClr val="tx1"/>
                </a:solidFill>
                <a:latin typeface="+mj-lt"/>
              </a:rPr>
              <a:t>The Arches cluster out to its tidal radius: dynamical mass segregation and the effect of the extinction law on the stellar mass function</a:t>
            </a:r>
            <a:endParaRPr lang="de-AT" sz="9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8457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0FBE96-BC0F-246B-BEDB-85D3350CFF1D}"/>
              </a:ext>
            </a:extLst>
          </p:cNvPr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de-CH" dirty="0" err="1"/>
              <a:t>Recent</a:t>
            </a:r>
            <a:r>
              <a:rPr lang="de-CH" dirty="0"/>
              <a:t> </a:t>
            </a:r>
            <a:r>
              <a:rPr lang="de-CH" dirty="0" err="1"/>
              <a:t>Advances</a:t>
            </a:r>
            <a:r>
              <a:rPr lang="de-CH" dirty="0"/>
              <a:t> in IMF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63C8D3-477F-AC60-DF3A-3D2D1E623609}"/>
              </a:ext>
            </a:extLst>
          </p:cNvPr>
          <p:cNvSpPr>
            <a:spLocks noGrp="1"/>
          </p:cNvSpPr>
          <p:nvPr>
            <p:ph idx="1"/>
          </p:nvPr>
        </p:nvSpPr>
        <p:spPr bwMode="white">
          <a:xfrm>
            <a:off x="838200" y="1852519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de-CH" b="1" dirty="0">
                <a:latin typeface="+mj-lt"/>
              </a:rPr>
              <a:t>New Tools for IMF </a:t>
            </a:r>
            <a:r>
              <a:rPr lang="de-CH" b="1" dirty="0" err="1">
                <a:latin typeface="+mj-lt"/>
              </a:rPr>
              <a:t>study</a:t>
            </a:r>
            <a:r>
              <a:rPr lang="de-CH" b="1" dirty="0">
                <a:latin typeface="+mj-lt"/>
              </a:rPr>
              <a:t>:</a:t>
            </a:r>
          </a:p>
          <a:p>
            <a:pPr marL="0" indent="0">
              <a:buNone/>
            </a:pPr>
            <a:r>
              <a:rPr lang="de-CH" dirty="0" err="1">
                <a:latin typeface="+mj-lt"/>
              </a:rPr>
              <a:t>Upcoming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instruments</a:t>
            </a:r>
            <a:r>
              <a:rPr lang="de-CH" dirty="0">
                <a:latin typeface="+mj-lt"/>
              </a:rPr>
              <a:t>, like MICADO on </a:t>
            </a:r>
            <a:r>
              <a:rPr lang="de-CH" dirty="0" err="1">
                <a:latin typeface="+mj-lt"/>
              </a:rPr>
              <a:t>the</a:t>
            </a:r>
            <a:r>
              <a:rPr lang="de-CH" dirty="0">
                <a:latin typeface="+mj-lt"/>
              </a:rPr>
              <a:t> ELT, will </a:t>
            </a:r>
            <a:r>
              <a:rPr lang="de-CH" dirty="0" err="1">
                <a:latin typeface="+mj-lt"/>
              </a:rPr>
              <a:t>allow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us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to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study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dense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star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clusters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with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more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detail</a:t>
            </a:r>
            <a:r>
              <a:rPr lang="de-CH" dirty="0">
                <a:latin typeface="+mj-lt"/>
              </a:rPr>
              <a:t> [4].</a:t>
            </a:r>
          </a:p>
          <a:p>
            <a:r>
              <a:rPr lang="de-CH" b="1" dirty="0">
                <a:latin typeface="+mj-lt"/>
              </a:rPr>
              <a:t>Mass Segregation:</a:t>
            </a:r>
          </a:p>
          <a:p>
            <a:pPr marL="0" indent="0">
              <a:buNone/>
            </a:pPr>
            <a:r>
              <a:rPr lang="de-CH" dirty="0">
                <a:latin typeface="+mj-lt"/>
              </a:rPr>
              <a:t>Studies </a:t>
            </a:r>
            <a:r>
              <a:rPr lang="de-CH" dirty="0" err="1">
                <a:latin typeface="+mj-lt"/>
              </a:rPr>
              <a:t>suggest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that</a:t>
            </a:r>
            <a:r>
              <a:rPr lang="de-CH" dirty="0">
                <a:latin typeface="+mj-lt"/>
              </a:rPr>
              <a:t> massive </a:t>
            </a:r>
            <a:r>
              <a:rPr lang="de-CH" dirty="0" err="1">
                <a:latin typeface="+mj-lt"/>
              </a:rPr>
              <a:t>stars</a:t>
            </a:r>
            <a:r>
              <a:rPr lang="de-CH" dirty="0">
                <a:latin typeface="+mj-lt"/>
              </a:rPr>
              <a:t> in </a:t>
            </a:r>
            <a:r>
              <a:rPr lang="de-CH" dirty="0" err="1">
                <a:latin typeface="+mj-lt"/>
              </a:rPr>
              <a:t>clusters</a:t>
            </a:r>
            <a:r>
              <a:rPr lang="de-CH">
                <a:latin typeface="+mj-lt"/>
              </a:rPr>
              <a:t> form </a:t>
            </a:r>
            <a:r>
              <a:rPr lang="de-CH" dirty="0" err="1">
                <a:latin typeface="+mj-lt"/>
              </a:rPr>
              <a:t>closer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to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the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center</a:t>
            </a:r>
            <a:r>
              <a:rPr lang="de-CH" dirty="0">
                <a:latin typeface="+mj-lt"/>
              </a:rPr>
              <a:t>. This </a:t>
            </a:r>
            <a:r>
              <a:rPr lang="de-CH" dirty="0" err="1">
                <a:latin typeface="+mj-lt"/>
              </a:rPr>
              <a:t>process</a:t>
            </a:r>
            <a:r>
              <a:rPr lang="de-CH" dirty="0">
                <a:latin typeface="+mj-lt"/>
              </a:rPr>
              <a:t>, </a:t>
            </a:r>
            <a:r>
              <a:rPr lang="de-CH" dirty="0" err="1">
                <a:latin typeface="+mj-lt"/>
              </a:rPr>
              <a:t>called</a:t>
            </a:r>
            <a:r>
              <a:rPr lang="de-CH" dirty="0">
                <a:latin typeface="+mj-lt"/>
              </a:rPr>
              <a:t> mass </a:t>
            </a:r>
            <a:r>
              <a:rPr lang="de-CH" dirty="0" err="1">
                <a:latin typeface="+mj-lt"/>
              </a:rPr>
              <a:t>segregation</a:t>
            </a:r>
            <a:r>
              <a:rPr lang="de-CH" dirty="0">
                <a:latin typeface="+mj-lt"/>
              </a:rPr>
              <a:t>, </a:t>
            </a:r>
            <a:r>
              <a:rPr lang="de-CH" dirty="0" err="1">
                <a:latin typeface="+mj-lt"/>
              </a:rPr>
              <a:t>affects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the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evolution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of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star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clusters</a:t>
            </a:r>
            <a:r>
              <a:rPr lang="de-CH" dirty="0">
                <a:latin typeface="+mj-lt"/>
              </a:rPr>
              <a:t> [5].</a:t>
            </a:r>
          </a:p>
          <a:p>
            <a:r>
              <a:rPr lang="de-CH" b="1" dirty="0">
                <a:latin typeface="+mj-lt"/>
              </a:rPr>
              <a:t>Modern IMF Models:</a:t>
            </a:r>
          </a:p>
          <a:p>
            <a:pPr marL="0" indent="0">
              <a:buNone/>
            </a:pPr>
            <a:r>
              <a:rPr lang="de-CH" dirty="0" err="1">
                <a:latin typeface="+mj-lt"/>
              </a:rPr>
              <a:t>Recent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models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explore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the</a:t>
            </a:r>
            <a:r>
              <a:rPr lang="de-CH" dirty="0">
                <a:latin typeface="+mj-lt"/>
              </a:rPr>
              <a:t> IMF </a:t>
            </a:r>
            <a:r>
              <a:rPr lang="de-CH" dirty="0" err="1">
                <a:latin typeface="+mj-lt"/>
              </a:rPr>
              <a:t>as</a:t>
            </a:r>
            <a:r>
              <a:rPr lang="de-CH" dirty="0">
                <a:latin typeface="+mj-lt"/>
              </a:rPr>
              <a:t> a </a:t>
            </a:r>
            <a:r>
              <a:rPr lang="de-CH" dirty="0" err="1">
                <a:latin typeface="+mj-lt"/>
              </a:rPr>
              <a:t>statistical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distribution</a:t>
            </a:r>
            <a:r>
              <a:rPr lang="de-CH" dirty="0">
                <a:latin typeface="+mj-lt"/>
              </a:rPr>
              <a:t>, </a:t>
            </a:r>
            <a:r>
              <a:rPr lang="de-CH" dirty="0" err="1">
                <a:latin typeface="+mj-lt"/>
              </a:rPr>
              <a:t>shaped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by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the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conditions</a:t>
            </a:r>
            <a:r>
              <a:rPr lang="de-CH" dirty="0">
                <a:latin typeface="+mj-lt"/>
              </a:rPr>
              <a:t> in star-</a:t>
            </a:r>
            <a:r>
              <a:rPr lang="de-CH" dirty="0" err="1">
                <a:latin typeface="+mj-lt"/>
              </a:rPr>
              <a:t>forming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regions</a:t>
            </a:r>
            <a:r>
              <a:rPr lang="de-CH" dirty="0">
                <a:latin typeface="+mj-lt"/>
              </a:rPr>
              <a:t>. This </a:t>
            </a:r>
            <a:r>
              <a:rPr lang="de-CH" dirty="0" err="1">
                <a:latin typeface="+mj-lt"/>
              </a:rPr>
              <a:t>may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explain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why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the</a:t>
            </a:r>
            <a:r>
              <a:rPr lang="de-CH" dirty="0">
                <a:latin typeface="+mj-lt"/>
              </a:rPr>
              <a:t> IMF </a:t>
            </a:r>
            <a:r>
              <a:rPr lang="de-CH" dirty="0" err="1">
                <a:latin typeface="+mj-lt"/>
              </a:rPr>
              <a:t>is</a:t>
            </a:r>
            <a:r>
              <a:rPr lang="de-CH" dirty="0">
                <a:latin typeface="+mj-lt"/>
              </a:rPr>
              <a:t> not </a:t>
            </a:r>
            <a:r>
              <a:rPr lang="de-CH" dirty="0" err="1">
                <a:latin typeface="+mj-lt"/>
              </a:rPr>
              <a:t>the</a:t>
            </a:r>
            <a:r>
              <a:rPr lang="de-CH" dirty="0">
                <a:latin typeface="+mj-lt"/>
              </a:rPr>
              <a:t> same in all </a:t>
            </a:r>
            <a:r>
              <a:rPr lang="de-CH" dirty="0" err="1">
                <a:latin typeface="+mj-lt"/>
              </a:rPr>
              <a:t>galaxies</a:t>
            </a:r>
            <a:r>
              <a:rPr lang="de-CH" dirty="0">
                <a:latin typeface="+mj-lt"/>
              </a:rPr>
              <a:t> [6].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85C845D-453C-4BA8-3288-19518EB0E24A}"/>
              </a:ext>
            </a:extLst>
          </p:cNvPr>
          <p:cNvSpPr txBox="1"/>
          <p:nvPr/>
        </p:nvSpPr>
        <p:spPr>
          <a:xfrm>
            <a:off x="755780" y="6203857"/>
            <a:ext cx="69606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+mj-lt"/>
              </a:rPr>
              <a:t>[4]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Recent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Study 2020 (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Leschinski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et al.): The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future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of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IMF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studies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with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the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ELT and MICADO. I. The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local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Universe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as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a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resolved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IMF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laboratory</a:t>
            </a:r>
            <a:endParaRPr lang="de-DE" altLang="de-DE" sz="900" dirty="0">
              <a:solidFill>
                <a:srgbClr val="BCBEC4"/>
              </a:solidFill>
              <a:latin typeface="+mj-lt"/>
            </a:endParaRP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+mj-lt"/>
              </a:rPr>
              <a:t>[5]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Recent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Study 2019 (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Pavlik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et al.): Do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star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clusters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form in a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completely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mass-segregated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way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?</a:t>
            </a:r>
            <a:endParaRPr kumimoji="0" lang="de-DE" altLang="de-DE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[6]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Recent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Study 2024 (Kroupa et al.): The initial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mass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function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of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stars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129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886</Words>
  <Application>Microsoft Office PowerPoint</Application>
  <PresentationFormat>Breitbild</PresentationFormat>
  <Paragraphs>63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JetBrains Mono</vt:lpstr>
      <vt:lpstr>Office</vt:lpstr>
      <vt:lpstr>Regions of the stellar initial mass function</vt:lpstr>
      <vt:lpstr>The Stellar Initial Mass Function (IMF)</vt:lpstr>
      <vt:lpstr>Foundations of the IMF: Salpeter (1955)</vt:lpstr>
      <vt:lpstr>What do we know about the IMF</vt:lpstr>
      <vt:lpstr>Figure from Hennebelle et al. (2024)</vt:lpstr>
      <vt:lpstr>Figure from Russell J. Smith (2024)</vt:lpstr>
      <vt:lpstr>Figure from Bastian et.al. (2010)</vt:lpstr>
      <vt:lpstr>Figure from Habibi (2013)</vt:lpstr>
      <vt:lpstr>Recent Advances in IMF</vt:lpstr>
      <vt:lpstr>Summary and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Regions of the stellar initial mass function</dc:title>
  <dc:creator>Laxman Kanagartnam</dc:creator>
  <cp:lastModifiedBy>Laxman Kanagartnam</cp:lastModifiedBy>
  <cp:revision>12</cp:revision>
  <dcterms:created xsi:type="dcterms:W3CDTF">2024-10-26T20:31:08Z</dcterms:created>
  <dcterms:modified xsi:type="dcterms:W3CDTF">2024-10-30T15:34:57Z</dcterms:modified>
</cp:coreProperties>
</file>