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Kanagartnam" initials="LK" lastIdx="1" clrIdx="0">
    <p:extLst>
      <p:ext uri="{19B8F6BF-5375-455C-9EA6-DF929625EA0E}">
        <p15:presenceInfo xmlns:p15="http://schemas.microsoft.com/office/powerpoint/2012/main" userId="464bc8be8f0ce3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B7D3-B1E1-4A4D-B78C-1571FC4D7F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72CD-A130-4A0D-8CFA-982D0D8883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0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/>
              <a:t>The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028328"/>
          </a:xfrm>
        </p:spPr>
        <p:txBody>
          <a:bodyPr>
            <a:noAutofit/>
          </a:bodyPr>
          <a:lstStyle/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each</a:t>
            </a:r>
            <a:r>
              <a:rPr lang="de-CH" dirty="0">
                <a:latin typeface="+mj-lt"/>
              </a:rPr>
              <a:t> mass form in a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Why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important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It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tells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elements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universe</a:t>
            </a:r>
            <a:r>
              <a:rPr lang="de-CH" dirty="0">
                <a:latin typeface="+mj-lt"/>
              </a:rPr>
              <a:t> [1,3].</a:t>
            </a:r>
          </a:p>
          <a:p>
            <a:r>
              <a:rPr lang="de-CH" b="1" dirty="0" err="1">
                <a:latin typeface="+mj-lt"/>
              </a:rPr>
              <a:t>How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used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Scientists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estimate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predict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over</a:t>
            </a:r>
            <a:r>
              <a:rPr lang="de-CH" dirty="0">
                <a:latin typeface="+mj-lt"/>
              </a:rPr>
              <a:t> time.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9290FF-F542-DB3E-9495-12FA3AD4B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6308209"/>
            <a:ext cx="741381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and Stellar Evolution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Foundations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Salpeter (1955)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</p:spPr>
            <p:txBody>
              <a:bodyPr>
                <a:normAutofit/>
              </a:bodyPr>
              <a:lstStyle/>
              <a:p>
                <a:r>
                  <a:rPr lang="de-CH" b="1" dirty="0">
                    <a:latin typeface="+mj-lt"/>
                  </a:rPr>
                  <a:t>Salpeter’s Discovery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Edwin Salpeter </a:t>
                </a:r>
                <a:r>
                  <a:rPr lang="de-CH" dirty="0" err="1">
                    <a:latin typeface="+mj-lt"/>
                  </a:rPr>
                  <a:t>first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described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IMF </a:t>
                </a:r>
                <a:r>
                  <a:rPr lang="de-CH" dirty="0" err="1">
                    <a:latin typeface="+mj-lt"/>
                  </a:rPr>
                  <a:t>as</a:t>
                </a:r>
                <a:r>
                  <a:rPr lang="de-CH" dirty="0">
                    <a:latin typeface="+mj-lt"/>
                  </a:rPr>
                  <a:t> a power </a:t>
                </a:r>
                <a:r>
                  <a:rPr lang="de-CH" dirty="0" err="1">
                    <a:latin typeface="+mj-lt"/>
                  </a:rPr>
                  <a:t>law</a:t>
                </a:r>
                <a:r>
                  <a:rPr lang="de-CH" dirty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He </a:t>
                </a:r>
                <a:r>
                  <a:rPr lang="de-CH" dirty="0" err="1">
                    <a:latin typeface="+mj-lt"/>
                  </a:rPr>
                  <a:t>found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that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number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decreases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with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increasing</a:t>
                </a:r>
                <a:r>
                  <a:rPr lang="de-CH" dirty="0">
                    <a:latin typeface="+mj-lt"/>
                  </a:rPr>
                  <a:t> mass: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Salpeter Slope: 	</a:t>
                </a: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 ∝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−2.35</m:t>
                        </m:r>
                      </m:sup>
                    </m:sSup>
                  </m:oMath>
                </a14:m>
                <a:endParaRPr lang="de-CH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This </a:t>
                </a:r>
                <a:r>
                  <a:rPr lang="de-CH" dirty="0" err="1">
                    <a:latin typeface="+mj-lt"/>
                  </a:rPr>
                  <a:t>means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are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many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low</a:t>
                </a:r>
                <a:r>
                  <a:rPr lang="de-CH" dirty="0">
                    <a:latin typeface="+mj-lt"/>
                  </a:rPr>
                  <a:t>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and </a:t>
                </a:r>
                <a:r>
                  <a:rPr lang="de-CH" dirty="0" err="1">
                    <a:latin typeface="+mj-lt"/>
                  </a:rPr>
                  <a:t>few</a:t>
                </a:r>
                <a:r>
                  <a:rPr lang="de-CH" dirty="0">
                    <a:latin typeface="+mj-lt"/>
                  </a:rPr>
                  <a:t> high-mass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[3].</a:t>
                </a:r>
              </a:p>
              <a:p>
                <a:r>
                  <a:rPr lang="de-CH" b="1" dirty="0">
                    <a:latin typeface="+mj-lt"/>
                  </a:rPr>
                  <a:t>Impact</a:t>
                </a:r>
              </a:p>
              <a:p>
                <a:pPr marL="0" indent="0">
                  <a:buNone/>
                </a:pPr>
                <a:r>
                  <a:rPr lang="de-CH" dirty="0" err="1">
                    <a:latin typeface="+mj-lt"/>
                  </a:rPr>
                  <a:t>Salpeter’s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work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helped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understand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basic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structure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populations</a:t>
                </a:r>
                <a:r>
                  <a:rPr lang="de-CH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  <a:blipFill>
                <a:blip r:embed="rId2"/>
                <a:stretch>
                  <a:fillRect l="-1217" t="-2410" b="-13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8AB07-05A3-9D03-338A-72EA4F14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189693"/>
          </a:xfrm>
        </p:spPr>
        <p:txBody>
          <a:bodyPr/>
          <a:lstStyle/>
          <a:p>
            <a:r>
              <a:rPr lang="de-CH" b="1" dirty="0" err="1">
                <a:latin typeface="+mj-lt"/>
              </a:rPr>
              <a:t>Does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 </a:t>
            </a:r>
            <a:r>
              <a:rPr lang="de-CH" b="1" dirty="0" err="1">
                <a:latin typeface="+mj-lt"/>
              </a:rPr>
              <a:t>change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depending</a:t>
            </a:r>
            <a:r>
              <a:rPr lang="de-CH" dirty="0">
                <a:latin typeface="+mj-lt"/>
              </a:rPr>
              <a:t>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type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>
                <a:latin typeface="+mj-lt"/>
              </a:rPr>
              <a:t>In Massive </a:t>
            </a:r>
            <a:r>
              <a:rPr lang="de-CH" b="1" dirty="0" err="1">
                <a:latin typeface="+mj-lt"/>
              </a:rPr>
              <a:t>Galaxies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be</a:t>
            </a:r>
            <a:r>
              <a:rPr lang="de-CH" dirty="0">
                <a:latin typeface="+mj-lt"/>
              </a:rPr>
              <a:t> «</a:t>
            </a:r>
            <a:r>
              <a:rPr lang="de-CH" dirty="0" err="1">
                <a:latin typeface="+mj-lt"/>
              </a:rPr>
              <a:t>bottom</a:t>
            </a:r>
            <a:r>
              <a:rPr lang="de-CH" dirty="0">
                <a:latin typeface="+mj-lt"/>
              </a:rPr>
              <a:t>-heavy»,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especially</a:t>
            </a:r>
            <a:r>
              <a:rPr lang="de-CH" dirty="0">
                <a:latin typeface="+mj-lt"/>
              </a:rPr>
              <a:t> in massive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early</a:t>
            </a:r>
            <a:r>
              <a:rPr lang="de-CH" dirty="0">
                <a:latin typeface="+mj-lt"/>
              </a:rPr>
              <a:t>-type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causes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this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Turbulance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magnetic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fields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gravity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clouds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shape</a:t>
            </a:r>
            <a:r>
              <a:rPr lang="de-CH" dirty="0">
                <a:latin typeface="+mj-lt"/>
              </a:rPr>
              <a:t> [1].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17D7C4-22AF-25F3-279A-136EFA212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6354246"/>
            <a:ext cx="5522666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Galaxies</a:t>
            </a:r>
            <a:endParaRPr lang="de-DE" altLang="de-DE" sz="1800" dirty="0">
              <a:solidFill>
                <a:schemeClr val="tx1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DB56C-6B25-16A6-C02C-CA37DDF5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64" y="235775"/>
            <a:ext cx="10726271" cy="1042334"/>
          </a:xfrm>
        </p:spPr>
        <p:txBody>
          <a:bodyPr/>
          <a:lstStyle/>
          <a:p>
            <a:r>
              <a:rPr lang="de-CH" dirty="0"/>
              <a:t>Figure 1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Hennebelle</a:t>
            </a:r>
            <a:r>
              <a:rPr lang="de-CH" dirty="0"/>
              <a:t> et al.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33C76-0406-8767-A702-69174CE3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1242887"/>
            <a:ext cx="7666384" cy="51134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F707FD6-1A03-BD49-F634-F12BC157F1B4}"/>
              </a:ext>
            </a:extLst>
          </p:cNvPr>
          <p:cNvSpPr txBox="1"/>
          <p:nvPr/>
        </p:nvSpPr>
        <p:spPr>
          <a:xfrm>
            <a:off x="460901" y="1422959"/>
            <a:ext cx="336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+mj-lt"/>
              </a:rPr>
              <a:t>Illustration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how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slope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changes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with</a:t>
            </a:r>
            <a:r>
              <a:rPr lang="de-CH" sz="2800" dirty="0">
                <a:latin typeface="+mj-lt"/>
              </a:rPr>
              <a:t> stellar mass, </a:t>
            </a:r>
            <a:r>
              <a:rPr lang="de-CH" sz="2800" dirty="0" err="1">
                <a:latin typeface="+mj-lt"/>
              </a:rPr>
              <a:t>highlighting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debate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over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universality</a:t>
            </a:r>
            <a:endParaRPr lang="de-CH" sz="2800" dirty="0"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344629-19C5-B53A-B366-FE515A72F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733425" y="6423496"/>
            <a:ext cx="4722768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3C20-DF55-C3BF-C6BA-6F44B716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24" y="293408"/>
            <a:ext cx="10515600" cy="836146"/>
          </a:xfrm>
        </p:spPr>
        <p:txBody>
          <a:bodyPr/>
          <a:lstStyle/>
          <a:p>
            <a:r>
              <a:rPr lang="de-CH" dirty="0"/>
              <a:t>Figure 2 </a:t>
            </a:r>
            <a:r>
              <a:rPr lang="de-CH" dirty="0" err="1"/>
              <a:t>from</a:t>
            </a:r>
            <a:r>
              <a:rPr lang="de-CH" dirty="0"/>
              <a:t> Russell J. Smith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2B1FA-F8FD-5319-EFCD-12DC2B34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17" y="1129554"/>
            <a:ext cx="5884648" cy="5339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54CAEB-140B-268B-B474-DAC541AFB179}"/>
              </a:ext>
            </a:extLst>
          </p:cNvPr>
          <p:cNvSpPr txBox="1"/>
          <p:nvPr/>
        </p:nvSpPr>
        <p:spPr>
          <a:xfrm>
            <a:off x="810624" y="1335742"/>
            <a:ext cx="4141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latin typeface="+mj-lt"/>
              </a:rPr>
              <a:t>Visualization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mass-</a:t>
            </a:r>
            <a:r>
              <a:rPr lang="de-CH" sz="2800" dirty="0" err="1">
                <a:latin typeface="+mj-lt"/>
              </a:rPr>
              <a:t>exess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factor</a:t>
            </a:r>
            <a:r>
              <a:rPr lang="de-CH" sz="2800" dirty="0">
                <a:latin typeface="+mj-lt"/>
              </a:rPr>
              <a:t> in </a:t>
            </a:r>
            <a:r>
              <a:rPr lang="de-CH" sz="2800" dirty="0" err="1">
                <a:latin typeface="+mj-lt"/>
              </a:rPr>
              <a:t>early</a:t>
            </a:r>
            <a:r>
              <a:rPr lang="de-CH" sz="2800" dirty="0">
                <a:latin typeface="+mj-lt"/>
              </a:rPr>
              <a:t>-type </a:t>
            </a:r>
            <a:r>
              <a:rPr lang="de-CH" sz="2800" dirty="0" err="1">
                <a:latin typeface="+mj-lt"/>
              </a:rPr>
              <a:t>galaxies</a:t>
            </a:r>
            <a:r>
              <a:rPr lang="de-CH" sz="2800" dirty="0">
                <a:latin typeface="+mj-lt"/>
              </a:rPr>
              <a:t>, </a:t>
            </a:r>
            <a:r>
              <a:rPr lang="de-CH" sz="2800" dirty="0" err="1">
                <a:latin typeface="+mj-lt"/>
              </a:rPr>
              <a:t>supporting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idea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variability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across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galaxy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types</a:t>
            </a:r>
            <a:r>
              <a:rPr lang="de-CH" sz="2800" dirty="0">
                <a:latin typeface="+mj-lt"/>
              </a:rPr>
              <a:t>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276A8C-FB63-E99D-9113-EF6E001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623" y="6564591"/>
            <a:ext cx="10026341" cy="156883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Galaxies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de-CH" sz="900" dirty="0"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F4923D-52C9-E161-D83A-8D5A7DFE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5774338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for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Galaxies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Advances</a:t>
            </a:r>
            <a:r>
              <a:rPr lang="de-CH" dirty="0"/>
              <a:t> in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5251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CH" b="1" dirty="0">
                <a:latin typeface="+mj-lt"/>
              </a:rPr>
              <a:t>New Tools for IMF </a:t>
            </a:r>
            <a:r>
              <a:rPr lang="de-CH" b="1" dirty="0" err="1">
                <a:latin typeface="+mj-lt"/>
              </a:rPr>
              <a:t>study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Upcoming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instruments</a:t>
            </a:r>
            <a:r>
              <a:rPr lang="de-CH" dirty="0">
                <a:latin typeface="+mj-lt"/>
              </a:rPr>
              <a:t>, like MICADO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ELT, will </a:t>
            </a:r>
            <a:r>
              <a:rPr lang="de-CH" dirty="0" err="1">
                <a:latin typeface="+mj-lt"/>
              </a:rPr>
              <a:t>allow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dense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detail</a:t>
            </a:r>
            <a:r>
              <a:rPr lang="de-CH" dirty="0">
                <a:latin typeface="+mj-lt"/>
              </a:rPr>
              <a:t> [4].</a:t>
            </a:r>
          </a:p>
          <a:p>
            <a:r>
              <a:rPr lang="de-CH" b="1" dirty="0">
                <a:latin typeface="+mj-lt"/>
              </a:rPr>
              <a:t>Mass Segregation: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Some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suggest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form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massive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closer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center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process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mass </a:t>
            </a:r>
            <a:r>
              <a:rPr lang="de-CH" dirty="0" err="1">
                <a:latin typeface="+mj-lt"/>
              </a:rPr>
              <a:t>segregation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affects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[5].</a:t>
            </a:r>
          </a:p>
          <a:p>
            <a:r>
              <a:rPr lang="de-CH" b="1" dirty="0">
                <a:latin typeface="+mj-lt"/>
              </a:rPr>
              <a:t>Modern IMF Models: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Recent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as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statistical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shaped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conditions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regions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explain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why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not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same in all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[6].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E3191A-8CDB-B5BC-5C98-9B4A46BD7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6284997"/>
            <a:ext cx="6805068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laboratory</a:t>
            </a:r>
            <a:endParaRPr lang="de-DE" altLang="de-DE" sz="900" dirty="0">
              <a:solidFill>
                <a:srgbClr val="BCBEC4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[5]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2019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Pavlik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Do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clusters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form in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completely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mass-segregated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way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?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3732493"/>
          </a:xfrm>
        </p:spPr>
        <p:txBody>
          <a:bodyPr/>
          <a:lstStyle/>
          <a:p>
            <a:r>
              <a:rPr lang="de-CH" dirty="0"/>
              <a:t>The IMF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stars</a:t>
            </a:r>
            <a:r>
              <a:rPr lang="de-CH" dirty="0"/>
              <a:t> form and </a:t>
            </a:r>
            <a:r>
              <a:rPr lang="de-CH" dirty="0" err="1"/>
              <a:t>evolve</a:t>
            </a:r>
            <a:r>
              <a:rPr lang="de-CH" dirty="0"/>
              <a:t>.</a:t>
            </a:r>
          </a:p>
          <a:p>
            <a:r>
              <a:rPr lang="de-CH" dirty="0" err="1"/>
              <a:t>Salpeter’s</a:t>
            </a:r>
            <a:r>
              <a:rPr lang="de-CH" dirty="0"/>
              <a:t> original IMF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describes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general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-mass </a:t>
            </a:r>
            <a:r>
              <a:rPr lang="de-CH" dirty="0" err="1"/>
              <a:t>stars</a:t>
            </a:r>
            <a:r>
              <a:rPr lang="de-CH" dirty="0"/>
              <a:t> and </a:t>
            </a:r>
            <a:r>
              <a:rPr lang="de-CH" dirty="0" err="1"/>
              <a:t>few</a:t>
            </a:r>
            <a:r>
              <a:rPr lang="de-CH" dirty="0"/>
              <a:t> high-mass </a:t>
            </a:r>
            <a:r>
              <a:rPr lang="de-CH" dirty="0" err="1"/>
              <a:t>stars</a:t>
            </a:r>
            <a:r>
              <a:rPr lang="de-CH" dirty="0"/>
              <a:t> [3].</a:t>
            </a:r>
          </a:p>
          <a:p>
            <a:r>
              <a:rPr lang="de-CH" dirty="0"/>
              <a:t>New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vary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environments</a:t>
            </a:r>
            <a:r>
              <a:rPr lang="de-CH" dirty="0"/>
              <a:t> [1,2].</a:t>
            </a:r>
          </a:p>
          <a:p>
            <a:r>
              <a:rPr lang="de-CH" dirty="0"/>
              <a:t>Future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</a:t>
            </a:r>
          </a:p>
          <a:p>
            <a:pPr marL="0" indent="0">
              <a:buNone/>
            </a:pPr>
            <a:r>
              <a:rPr lang="de-CH" dirty="0"/>
              <a:t>New </a:t>
            </a:r>
            <a:r>
              <a:rPr lang="de-CH" dirty="0" err="1"/>
              <a:t>telescopes</a:t>
            </a:r>
            <a:r>
              <a:rPr lang="de-CH" dirty="0"/>
              <a:t> and </a:t>
            </a:r>
            <a:r>
              <a:rPr lang="de-CH" dirty="0" err="1"/>
              <a:t>models</a:t>
            </a:r>
            <a:r>
              <a:rPr lang="de-CH" dirty="0"/>
              <a:t> will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open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IMF’s</a:t>
            </a:r>
            <a:r>
              <a:rPr lang="de-CH" dirty="0"/>
              <a:t> </a:t>
            </a:r>
            <a:r>
              <a:rPr lang="de-CH" dirty="0" err="1"/>
              <a:t>variability</a:t>
            </a:r>
            <a:r>
              <a:rPr lang="de-CH" dirty="0"/>
              <a:t> and ist </a:t>
            </a:r>
            <a:r>
              <a:rPr lang="de-CH" dirty="0" err="1"/>
              <a:t>role</a:t>
            </a:r>
            <a:r>
              <a:rPr lang="de-CH" dirty="0"/>
              <a:t> in </a:t>
            </a:r>
            <a:r>
              <a:rPr lang="de-CH" dirty="0" err="1"/>
              <a:t>galaxy</a:t>
            </a:r>
            <a:r>
              <a:rPr lang="de-CH" dirty="0"/>
              <a:t> </a:t>
            </a:r>
            <a:r>
              <a:rPr lang="de-CH" dirty="0" err="1"/>
              <a:t>formation</a:t>
            </a:r>
            <a:r>
              <a:rPr lang="de-CH" dirty="0"/>
              <a:t> [4,6].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169F0D-118A-9A34-277E-4D42CCBDE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5959986"/>
            <a:ext cx="6865982" cy="7848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lang="de-DE" altLang="de-DE" sz="1800" dirty="0">
              <a:solidFill>
                <a:schemeClr val="tx1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for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Galaxies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laboratory</a:t>
            </a: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JetBrains Mono</vt:lpstr>
      <vt:lpstr>Office</vt:lpstr>
      <vt:lpstr>Regions of the stellar initial mass function</vt:lpstr>
      <vt:lpstr>The Stellar Initial Mass Function (IMF)</vt:lpstr>
      <vt:lpstr>Foundations of the IMF: Salpeter (1955)</vt:lpstr>
      <vt:lpstr>What do we know about the IMF</vt:lpstr>
      <vt:lpstr>Figure 1 from Hennebelle et al. (2024)</vt:lpstr>
      <vt:lpstr>Figure 2 from Russell J. Smith (2024)</vt:lpstr>
      <vt:lpstr>Recent Advances in IMF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7</cp:revision>
  <dcterms:created xsi:type="dcterms:W3CDTF">2024-10-26T20:31:08Z</dcterms:created>
  <dcterms:modified xsi:type="dcterms:W3CDTF">2024-10-29T16:46:29Z</dcterms:modified>
</cp:coreProperties>
</file>