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Kanagartnam" initials="LK" lastIdx="1" clrIdx="0">
    <p:extLst>
      <p:ext uri="{19B8F6BF-5375-455C-9EA6-DF929625EA0E}">
        <p15:presenceInfo xmlns:p15="http://schemas.microsoft.com/office/powerpoint/2012/main" userId="464bc8be8f0ce3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/>
              <a:t>The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each</a:t>
            </a:r>
            <a:r>
              <a:rPr lang="de-CH" dirty="0">
                <a:latin typeface="+mj-lt"/>
              </a:rPr>
              <a:t> mass form in a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 err="1">
                <a:latin typeface="+mj-lt"/>
              </a:rPr>
              <a:t>Why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important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It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tells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chemical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elements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universe</a:t>
            </a:r>
            <a:r>
              <a:rPr lang="de-CH" dirty="0">
                <a:latin typeface="+mj-lt"/>
              </a:rPr>
              <a:t> [1,3].</a:t>
            </a:r>
          </a:p>
          <a:p>
            <a:r>
              <a:rPr lang="de-CH" b="1" dirty="0" err="1">
                <a:latin typeface="+mj-lt"/>
              </a:rPr>
              <a:t>How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used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Scientists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estimate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masses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predict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over</a:t>
            </a:r>
            <a:r>
              <a:rPr lang="de-CH" dirty="0">
                <a:latin typeface="+mj-lt"/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Foundations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 Salpeter (1955)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rmAutofit/>
              </a:bodyPr>
              <a:lstStyle/>
              <a:p>
                <a:r>
                  <a:rPr lang="de-CH" b="1" dirty="0">
                    <a:latin typeface="+mj-lt"/>
                  </a:rPr>
                  <a:t>Salpeter’s Discovery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Edwin Salpeter </a:t>
                </a:r>
                <a:r>
                  <a:rPr lang="de-CH" dirty="0" err="1">
                    <a:latin typeface="+mj-lt"/>
                  </a:rPr>
                  <a:t>first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described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IMF </a:t>
                </a:r>
                <a:r>
                  <a:rPr lang="de-CH" dirty="0" err="1">
                    <a:latin typeface="+mj-lt"/>
                  </a:rPr>
                  <a:t>as</a:t>
                </a:r>
                <a:r>
                  <a:rPr lang="de-CH" dirty="0">
                    <a:latin typeface="+mj-lt"/>
                  </a:rPr>
                  <a:t> a power </a:t>
                </a:r>
                <a:r>
                  <a:rPr lang="de-CH" dirty="0" err="1">
                    <a:latin typeface="+mj-lt"/>
                  </a:rPr>
                  <a:t>law</a:t>
                </a:r>
                <a:r>
                  <a:rPr lang="de-CH" dirty="0"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He </a:t>
                </a:r>
                <a:r>
                  <a:rPr lang="de-CH" dirty="0" err="1">
                    <a:latin typeface="+mj-lt"/>
                  </a:rPr>
                  <a:t>found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that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number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decreases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with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increasing</a:t>
                </a:r>
                <a:r>
                  <a:rPr lang="de-CH" dirty="0">
                    <a:latin typeface="+mj-lt"/>
                  </a:rPr>
                  <a:t> mass: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Salpeter Slope: 	</a:t>
                </a: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i="1" dirty="0">
                        <a:latin typeface="+mj-lt"/>
                      </a:rPr>
                      <m:t>𝑁</m:t>
                    </m:r>
                    <m:r>
                      <a:rPr lang="de-CH" i="1" dirty="0">
                        <a:latin typeface="+mj-lt"/>
                      </a:rPr>
                      <m:t>(</m:t>
                    </m:r>
                    <m:r>
                      <a:rPr lang="de-CH" i="1" dirty="0">
                        <a:latin typeface="+mj-lt"/>
                      </a:rPr>
                      <m:t>𝑀</m:t>
                    </m:r>
                    <m:r>
                      <a:rPr lang="de-CH" i="1" dirty="0">
                        <a:latin typeface="+mj-lt"/>
                      </a:rPr>
                      <m:t>) ∝</m:t>
                    </m:r>
                    <m:sSup>
                      <m:sSupPr>
                        <m:ctrlPr>
                          <a:rPr lang="de-CH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+mj-lt"/>
                          </a:rPr>
                          <m:t>𝑀</m:t>
                        </m:r>
                      </m:e>
                      <m:sup>
                        <m:r>
                          <a:rPr lang="de-CH" b="0" i="1" dirty="0" smtClean="0">
                            <a:latin typeface="+mj-lt"/>
                          </a:rPr>
                          <m:t>−2.35</m:t>
                        </m:r>
                      </m:sup>
                    </m:sSup>
                  </m:oMath>
                </a14:m>
                <a:endParaRPr lang="de-CH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This </a:t>
                </a:r>
                <a:r>
                  <a:rPr lang="de-CH" dirty="0" err="1">
                    <a:latin typeface="+mj-lt"/>
                  </a:rPr>
                  <a:t>means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are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many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low</a:t>
                </a:r>
                <a:r>
                  <a:rPr lang="de-CH" dirty="0">
                    <a:latin typeface="+mj-lt"/>
                  </a:rPr>
                  <a:t>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and </a:t>
                </a:r>
                <a:r>
                  <a:rPr lang="de-CH" dirty="0" err="1">
                    <a:latin typeface="+mj-lt"/>
                  </a:rPr>
                  <a:t>few</a:t>
                </a:r>
                <a:r>
                  <a:rPr lang="de-CH" dirty="0">
                    <a:latin typeface="+mj-lt"/>
                  </a:rPr>
                  <a:t> high-mass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.</a:t>
                </a:r>
              </a:p>
              <a:p>
                <a:r>
                  <a:rPr lang="de-CH" b="1" dirty="0">
                    <a:latin typeface="+mj-lt"/>
                  </a:rPr>
                  <a:t>Impact</a:t>
                </a:r>
              </a:p>
              <a:p>
                <a:pPr marL="0" indent="0">
                  <a:buNone/>
                </a:pPr>
                <a:r>
                  <a:rPr lang="de-CH" dirty="0" err="1">
                    <a:latin typeface="+mj-lt"/>
                  </a:rPr>
                  <a:t>Salpeter’s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work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helped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understand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basic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structure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populations</a:t>
                </a:r>
                <a:r>
                  <a:rPr lang="de-CH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Review </a:t>
            </a:r>
            <a:r>
              <a:rPr lang="de-CH" dirty="0" err="1"/>
              <a:t>of</a:t>
            </a:r>
            <a:r>
              <a:rPr lang="de-CH" dirty="0"/>
              <a:t> IMF </a:t>
            </a:r>
            <a:r>
              <a:rPr lang="de-CH" dirty="0" err="1"/>
              <a:t>Variability</a:t>
            </a:r>
            <a:r>
              <a:rPr lang="de-CH" dirty="0"/>
              <a:t> and Origins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de-CH" b="1" dirty="0" err="1">
                <a:latin typeface="+mj-lt"/>
              </a:rPr>
              <a:t>Does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 </a:t>
            </a:r>
            <a:r>
              <a:rPr lang="de-CH" b="1" dirty="0" err="1">
                <a:latin typeface="+mj-lt"/>
              </a:rPr>
              <a:t>change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depending</a:t>
            </a:r>
            <a:r>
              <a:rPr lang="de-CH" dirty="0">
                <a:latin typeface="+mj-lt"/>
              </a:rPr>
              <a:t>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type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>
                <a:latin typeface="+mj-lt"/>
              </a:rPr>
              <a:t>In Massive </a:t>
            </a:r>
            <a:r>
              <a:rPr lang="de-CH" b="1" dirty="0" err="1">
                <a:latin typeface="+mj-lt"/>
              </a:rPr>
              <a:t>Galaxies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be</a:t>
            </a:r>
            <a:r>
              <a:rPr lang="de-CH" dirty="0">
                <a:latin typeface="+mj-lt"/>
              </a:rPr>
              <a:t> «</a:t>
            </a:r>
            <a:r>
              <a:rPr lang="de-CH" dirty="0" err="1">
                <a:latin typeface="+mj-lt"/>
              </a:rPr>
              <a:t>bottom</a:t>
            </a:r>
            <a:r>
              <a:rPr lang="de-CH" dirty="0">
                <a:latin typeface="+mj-lt"/>
              </a:rPr>
              <a:t>-heavy»,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especially</a:t>
            </a:r>
            <a:r>
              <a:rPr lang="de-CH" dirty="0">
                <a:latin typeface="+mj-lt"/>
              </a:rPr>
              <a:t> in massive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early</a:t>
            </a:r>
            <a:r>
              <a:rPr lang="de-CH" dirty="0">
                <a:latin typeface="+mj-lt"/>
              </a:rPr>
              <a:t>-type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causes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this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Turbulance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magnetic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fields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gravity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clouds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influence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shape</a:t>
            </a:r>
            <a:r>
              <a:rPr lang="de-CH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Advances</a:t>
            </a:r>
            <a:r>
              <a:rPr lang="de-CH" dirty="0"/>
              <a:t> in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 fontScale="92500" lnSpcReduction="10000"/>
          </a:bodyPr>
          <a:lstStyle/>
          <a:p>
            <a:r>
              <a:rPr lang="de-CH" b="1" dirty="0">
                <a:latin typeface="+mj-lt"/>
              </a:rPr>
              <a:t>New Tools for IMF </a:t>
            </a:r>
            <a:r>
              <a:rPr lang="de-CH" b="1" dirty="0" err="1">
                <a:latin typeface="+mj-lt"/>
              </a:rPr>
              <a:t>study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Upcoming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instruments</a:t>
            </a:r>
            <a:r>
              <a:rPr lang="de-CH" dirty="0">
                <a:latin typeface="+mj-lt"/>
              </a:rPr>
              <a:t>, like MICADO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ELT, will </a:t>
            </a:r>
            <a:r>
              <a:rPr lang="de-CH" dirty="0" err="1">
                <a:latin typeface="+mj-lt"/>
              </a:rPr>
              <a:t>allow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dense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detail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>
                <a:latin typeface="+mj-lt"/>
              </a:rPr>
              <a:t>Mass Segregation: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Some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suggest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form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massive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closer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center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process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mass </a:t>
            </a:r>
            <a:r>
              <a:rPr lang="de-CH" dirty="0" err="1">
                <a:latin typeface="+mj-lt"/>
              </a:rPr>
              <a:t>segregation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affects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>
                <a:latin typeface="+mj-lt"/>
              </a:rPr>
              <a:t>Modern IMF Models: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Recent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as</a:t>
            </a:r>
            <a:r>
              <a:rPr lang="de-CH" dirty="0">
                <a:latin typeface="+mj-lt"/>
              </a:rPr>
              <a:t> a </a:t>
            </a:r>
            <a:r>
              <a:rPr lang="de-CH" dirty="0" err="1">
                <a:latin typeface="+mj-lt"/>
              </a:rPr>
              <a:t>statistical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shaped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conditions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regions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explain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why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is</a:t>
            </a:r>
            <a:r>
              <a:rPr lang="de-CH" dirty="0">
                <a:latin typeface="+mj-lt"/>
              </a:rPr>
              <a:t> not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same in all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de-CH" dirty="0"/>
              <a:t>The IMF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stars</a:t>
            </a:r>
            <a:r>
              <a:rPr lang="de-CH" dirty="0"/>
              <a:t> form and </a:t>
            </a:r>
            <a:r>
              <a:rPr lang="de-CH" dirty="0" err="1"/>
              <a:t>evolve</a:t>
            </a:r>
            <a:r>
              <a:rPr lang="de-CH" dirty="0"/>
              <a:t>.</a:t>
            </a:r>
          </a:p>
          <a:p>
            <a:r>
              <a:rPr lang="de-CH" dirty="0" err="1"/>
              <a:t>Salpeter’s</a:t>
            </a:r>
            <a:r>
              <a:rPr lang="de-CH" dirty="0"/>
              <a:t> original IMF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describes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general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-mass </a:t>
            </a:r>
            <a:r>
              <a:rPr lang="de-CH" dirty="0" err="1"/>
              <a:t>stars</a:t>
            </a:r>
            <a:r>
              <a:rPr lang="de-CH" dirty="0"/>
              <a:t> and </a:t>
            </a:r>
            <a:r>
              <a:rPr lang="de-CH" dirty="0" err="1"/>
              <a:t>few</a:t>
            </a:r>
            <a:r>
              <a:rPr lang="de-CH" dirty="0"/>
              <a:t> high-mass </a:t>
            </a:r>
            <a:r>
              <a:rPr lang="de-CH" dirty="0" err="1"/>
              <a:t>stars</a:t>
            </a:r>
            <a:r>
              <a:rPr lang="de-CH" dirty="0"/>
              <a:t>.</a:t>
            </a:r>
          </a:p>
          <a:p>
            <a:r>
              <a:rPr lang="de-CH" dirty="0"/>
              <a:t>New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shows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vary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environments</a:t>
            </a:r>
            <a:r>
              <a:rPr lang="de-CH" dirty="0"/>
              <a:t>.</a:t>
            </a:r>
          </a:p>
          <a:p>
            <a:r>
              <a:rPr lang="de-CH" dirty="0"/>
              <a:t>Future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</a:t>
            </a:r>
          </a:p>
          <a:p>
            <a:pPr marL="0" indent="0">
              <a:buNone/>
            </a:pPr>
            <a:r>
              <a:rPr lang="de-CH" dirty="0"/>
              <a:t>New </a:t>
            </a:r>
            <a:r>
              <a:rPr lang="de-CH" dirty="0" err="1"/>
              <a:t>telescopes</a:t>
            </a:r>
            <a:r>
              <a:rPr lang="de-CH" dirty="0"/>
              <a:t> and </a:t>
            </a:r>
            <a:r>
              <a:rPr lang="de-CH" dirty="0" err="1"/>
              <a:t>models</a:t>
            </a:r>
            <a:r>
              <a:rPr lang="de-CH" dirty="0"/>
              <a:t> will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open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IMF’s</a:t>
            </a:r>
            <a:r>
              <a:rPr lang="de-CH" dirty="0"/>
              <a:t> </a:t>
            </a:r>
            <a:r>
              <a:rPr lang="de-CH" dirty="0" err="1"/>
              <a:t>variability</a:t>
            </a:r>
            <a:r>
              <a:rPr lang="de-CH" dirty="0"/>
              <a:t> and ist </a:t>
            </a:r>
            <a:r>
              <a:rPr lang="de-CH" dirty="0" err="1"/>
              <a:t>role</a:t>
            </a:r>
            <a:r>
              <a:rPr lang="de-CH" dirty="0"/>
              <a:t> in </a:t>
            </a:r>
            <a:r>
              <a:rPr lang="de-CH" dirty="0" err="1"/>
              <a:t>galaxy</a:t>
            </a:r>
            <a:r>
              <a:rPr lang="de-CH" dirty="0"/>
              <a:t> </a:t>
            </a:r>
            <a:r>
              <a:rPr lang="de-CH" dirty="0" err="1"/>
              <a:t>formation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Regions of the stellar initial mass function</vt:lpstr>
      <vt:lpstr>The Stellar Initial Mass Function (IMF)</vt:lpstr>
      <vt:lpstr>Foundations of the IMF: Salpeter (1955)</vt:lpstr>
      <vt:lpstr>Review of IMF Variability and Origins</vt:lpstr>
      <vt:lpstr>Recent Advances in IMF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6</cp:revision>
  <dcterms:created xsi:type="dcterms:W3CDTF">2024-10-26T20:31:08Z</dcterms:created>
  <dcterms:modified xsi:type="dcterms:W3CDTF">2024-10-29T16:03:41Z</dcterms:modified>
</cp:coreProperties>
</file>