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F8605-50E6-4F46-58F1-6D34C07E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99FA5E-3A85-9371-4171-1E05064F7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4E4A9E-872C-731B-BE08-BEF2C114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44BD2-6505-0626-B431-2E76ADCE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2C4A23-76E8-5A1E-7816-330F6C1C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409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A46F3-67CA-297C-5E4B-44BFD5A5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6077DA-881B-37AB-B4C9-35BED01EE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F868B-BCA0-2D1F-DB14-64BE4F32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F15D8-396A-61F6-EEFC-CD093288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91A2C3-43CF-8FB9-8026-C2628808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867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AC5494-5E0F-C195-2BB6-68238DA4A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419F99-1635-1577-A886-2272F68D9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A077EB-8EBA-7FAC-B381-22E3D879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2A6F17-1852-C4CA-1CBB-C4905906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C72D6F-82AA-F161-C59B-7162F71E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382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08DAC-FA3A-CF02-BCC6-81FEB8D3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724455-3FA0-0A0D-AC65-74647F7A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27492-20D1-7164-5A1C-2860AF08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8694E-431C-7526-F2F6-DEF65ADB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AEE81-64BF-2572-395C-BD8BAD39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3220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1022A-1B64-C345-5502-1C3B5B65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1D0685-206F-D9C6-B72A-42B36201F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A6950-8B09-914E-FE83-D69FA849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58A44-9F01-07EF-AF85-4682AABE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9A3D1F-5C76-4429-97F3-473C4476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979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454A8-046A-94E7-FD39-7CC6A543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0B6E19-6960-35A9-6FFA-55E8D366A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A17AD7-C3E0-8586-0400-629A3D94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348FE4-3AF6-D67D-4522-E26BCAA4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B8A965-6977-56A3-16CD-BED31E29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3EF621-75D9-03AF-9E58-688DC54F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28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20032-5605-917E-67CA-D6F3DDCA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94E83E-3FF1-3233-E548-6A9566E6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B861FA-F531-A34C-A7BA-CC6D1C047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0992D9-2336-6C38-6094-A4CFB91D8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ACD2B6-95FC-DB3E-550E-199278586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607C75-E64E-2648-3482-0178BD6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221395-FC37-D879-98D8-8BE68724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AC73EF-B6BF-3413-0DF9-261BC56B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469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CDF7E-1667-2C3A-8C1F-C198337D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51D0AF-0C7D-6AB6-257E-37C6EB00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F52F22-5D14-9F12-9B93-7EEE618A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561E1C-FFF3-05A6-8368-21688AFB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841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4EBD17-9BFD-EB6E-C3A3-446450A0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3893BB-D21F-EDFC-8E6D-ED91A30E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89CA7C-F457-B561-153A-DDC6B21F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946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8B31F-8E66-3B73-42CA-CF81BE41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FBB0A-BA52-6694-7E9F-E6E80F146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D812D9-9BA2-ADD2-272B-39B3B39F4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3DBFC3-F247-DF0F-3589-846965C4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B14F63-F733-B6E0-D506-253F73C3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310898-AC38-7AC4-0FA0-8121FE5B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748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8AAA7-DA1C-E2D0-D4C4-2B40603F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7106D6-87FB-C7C7-CC19-BC7C32AF1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C7C439-93BD-9DB5-F9CE-646A2B15B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905A05-58D9-D21E-0B4A-0E94F41D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45AD0E-8587-6B59-04CE-BB26DBE8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B03D0D-031F-9BCD-E3FA-D311345F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67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D0C0AA-E334-6D4E-910C-6DCCA747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90AAC0-C455-5CF4-C305-6A9E0F901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F665C-8E64-D760-9724-E5EAAB9AF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E2D0-6736-4F9C-864B-7D41B9C1820B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99FEC-0427-B4BF-85DE-44E392825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6427A6-842F-C22D-8061-2299B8095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622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9D59200-9E3C-F0E1-FFA9-680540FE1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1647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777432-02EF-35FD-C4E7-53127726C336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466164" y="367553"/>
            <a:ext cx="6615954" cy="1855694"/>
          </a:xfrm>
        </p:spPr>
        <p:txBody>
          <a:bodyPr>
            <a:noAutofit/>
          </a:bodyPr>
          <a:lstStyle/>
          <a:p>
            <a:pPr algn="just"/>
            <a:r>
              <a:rPr lang="de-CH" dirty="0" err="1">
                <a:solidFill>
                  <a:schemeClr val="bg1"/>
                </a:solidFill>
              </a:rPr>
              <a:t>Regions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of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the</a:t>
            </a:r>
            <a:r>
              <a:rPr lang="de-CH" dirty="0">
                <a:solidFill>
                  <a:schemeClr val="bg1"/>
                </a:solidFill>
              </a:rPr>
              <a:t> stellar initial mass </a:t>
            </a:r>
            <a:r>
              <a:rPr lang="de-CH" dirty="0" err="1">
                <a:solidFill>
                  <a:schemeClr val="bg1"/>
                </a:solidFill>
              </a:rPr>
              <a:t>function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AC0C88-3845-A824-17EB-771E044038A0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white">
          <a:xfrm>
            <a:off x="466164" y="6013544"/>
            <a:ext cx="2846294" cy="47690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Chiara, Felix, Laxman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DAC1AB8C-1C31-9F71-2613-3A0F8E4A8188}"/>
              </a:ext>
            </a:extLst>
          </p:cNvPr>
          <p:cNvSpPr txBox="1">
            <a:spLocks/>
          </p:cNvSpPr>
          <p:nvPr/>
        </p:nvSpPr>
        <p:spPr bwMode="white">
          <a:xfrm>
            <a:off x="9000565" y="6013544"/>
            <a:ext cx="2725271" cy="476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University of Vienna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71BF6-0D0B-A248-2E3D-7F282C4EE59D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>
            <a:normAutofit/>
          </a:bodyPr>
          <a:lstStyle/>
          <a:p>
            <a:r>
              <a:rPr lang="de-CH" dirty="0" err="1"/>
              <a:t>Introduction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Stellar Initial Mass </a:t>
            </a:r>
            <a:r>
              <a:rPr lang="de-CH" dirty="0" err="1"/>
              <a:t>Function</a:t>
            </a:r>
            <a:r>
              <a:rPr lang="de-CH" dirty="0"/>
              <a:t> (IMF)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DFBA9-632F-6E66-962E-89FFF73C150D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r>
              <a:rPr lang="de-CH" dirty="0">
                <a:latin typeface="+mj-lt"/>
              </a:rPr>
              <a:t>Definition: The IMF </a:t>
            </a:r>
            <a:r>
              <a:rPr lang="de-CH" dirty="0" err="1">
                <a:latin typeface="+mj-lt"/>
              </a:rPr>
              <a:t>is</a:t>
            </a:r>
            <a:r>
              <a:rPr lang="de-CH" dirty="0">
                <a:latin typeface="+mj-lt"/>
              </a:rPr>
              <a:t> a </a:t>
            </a:r>
            <a:r>
              <a:rPr lang="de-CH" dirty="0" err="1">
                <a:latin typeface="+mj-lt"/>
              </a:rPr>
              <a:t>probability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distribution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that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describes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initial </a:t>
            </a:r>
            <a:r>
              <a:rPr lang="de-CH" dirty="0" err="1">
                <a:latin typeface="+mj-lt"/>
              </a:rPr>
              <a:t>distribution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stellar </a:t>
            </a:r>
            <a:r>
              <a:rPr lang="de-CH" dirty="0" err="1">
                <a:latin typeface="+mj-lt"/>
              </a:rPr>
              <a:t>masses</a:t>
            </a:r>
            <a:r>
              <a:rPr lang="de-CH" dirty="0">
                <a:latin typeface="+mj-lt"/>
              </a:rPr>
              <a:t> in a star-</a:t>
            </a:r>
            <a:r>
              <a:rPr lang="de-CH" dirty="0" err="1">
                <a:latin typeface="+mj-lt"/>
              </a:rPr>
              <a:t>forming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region</a:t>
            </a:r>
            <a:endParaRPr lang="de-CH" dirty="0">
              <a:latin typeface="+mj-lt"/>
            </a:endParaRPr>
          </a:p>
          <a:p>
            <a:r>
              <a:rPr lang="de-CH" dirty="0" err="1">
                <a:latin typeface="+mj-lt"/>
              </a:rPr>
              <a:t>Importance</a:t>
            </a:r>
            <a:r>
              <a:rPr lang="de-CH" dirty="0">
                <a:latin typeface="+mj-lt"/>
              </a:rPr>
              <a:t>: </a:t>
            </a:r>
            <a:r>
              <a:rPr lang="de-CH" dirty="0" err="1">
                <a:latin typeface="+mj-lt"/>
              </a:rPr>
              <a:t>It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influences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galaxy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evolution</a:t>
            </a:r>
            <a:r>
              <a:rPr lang="de-CH" dirty="0">
                <a:latin typeface="+mj-lt"/>
              </a:rPr>
              <a:t>, stellar </a:t>
            </a:r>
            <a:r>
              <a:rPr lang="de-CH" dirty="0" err="1">
                <a:latin typeface="+mj-lt"/>
              </a:rPr>
              <a:t>population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synthesis</a:t>
            </a:r>
            <a:r>
              <a:rPr lang="de-CH" dirty="0">
                <a:latin typeface="+mj-lt"/>
              </a:rPr>
              <a:t>, and </a:t>
            </a:r>
            <a:r>
              <a:rPr lang="de-CH" dirty="0" err="1">
                <a:latin typeface="+mj-lt"/>
              </a:rPr>
              <a:t>chemical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enrichment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interstellar medium (ISM)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Key Features: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>
                <a:latin typeface="+mj-lt"/>
              </a:rPr>
              <a:t>Governs</a:t>
            </a:r>
            <a:r>
              <a:rPr lang="de-CH" dirty="0">
                <a:latin typeface="+mj-lt"/>
              </a:rPr>
              <a:t> stellar </a:t>
            </a:r>
            <a:r>
              <a:rPr lang="de-CH" dirty="0" err="1">
                <a:latin typeface="+mj-lt"/>
              </a:rPr>
              <a:t>feedback</a:t>
            </a:r>
            <a:r>
              <a:rPr lang="de-CH" dirty="0">
                <a:latin typeface="+mj-lt"/>
              </a:rPr>
              <a:t> in </a:t>
            </a:r>
            <a:r>
              <a:rPr lang="de-CH" dirty="0" err="1">
                <a:latin typeface="+mj-lt"/>
              </a:rPr>
              <a:t>galaxies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impacting</a:t>
            </a:r>
            <a:r>
              <a:rPr lang="de-CH" dirty="0">
                <a:latin typeface="+mj-lt"/>
              </a:rPr>
              <a:t> gas </a:t>
            </a:r>
            <a:r>
              <a:rPr lang="de-CH" dirty="0" err="1">
                <a:latin typeface="+mj-lt"/>
              </a:rPr>
              <a:t>dynamics</a:t>
            </a:r>
            <a:r>
              <a:rPr lang="de-CH" dirty="0">
                <a:latin typeface="+mj-lt"/>
              </a:rPr>
              <a:t> and </a:t>
            </a:r>
            <a:r>
              <a:rPr lang="de-CH" dirty="0" err="1">
                <a:latin typeface="+mj-lt"/>
              </a:rPr>
              <a:t>star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formation</a:t>
            </a:r>
            <a:endParaRPr lang="de-CH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de-CH" dirty="0" err="1">
                <a:latin typeface="+mj-lt"/>
              </a:rPr>
              <a:t>Used</a:t>
            </a:r>
            <a:r>
              <a:rPr lang="de-CH" dirty="0">
                <a:latin typeface="+mj-lt"/>
              </a:rPr>
              <a:t> in </a:t>
            </a:r>
            <a:r>
              <a:rPr lang="de-CH" dirty="0" err="1">
                <a:latin typeface="+mj-lt"/>
              </a:rPr>
              <a:t>models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formation</a:t>
            </a:r>
            <a:r>
              <a:rPr lang="de-CH" dirty="0">
                <a:latin typeface="+mj-lt"/>
              </a:rPr>
              <a:t> and </a:t>
            </a:r>
            <a:r>
              <a:rPr lang="de-CH" dirty="0" err="1">
                <a:latin typeface="+mj-lt"/>
              </a:rPr>
              <a:t>galaxy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evolution</a:t>
            </a:r>
            <a:endParaRPr lang="de-C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160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123E6-5A9A-49E0-8FEC-3D3B6C69F4B4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/>
              <a:t>The Original Paper </a:t>
            </a:r>
            <a:r>
              <a:rPr lang="de-CH" dirty="0" err="1"/>
              <a:t>by</a:t>
            </a:r>
            <a:r>
              <a:rPr lang="de-CH" dirty="0"/>
              <a:t> Salpeter (1955)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FD44152-9814-53F2-5FFD-B5A22BC86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 bwMode="white"/>
            <p:txBody>
              <a:bodyPr/>
              <a:lstStyle/>
              <a:p>
                <a:r>
                  <a:rPr lang="de-CH" dirty="0"/>
                  <a:t>Proposed </a:t>
                </a:r>
                <a:r>
                  <a:rPr lang="de-CH" dirty="0" err="1"/>
                  <a:t>the</a:t>
                </a:r>
                <a:r>
                  <a:rPr lang="de-CH" dirty="0"/>
                  <a:t> </a:t>
                </a:r>
                <a:r>
                  <a:rPr lang="de-CH" dirty="0" err="1"/>
                  <a:t>first</a:t>
                </a:r>
                <a:r>
                  <a:rPr lang="de-CH" dirty="0"/>
                  <a:t> power-</a:t>
                </a:r>
                <a:r>
                  <a:rPr lang="de-CH" dirty="0" err="1"/>
                  <a:t>law</a:t>
                </a:r>
                <a:r>
                  <a:rPr lang="de-CH" dirty="0"/>
                  <a:t> form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the</a:t>
                </a:r>
                <a:r>
                  <a:rPr lang="de-CH" dirty="0"/>
                  <a:t> IMF </a:t>
                </a:r>
                <a:r>
                  <a:rPr lang="de-CH" dirty="0" err="1"/>
                  <a:t>with</a:t>
                </a:r>
                <a:r>
                  <a:rPr lang="de-CH" dirty="0"/>
                  <a:t> a </a:t>
                </a:r>
                <a:r>
                  <a:rPr lang="de-CH" dirty="0" err="1"/>
                  <a:t>slope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-2.35, </a:t>
                </a:r>
                <a:r>
                  <a:rPr lang="de-CH" dirty="0" err="1"/>
                  <a:t>which</a:t>
                </a:r>
                <a:r>
                  <a:rPr lang="de-CH" dirty="0"/>
                  <a:t> </a:t>
                </a:r>
                <a:r>
                  <a:rPr lang="de-CH" dirty="0" err="1"/>
                  <a:t>became</a:t>
                </a:r>
                <a:r>
                  <a:rPr lang="de-CH" dirty="0"/>
                  <a:t> </a:t>
                </a:r>
                <a:r>
                  <a:rPr lang="de-CH" dirty="0" err="1"/>
                  <a:t>fondational</a:t>
                </a:r>
                <a:r>
                  <a:rPr lang="de-CH" dirty="0"/>
                  <a:t> for </a:t>
                </a:r>
                <a:r>
                  <a:rPr lang="de-CH" dirty="0" err="1"/>
                  <a:t>studying</a:t>
                </a:r>
                <a:r>
                  <a:rPr lang="de-CH" dirty="0"/>
                  <a:t> stellar </a:t>
                </a:r>
                <a:r>
                  <a:rPr lang="de-CH" dirty="0" err="1"/>
                  <a:t>populations</a:t>
                </a:r>
                <a:endParaRPr lang="de-CH" dirty="0"/>
              </a:p>
              <a:p>
                <a:r>
                  <a:rPr lang="de-CH" dirty="0"/>
                  <a:t>Salpeter </a:t>
                </a:r>
                <a:r>
                  <a:rPr lang="de-CH" dirty="0" err="1"/>
                  <a:t>Slope</a:t>
                </a:r>
                <a:r>
                  <a:rPr lang="de-CH" dirty="0"/>
                  <a:t>: </a:t>
                </a:r>
                <a14:m>
                  <m:oMath xmlns:m="http://schemas.openxmlformats.org/officeDocument/2006/math">
                    <m:r>
                      <a:rPr lang="de-CH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) ∝ </m:t>
                    </m:r>
                    <m:sSup>
                      <m:sSupPr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−2.35</m:t>
                        </m:r>
                      </m:sup>
                    </m:sSup>
                  </m:oMath>
                </a14:m>
                <a:r>
                  <a:rPr lang="de-CH" dirty="0"/>
                  <a:t> </a:t>
                </a:r>
                <a:r>
                  <a:rPr lang="de-CH" dirty="0" err="1"/>
                  <a:t>indicates</a:t>
                </a:r>
                <a:r>
                  <a:rPr lang="de-CH" dirty="0"/>
                  <a:t> a </a:t>
                </a:r>
                <a:r>
                  <a:rPr lang="de-CH" dirty="0" err="1"/>
                  <a:t>higher</a:t>
                </a:r>
                <a:r>
                  <a:rPr lang="de-CH" dirty="0"/>
                  <a:t> </a:t>
                </a:r>
                <a:r>
                  <a:rPr lang="de-CH" dirty="0" err="1"/>
                  <a:t>abundance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low</a:t>
                </a:r>
                <a:r>
                  <a:rPr lang="de-CH" dirty="0"/>
                  <a:t>-mass </a:t>
                </a:r>
                <a:r>
                  <a:rPr lang="de-CH" dirty="0" err="1"/>
                  <a:t>stars</a:t>
                </a:r>
                <a:r>
                  <a:rPr lang="de-CH" dirty="0"/>
                  <a:t> relative </a:t>
                </a:r>
                <a:r>
                  <a:rPr lang="de-CH" dirty="0" err="1"/>
                  <a:t>to</a:t>
                </a:r>
                <a:r>
                  <a:rPr lang="de-CH" dirty="0"/>
                  <a:t> high-mass </a:t>
                </a:r>
                <a:r>
                  <a:rPr lang="de-CH" dirty="0" err="1"/>
                  <a:t>stars</a:t>
                </a:r>
                <a:endParaRPr lang="de-CH" dirty="0"/>
              </a:p>
              <a:p>
                <a:r>
                  <a:rPr lang="de-CH" dirty="0" err="1"/>
                  <a:t>Significance</a:t>
                </a:r>
                <a:r>
                  <a:rPr lang="de-CH" dirty="0"/>
                  <a:t>: Set </a:t>
                </a:r>
                <a:r>
                  <a:rPr lang="de-CH" dirty="0" err="1"/>
                  <a:t>the</a:t>
                </a:r>
                <a:r>
                  <a:rPr lang="de-CH" dirty="0"/>
                  <a:t> </a:t>
                </a:r>
                <a:r>
                  <a:rPr lang="de-CH" dirty="0" err="1"/>
                  <a:t>standard</a:t>
                </a:r>
                <a:r>
                  <a:rPr lang="de-CH" dirty="0"/>
                  <a:t> for </a:t>
                </a:r>
                <a:r>
                  <a:rPr lang="de-CH" dirty="0" err="1"/>
                  <a:t>earls</a:t>
                </a:r>
                <a:r>
                  <a:rPr lang="de-CH" dirty="0"/>
                  <a:t> IMF </a:t>
                </a:r>
                <a:r>
                  <a:rPr lang="de-CH" dirty="0" err="1"/>
                  <a:t>studies</a:t>
                </a:r>
                <a:r>
                  <a:rPr lang="de-CH" dirty="0"/>
                  <a:t>, </a:t>
                </a:r>
                <a:r>
                  <a:rPr lang="de-CH" dirty="0" err="1"/>
                  <a:t>with</a:t>
                </a:r>
                <a:r>
                  <a:rPr lang="de-CH" dirty="0"/>
                  <a:t> </a:t>
                </a:r>
                <a:r>
                  <a:rPr lang="de-CH" dirty="0" err="1"/>
                  <a:t>later</a:t>
                </a:r>
                <a:r>
                  <a:rPr lang="de-CH" dirty="0"/>
                  <a:t> </a:t>
                </a:r>
                <a:r>
                  <a:rPr lang="de-CH" dirty="0" err="1"/>
                  <a:t>work</a:t>
                </a:r>
                <a:r>
                  <a:rPr lang="de-CH" dirty="0"/>
                  <a:t> </a:t>
                </a:r>
                <a:r>
                  <a:rPr lang="de-CH" dirty="0" err="1"/>
                  <a:t>extending</a:t>
                </a:r>
                <a:r>
                  <a:rPr lang="de-CH" dirty="0"/>
                  <a:t> </a:t>
                </a:r>
                <a:r>
                  <a:rPr lang="de-CH" dirty="0" err="1"/>
                  <a:t>the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to</a:t>
                </a:r>
                <a:r>
                  <a:rPr lang="de-CH" dirty="0"/>
                  <a:t> different mass </a:t>
                </a:r>
                <a:r>
                  <a:rPr lang="de-CH" dirty="0" err="1"/>
                  <a:t>ranges</a:t>
                </a:r>
                <a:r>
                  <a:rPr lang="de-CH" dirty="0"/>
                  <a:t> and </a:t>
                </a:r>
                <a:r>
                  <a:rPr lang="de-CH" dirty="0" err="1"/>
                  <a:t>enviroments</a:t>
                </a:r>
                <a:endParaRPr lang="de-CH" dirty="0"/>
              </a:p>
              <a:p>
                <a:endParaRPr lang="de-CH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FD44152-9814-53F2-5FFD-B5A22BC86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white"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35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A0782-F74E-0308-8469-91A710BE9A78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 err="1"/>
              <a:t>Insights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Review Papers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35B5C-8A47-2A0B-934C-A482647C9D42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r>
              <a:rPr lang="de-CH" dirty="0"/>
              <a:t>IMF </a:t>
            </a:r>
            <a:r>
              <a:rPr lang="de-CH" dirty="0" err="1"/>
              <a:t>Variability</a:t>
            </a:r>
            <a:r>
              <a:rPr lang="de-CH" dirty="0"/>
              <a:t> in </a:t>
            </a:r>
            <a:r>
              <a:rPr lang="de-CH" dirty="0" err="1"/>
              <a:t>Galaxies</a:t>
            </a:r>
            <a:r>
              <a:rPr lang="de-CH" dirty="0"/>
              <a:t>: Research </a:t>
            </a:r>
            <a:r>
              <a:rPr lang="de-CH" dirty="0" err="1"/>
              <a:t>shows</a:t>
            </a:r>
            <a:r>
              <a:rPr lang="de-CH" dirty="0"/>
              <a:t> IMF </a:t>
            </a:r>
            <a:r>
              <a:rPr lang="de-CH" dirty="0" err="1"/>
              <a:t>variations</a:t>
            </a:r>
            <a:r>
              <a:rPr lang="de-CH" dirty="0"/>
              <a:t> in massive </a:t>
            </a:r>
            <a:r>
              <a:rPr lang="de-CH" dirty="0" err="1"/>
              <a:t>early</a:t>
            </a:r>
            <a:r>
              <a:rPr lang="de-CH" dirty="0"/>
              <a:t>-type </a:t>
            </a:r>
            <a:r>
              <a:rPr lang="de-CH" dirty="0" err="1"/>
              <a:t>galaxies</a:t>
            </a:r>
            <a:r>
              <a:rPr lang="de-CH" dirty="0"/>
              <a:t>,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becomes</a:t>
            </a:r>
            <a:r>
              <a:rPr lang="de-CH" dirty="0"/>
              <a:t> </a:t>
            </a:r>
            <a:r>
              <a:rPr lang="de-CH" dirty="0" err="1"/>
              <a:t>steeper</a:t>
            </a:r>
            <a:r>
              <a:rPr lang="de-CH" dirty="0"/>
              <a:t>, </a:t>
            </a:r>
            <a:r>
              <a:rPr lang="de-CH" dirty="0" err="1"/>
              <a:t>suggesting</a:t>
            </a:r>
            <a:r>
              <a:rPr lang="de-CH" dirty="0"/>
              <a:t> an </a:t>
            </a:r>
            <a:r>
              <a:rPr lang="de-CH" dirty="0" err="1"/>
              <a:t>excess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low</a:t>
            </a:r>
            <a:r>
              <a:rPr lang="de-CH" dirty="0"/>
              <a:t>-mass </a:t>
            </a:r>
            <a:r>
              <a:rPr lang="de-CH" dirty="0" err="1"/>
              <a:t>stars</a:t>
            </a:r>
            <a:r>
              <a:rPr lang="de-CH" dirty="0"/>
              <a:t> (</a:t>
            </a:r>
            <a:r>
              <a:rPr lang="de-CH" dirty="0" err="1"/>
              <a:t>bottom</a:t>
            </a:r>
            <a:r>
              <a:rPr lang="de-CH" dirty="0"/>
              <a:t>-heavy IMF)</a:t>
            </a:r>
          </a:p>
          <a:p>
            <a:r>
              <a:rPr lang="de-CH" dirty="0" err="1"/>
              <a:t>Physical</a:t>
            </a:r>
            <a:r>
              <a:rPr lang="de-CH" dirty="0"/>
              <a:t> Origins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IMF: </a:t>
            </a:r>
            <a:r>
              <a:rPr lang="de-CH" dirty="0" err="1"/>
              <a:t>Turbulence</a:t>
            </a:r>
            <a:r>
              <a:rPr lang="de-CH" dirty="0"/>
              <a:t>, </a:t>
            </a:r>
            <a:r>
              <a:rPr lang="de-CH" dirty="0" err="1"/>
              <a:t>magnetic</a:t>
            </a:r>
            <a:r>
              <a:rPr lang="de-CH" dirty="0"/>
              <a:t> </a:t>
            </a:r>
            <a:r>
              <a:rPr lang="de-CH" dirty="0" err="1"/>
              <a:t>fields</a:t>
            </a:r>
            <a:r>
              <a:rPr lang="de-CH" dirty="0"/>
              <a:t>, and </a:t>
            </a:r>
            <a:r>
              <a:rPr lang="de-CH" dirty="0" err="1"/>
              <a:t>gravitational</a:t>
            </a:r>
            <a:r>
              <a:rPr lang="de-CH" dirty="0"/>
              <a:t> </a:t>
            </a:r>
            <a:r>
              <a:rPr lang="de-CH" dirty="0" err="1"/>
              <a:t>instability</a:t>
            </a:r>
            <a:r>
              <a:rPr lang="de-CH" dirty="0"/>
              <a:t> in star-</a:t>
            </a:r>
            <a:r>
              <a:rPr lang="de-CH" dirty="0" err="1"/>
              <a:t>forming</a:t>
            </a:r>
            <a:r>
              <a:rPr lang="de-CH" dirty="0"/>
              <a:t> </a:t>
            </a:r>
            <a:r>
              <a:rPr lang="de-CH" dirty="0" err="1"/>
              <a:t>regions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primary</a:t>
            </a:r>
            <a:r>
              <a:rPr lang="de-CH" dirty="0"/>
              <a:t> </a:t>
            </a:r>
            <a:r>
              <a:rPr lang="de-CH" dirty="0" err="1"/>
              <a:t>factors</a:t>
            </a:r>
            <a:r>
              <a:rPr lang="de-CH" dirty="0"/>
              <a:t> </a:t>
            </a:r>
            <a:r>
              <a:rPr lang="de-CH" dirty="0" err="1"/>
              <a:t>shaping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IMF. These </a:t>
            </a:r>
            <a:r>
              <a:rPr lang="de-CH" dirty="0" err="1"/>
              <a:t>mechanisms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explain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universal power-</a:t>
            </a:r>
            <a:r>
              <a:rPr lang="de-CH" dirty="0" err="1"/>
              <a:t>law</a:t>
            </a:r>
            <a:r>
              <a:rPr lang="de-CH" dirty="0"/>
              <a:t> </a:t>
            </a:r>
            <a:r>
              <a:rPr lang="de-CH" dirty="0" err="1"/>
              <a:t>tail</a:t>
            </a:r>
            <a:r>
              <a:rPr lang="de-CH" dirty="0"/>
              <a:t> for high-mass </a:t>
            </a:r>
            <a:r>
              <a:rPr lang="de-CH" dirty="0" err="1"/>
              <a:t>stars</a:t>
            </a:r>
            <a:endParaRPr lang="de-CH" dirty="0"/>
          </a:p>
          <a:p>
            <a:r>
              <a:rPr lang="de-CH" dirty="0" err="1"/>
              <a:t>Enviromental</a:t>
            </a:r>
            <a:r>
              <a:rPr lang="de-CH" dirty="0"/>
              <a:t> </a:t>
            </a:r>
            <a:r>
              <a:rPr lang="de-CH" dirty="0" err="1"/>
              <a:t>Dependence</a:t>
            </a:r>
            <a:r>
              <a:rPr lang="de-CH" dirty="0"/>
              <a:t>: The </a:t>
            </a:r>
            <a:r>
              <a:rPr lang="de-CH" dirty="0" err="1"/>
              <a:t>IMF’s</a:t>
            </a:r>
            <a:r>
              <a:rPr lang="de-CH" dirty="0"/>
              <a:t> </a:t>
            </a:r>
            <a:r>
              <a:rPr lang="de-CH" dirty="0" err="1"/>
              <a:t>shape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vary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enviromental</a:t>
            </a:r>
            <a:r>
              <a:rPr lang="de-CH" dirty="0"/>
              <a:t> </a:t>
            </a:r>
            <a:r>
              <a:rPr lang="de-CH" dirty="0" err="1"/>
              <a:t>conditions</a:t>
            </a:r>
            <a:r>
              <a:rPr lang="de-CH" dirty="0"/>
              <a:t> like </a:t>
            </a:r>
            <a:r>
              <a:rPr lang="de-CH" dirty="0" err="1"/>
              <a:t>temperature</a:t>
            </a:r>
            <a:r>
              <a:rPr lang="de-CH" dirty="0"/>
              <a:t> and </a:t>
            </a:r>
            <a:r>
              <a:rPr lang="de-CH" dirty="0" err="1"/>
              <a:t>density</a:t>
            </a:r>
            <a:r>
              <a:rPr lang="de-CH" dirty="0"/>
              <a:t> in star-</a:t>
            </a:r>
            <a:r>
              <a:rPr lang="de-CH" dirty="0" err="1"/>
              <a:t>forming</a:t>
            </a:r>
            <a:r>
              <a:rPr lang="de-CH" dirty="0"/>
              <a:t> </a:t>
            </a:r>
            <a:r>
              <a:rPr lang="de-CH" dirty="0" err="1"/>
              <a:t>regions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101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FBE96-BC0F-246B-BEDB-85D3350CFF1D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 err="1"/>
              <a:t>Recent</a:t>
            </a:r>
            <a:r>
              <a:rPr lang="de-CH" dirty="0"/>
              <a:t> Studies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63C8D3-477F-AC60-DF3A-3D2D1E623609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r>
              <a:rPr lang="de-CH" dirty="0"/>
              <a:t>IMF in </a:t>
            </a:r>
            <a:r>
              <a:rPr lang="de-CH" dirty="0" err="1"/>
              <a:t>Local</a:t>
            </a:r>
            <a:r>
              <a:rPr lang="de-CH" dirty="0"/>
              <a:t> Clusters: With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instruments</a:t>
            </a:r>
            <a:r>
              <a:rPr lang="de-CH" dirty="0"/>
              <a:t> like MICADO on </a:t>
            </a:r>
            <a:r>
              <a:rPr lang="de-CH" dirty="0" err="1"/>
              <a:t>the</a:t>
            </a:r>
            <a:r>
              <a:rPr lang="de-CH" dirty="0"/>
              <a:t> ELT, </a:t>
            </a:r>
            <a:r>
              <a:rPr lang="de-CH" dirty="0" err="1"/>
              <a:t>studies</a:t>
            </a:r>
            <a:r>
              <a:rPr lang="de-CH" dirty="0"/>
              <a:t> </a:t>
            </a:r>
            <a:r>
              <a:rPr lang="de-CH" dirty="0" err="1"/>
              <a:t>aim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resolve</a:t>
            </a:r>
            <a:r>
              <a:rPr lang="de-CH" dirty="0"/>
              <a:t> </a:t>
            </a:r>
            <a:r>
              <a:rPr lang="de-CH" dirty="0" err="1"/>
              <a:t>dense</a:t>
            </a:r>
            <a:r>
              <a:rPr lang="de-CH" dirty="0"/>
              <a:t> </a:t>
            </a:r>
            <a:r>
              <a:rPr lang="de-CH" dirty="0" err="1"/>
              <a:t>young</a:t>
            </a:r>
            <a:r>
              <a:rPr lang="de-CH" dirty="0"/>
              <a:t> stellar </a:t>
            </a:r>
            <a:r>
              <a:rPr lang="de-CH" dirty="0" err="1"/>
              <a:t>clusters</a:t>
            </a:r>
            <a:r>
              <a:rPr lang="de-CH" dirty="0"/>
              <a:t>, </a:t>
            </a:r>
            <a:r>
              <a:rPr lang="de-CH" dirty="0" err="1"/>
              <a:t>allowing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precise</a:t>
            </a:r>
            <a:r>
              <a:rPr lang="de-CH" dirty="0"/>
              <a:t> IMF </a:t>
            </a:r>
            <a:r>
              <a:rPr lang="de-CH" dirty="0" err="1"/>
              <a:t>measurements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universe</a:t>
            </a:r>
            <a:r>
              <a:rPr lang="de-CH" dirty="0"/>
              <a:t>.</a:t>
            </a:r>
          </a:p>
          <a:p>
            <a:r>
              <a:rPr lang="de-CH" dirty="0"/>
              <a:t>Mass Segregation in Star Clusters: </a:t>
            </a:r>
            <a:r>
              <a:rPr lang="de-CH" dirty="0" err="1"/>
              <a:t>Recent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dirty="0" err="1"/>
              <a:t>explores</a:t>
            </a:r>
            <a:r>
              <a:rPr lang="de-CH" dirty="0"/>
              <a:t> 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star</a:t>
            </a:r>
            <a:r>
              <a:rPr lang="de-CH" dirty="0"/>
              <a:t> </a:t>
            </a:r>
            <a:r>
              <a:rPr lang="de-CH" dirty="0" err="1"/>
              <a:t>clusters</a:t>
            </a:r>
            <a:r>
              <a:rPr lang="de-CH" dirty="0"/>
              <a:t> form </a:t>
            </a:r>
            <a:r>
              <a:rPr lang="de-CH" dirty="0" err="1"/>
              <a:t>with</a:t>
            </a:r>
            <a:r>
              <a:rPr lang="de-CH" dirty="0"/>
              <a:t> mass </a:t>
            </a:r>
            <a:r>
              <a:rPr lang="de-CH" dirty="0" err="1"/>
              <a:t>segregation</a:t>
            </a:r>
            <a:r>
              <a:rPr lang="de-CH" dirty="0"/>
              <a:t>,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massive </a:t>
            </a:r>
            <a:r>
              <a:rPr lang="de-CH" dirty="0" err="1"/>
              <a:t>stars</a:t>
            </a:r>
            <a:r>
              <a:rPr lang="de-CH" dirty="0"/>
              <a:t> </a:t>
            </a:r>
            <a:r>
              <a:rPr lang="de-CH" dirty="0" err="1"/>
              <a:t>concentrate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center</a:t>
            </a:r>
            <a:r>
              <a:rPr lang="de-CH" dirty="0"/>
              <a:t>. This </a:t>
            </a:r>
            <a:r>
              <a:rPr lang="de-CH" dirty="0" err="1"/>
              <a:t>phenomenon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implications</a:t>
            </a:r>
            <a:r>
              <a:rPr lang="de-CH" dirty="0"/>
              <a:t> for </a:t>
            </a:r>
            <a:r>
              <a:rPr lang="de-CH" dirty="0" err="1"/>
              <a:t>cluster</a:t>
            </a:r>
            <a:r>
              <a:rPr lang="de-CH" dirty="0"/>
              <a:t> </a:t>
            </a:r>
            <a:r>
              <a:rPr lang="de-CH" dirty="0" err="1"/>
              <a:t>evolution</a:t>
            </a:r>
            <a:r>
              <a:rPr lang="de-CH" dirty="0"/>
              <a:t> and IMF </a:t>
            </a:r>
            <a:r>
              <a:rPr lang="de-CH" dirty="0" err="1"/>
              <a:t>observations</a:t>
            </a:r>
            <a:r>
              <a:rPr lang="de-CH" dirty="0"/>
              <a:t>.</a:t>
            </a:r>
          </a:p>
          <a:p>
            <a:r>
              <a:rPr lang="de-CH" dirty="0" err="1"/>
              <a:t>Advances</a:t>
            </a:r>
            <a:r>
              <a:rPr lang="de-CH" dirty="0"/>
              <a:t> in IMF Theory: </a:t>
            </a:r>
            <a:r>
              <a:rPr lang="de-CH" dirty="0" err="1"/>
              <a:t>Latest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suggest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IMF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a </a:t>
            </a:r>
            <a:r>
              <a:rPr lang="de-CH" dirty="0" err="1"/>
              <a:t>statistical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influenced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initial star-</a:t>
            </a:r>
            <a:r>
              <a:rPr lang="de-CH" dirty="0" err="1"/>
              <a:t>forming</a:t>
            </a:r>
            <a:r>
              <a:rPr lang="de-CH" dirty="0"/>
              <a:t> </a:t>
            </a:r>
            <a:r>
              <a:rPr lang="de-CH" dirty="0" err="1"/>
              <a:t>conditions</a:t>
            </a:r>
            <a:r>
              <a:rPr lang="de-CH" dirty="0"/>
              <a:t>, </a:t>
            </a:r>
            <a:r>
              <a:rPr lang="de-CH" dirty="0" err="1"/>
              <a:t>potentially</a:t>
            </a:r>
            <a:r>
              <a:rPr lang="de-CH" dirty="0"/>
              <a:t> </a:t>
            </a:r>
            <a:r>
              <a:rPr lang="de-CH" dirty="0" err="1"/>
              <a:t>varying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galaxy-wide</a:t>
            </a:r>
            <a:r>
              <a:rPr lang="de-CH" dirty="0"/>
              <a:t> </a:t>
            </a:r>
            <a:r>
              <a:rPr lang="de-CH" dirty="0" err="1"/>
              <a:t>properties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912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454CC-A375-9D9C-4B56-32EBFAC96EEE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/>
              <a:t>Summary and </a:t>
            </a:r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70A835-08A1-4365-4D5E-4BE4248BF3AC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r>
              <a:rPr lang="de-CH" dirty="0"/>
              <a:t>The IMF </a:t>
            </a:r>
            <a:r>
              <a:rPr lang="de-CH" dirty="0" err="1"/>
              <a:t>is</a:t>
            </a:r>
            <a:r>
              <a:rPr lang="de-CH" dirty="0"/>
              <a:t> fundamental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understand</a:t>
            </a:r>
            <a:r>
              <a:rPr lang="de-CH" dirty="0"/>
              <a:t> stellar and </a:t>
            </a:r>
            <a:r>
              <a:rPr lang="de-CH" dirty="0" err="1"/>
              <a:t>galactic</a:t>
            </a:r>
            <a:r>
              <a:rPr lang="de-CH" dirty="0"/>
              <a:t> </a:t>
            </a:r>
            <a:r>
              <a:rPr lang="de-CH" dirty="0" err="1"/>
              <a:t>evolution</a:t>
            </a:r>
            <a:endParaRPr lang="de-CH" dirty="0"/>
          </a:p>
          <a:p>
            <a:r>
              <a:rPr lang="de-CH" dirty="0" err="1"/>
              <a:t>Salpeter’s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dirty="0" err="1"/>
              <a:t>laid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foundation</a:t>
            </a:r>
            <a:r>
              <a:rPr lang="de-CH" dirty="0"/>
              <a:t>, </a:t>
            </a:r>
            <a:r>
              <a:rPr lang="de-CH" dirty="0" err="1"/>
              <a:t>with</a:t>
            </a:r>
            <a:r>
              <a:rPr lang="de-CH" dirty="0"/>
              <a:t> subsequent </a:t>
            </a:r>
            <a:r>
              <a:rPr lang="de-CH" dirty="0" err="1"/>
              <a:t>studies</a:t>
            </a:r>
            <a:r>
              <a:rPr lang="de-CH" dirty="0"/>
              <a:t> </a:t>
            </a:r>
            <a:r>
              <a:rPr lang="de-CH" dirty="0" err="1"/>
              <a:t>revealing</a:t>
            </a:r>
            <a:r>
              <a:rPr lang="de-CH" dirty="0"/>
              <a:t> environmental </a:t>
            </a:r>
            <a:r>
              <a:rPr lang="de-CH" dirty="0" err="1"/>
              <a:t>influences</a:t>
            </a:r>
            <a:r>
              <a:rPr lang="de-CH" dirty="0"/>
              <a:t> and </a:t>
            </a:r>
            <a:r>
              <a:rPr lang="de-CH" dirty="0" err="1"/>
              <a:t>variations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galaxies</a:t>
            </a:r>
            <a:r>
              <a:rPr lang="de-CH" dirty="0"/>
              <a:t>.</a:t>
            </a:r>
          </a:p>
          <a:p>
            <a:r>
              <a:rPr lang="de-CH" dirty="0"/>
              <a:t>Modern </a:t>
            </a:r>
            <a:r>
              <a:rPr lang="de-CH" dirty="0" err="1"/>
              <a:t>studies</a:t>
            </a:r>
            <a:r>
              <a:rPr lang="de-CH" dirty="0"/>
              <a:t> </a:t>
            </a:r>
            <a:r>
              <a:rPr lang="de-CH" dirty="0" err="1"/>
              <a:t>focus</a:t>
            </a:r>
            <a:r>
              <a:rPr lang="de-CH" dirty="0"/>
              <a:t> on </a:t>
            </a:r>
            <a:r>
              <a:rPr lang="de-CH" dirty="0" err="1"/>
              <a:t>refining</a:t>
            </a:r>
            <a:r>
              <a:rPr lang="de-CH" dirty="0"/>
              <a:t> IMF </a:t>
            </a:r>
            <a:r>
              <a:rPr lang="de-CH" dirty="0" err="1"/>
              <a:t>observations</a:t>
            </a:r>
            <a:r>
              <a:rPr lang="de-CH" dirty="0"/>
              <a:t> in different </a:t>
            </a:r>
            <a:r>
              <a:rPr lang="de-CH" dirty="0" err="1"/>
              <a:t>environments</a:t>
            </a:r>
            <a:r>
              <a:rPr lang="de-CH" dirty="0"/>
              <a:t> and </a:t>
            </a:r>
            <a:r>
              <a:rPr lang="de-CH" dirty="0" err="1"/>
              <a:t>understanding</a:t>
            </a:r>
            <a:r>
              <a:rPr lang="de-CH" dirty="0"/>
              <a:t> ist </a:t>
            </a:r>
            <a:r>
              <a:rPr lang="de-CH" dirty="0" err="1"/>
              <a:t>theoretical</a:t>
            </a:r>
            <a:r>
              <a:rPr lang="de-CH" dirty="0"/>
              <a:t> </a:t>
            </a:r>
            <a:r>
              <a:rPr lang="de-CH" dirty="0" err="1"/>
              <a:t>underpinnings</a:t>
            </a:r>
            <a:r>
              <a:rPr lang="de-CH" dirty="0"/>
              <a:t>.</a:t>
            </a:r>
          </a:p>
          <a:p>
            <a:pPr marL="0" indent="0">
              <a:buNone/>
            </a:pPr>
            <a:r>
              <a:rPr lang="de-CH" dirty="0"/>
              <a:t>Future </a:t>
            </a:r>
            <a:r>
              <a:rPr lang="de-CH" dirty="0" err="1"/>
              <a:t>Directions</a:t>
            </a:r>
            <a:r>
              <a:rPr lang="de-CH" dirty="0"/>
              <a:t>:</a:t>
            </a:r>
          </a:p>
          <a:p>
            <a:pPr marL="0" indent="0">
              <a:buNone/>
            </a:pPr>
            <a:r>
              <a:rPr lang="de-CH" dirty="0" err="1"/>
              <a:t>Upcoming</a:t>
            </a:r>
            <a:r>
              <a:rPr lang="de-CH" dirty="0"/>
              <a:t> </a:t>
            </a:r>
            <a:r>
              <a:rPr lang="de-CH" dirty="0" err="1"/>
              <a:t>instruments</a:t>
            </a:r>
            <a:r>
              <a:rPr lang="de-CH" dirty="0"/>
              <a:t> and </a:t>
            </a:r>
            <a:r>
              <a:rPr lang="de-CH" dirty="0" err="1"/>
              <a:t>simulations</a:t>
            </a:r>
            <a:r>
              <a:rPr lang="de-CH" dirty="0"/>
              <a:t> will </a:t>
            </a:r>
            <a:r>
              <a:rPr lang="de-CH" dirty="0" err="1"/>
              <a:t>continue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universality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IMF and </a:t>
            </a:r>
            <a:r>
              <a:rPr lang="de-CH" dirty="0" err="1"/>
              <a:t>refine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understanding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star</a:t>
            </a:r>
            <a:r>
              <a:rPr lang="de-CH" dirty="0"/>
              <a:t> </a:t>
            </a:r>
            <a:r>
              <a:rPr lang="de-CH" dirty="0" err="1"/>
              <a:t>formation</a:t>
            </a:r>
            <a:r>
              <a:rPr lang="de-CH" dirty="0"/>
              <a:t> on different </a:t>
            </a:r>
            <a:r>
              <a:rPr lang="de-CH" dirty="0" err="1"/>
              <a:t>cosmic</a:t>
            </a:r>
            <a:r>
              <a:rPr lang="de-CH" dirty="0"/>
              <a:t> </a:t>
            </a:r>
            <a:r>
              <a:rPr lang="de-CH" dirty="0" err="1"/>
              <a:t>scales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86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Breitbild</PresentationFormat>
  <Paragraphs>27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Regions of the stellar initial mass function</vt:lpstr>
      <vt:lpstr>Introduction to the Stellar Initial Mass Function (IMF)</vt:lpstr>
      <vt:lpstr>The Original Paper by Salpeter (1955)</vt:lpstr>
      <vt:lpstr>Insights from Review Papers</vt:lpstr>
      <vt:lpstr>Recent Studies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Regions of the stellar initial mass function</dc:title>
  <dc:creator>Laxman Kanagartnam</dc:creator>
  <cp:lastModifiedBy>Laxman Kanagartnam</cp:lastModifiedBy>
  <cp:revision>5</cp:revision>
  <dcterms:created xsi:type="dcterms:W3CDTF">2024-10-26T20:31:08Z</dcterms:created>
  <dcterms:modified xsi:type="dcterms:W3CDTF">2024-10-29T15:31:30Z</dcterms:modified>
</cp:coreProperties>
</file>