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300" r:id="rId5"/>
    <p:sldId id="299" r:id="rId6"/>
    <p:sldId id="301" r:id="rId7"/>
    <p:sldId id="302" r:id="rId8"/>
    <p:sldId id="298" r:id="rId9"/>
    <p:sldId id="308" r:id="rId10"/>
    <p:sldId id="303" r:id="rId11"/>
    <p:sldId id="304" r:id="rId12"/>
    <p:sldId id="307" r:id="rId13"/>
    <p:sldId id="30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4A2"/>
    <a:srgbClr val="F11C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3535" autoAdjust="0"/>
  </p:normalViewPr>
  <p:slideViewPr>
    <p:cSldViewPr snapToGrid="0">
      <p:cViewPr varScale="1">
        <p:scale>
          <a:sx n="73" d="100"/>
          <a:sy n="73" d="100"/>
        </p:scale>
        <p:origin x="955"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CF1A-9D38-2F5E-96E1-E44933BBE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497249-55BF-43EA-7619-9F927383E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EF3A5-C764-9A40-77B7-B2E182BF4CB8}"/>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5A9A6ABF-2811-678A-80B8-94B568C1E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84178-62CE-9648-0002-1DFA2705E87E}"/>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137791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09C4-1C00-8C10-4517-7CB6B9DBA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A775BF-ADC3-9351-7523-DB15FA92C3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53744-740D-49A9-A6BD-8474BCC2F555}"/>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3A49DC09-8886-D236-B412-463D5036E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94DB-923A-42AB-101D-179410B93C7B}"/>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176603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517D9-4C31-563B-BDBD-0355EAB82C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E8B131-CC1C-A0ED-9B7A-E7B7414C6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1C96D-96A0-C69E-AAF9-A59081CD416B}"/>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99D81707-A70F-B084-31CC-5C3F0633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20F78-FB09-8EEB-6564-B7EBF28B92E5}"/>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237829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5EF7-37C1-6726-0F72-8D90DC0F3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A68B8-27B7-DFC0-8034-DB9999E68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A73D5-5CD7-9E7F-55EB-2ED68A277C99}"/>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F29720C3-3C0C-1D66-2FED-2B9DA67B6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F2770-AE78-78AB-E665-E52E2891409E}"/>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31817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2633-7BFF-04E7-BF7D-85D5ACA2A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1C73C-C6C5-4951-FE2F-DA5D4692A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DFDE1-D542-C3EB-9CE8-2EAA3EB0F072}"/>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C21BB28E-1619-9FEC-84E0-8B2B693B8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8B4CC-B255-55C9-A1AE-8EFE5555BFEF}"/>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26414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165A-590E-6151-0EDF-875E3CBC0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0B27F-5C93-9858-F60B-90A5B01E6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8234E-380F-BB83-CCE1-15D932EC46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CAAF19-F50A-19D4-8A75-539C85C4B62D}"/>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6" name="Footer Placeholder 5">
            <a:extLst>
              <a:ext uri="{FF2B5EF4-FFF2-40B4-BE49-F238E27FC236}">
                <a16:creationId xmlns:a16="http://schemas.microsoft.com/office/drawing/2014/main" id="{5E4551FC-5549-2910-7472-4E3A75DA1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3890A-07CD-B28F-160E-603D2A7769E3}"/>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305524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C833-58F7-9F9D-18F4-58FEC8968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A176D-6BD3-48E7-5E19-8AC4FA685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01267-2F50-F0FA-B7D3-A93BAF8CF7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E0C2A3-3895-BB69-4A4A-BB7326A23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8D544-D7ED-60FF-3123-B092C309F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DE70B-009B-EA81-1ECF-4A7B08EF0A5B}"/>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8" name="Footer Placeholder 7">
            <a:extLst>
              <a:ext uri="{FF2B5EF4-FFF2-40B4-BE49-F238E27FC236}">
                <a16:creationId xmlns:a16="http://schemas.microsoft.com/office/drawing/2014/main" id="{05CC32EC-BBC3-C9A2-5063-D4A01CBEA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97C2C-E77B-F875-9E50-F58AD60384A5}"/>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90090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E31D-D2BB-9264-DF7E-F67A78D79C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14D44-78C6-8B05-586C-BD80273B3481}"/>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4" name="Footer Placeholder 3">
            <a:extLst>
              <a:ext uri="{FF2B5EF4-FFF2-40B4-BE49-F238E27FC236}">
                <a16:creationId xmlns:a16="http://schemas.microsoft.com/office/drawing/2014/main" id="{4F65B8A8-2FF5-E7BC-DE6D-44E13533E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A4880F-F22B-3143-06FE-491EC6F8F534}"/>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33988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9E42A-A807-3322-7BD3-3E1A2FDCD34F}"/>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3" name="Footer Placeholder 2">
            <a:extLst>
              <a:ext uri="{FF2B5EF4-FFF2-40B4-BE49-F238E27FC236}">
                <a16:creationId xmlns:a16="http://schemas.microsoft.com/office/drawing/2014/main" id="{AE059CFE-A32F-647D-1F2B-EFFC5BC27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46999-1674-9FC8-2EC1-1428B3F36D17}"/>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395496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7E06-8F1B-8243-E46F-A6DD43024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16118-093B-762D-3F09-08D403741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F81656-9F73-9FB2-0005-AF5B6A8E5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D4B82-D8F5-0CEE-E71D-2D83849700DB}"/>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6" name="Footer Placeholder 5">
            <a:extLst>
              <a:ext uri="{FF2B5EF4-FFF2-40B4-BE49-F238E27FC236}">
                <a16:creationId xmlns:a16="http://schemas.microsoft.com/office/drawing/2014/main" id="{F611276B-DF40-4647-30B4-756A40D41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21619-22E2-0026-9561-DA2AB7869DB7}"/>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74179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6CC1-77E4-FF68-C30D-F363007D6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3EDC6-BA05-8CFE-DEB9-42BE0CD36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DFA25D-524D-5CBC-7DEC-9826D8A92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18F5E-C607-D9C9-17A1-54C50033626C}"/>
              </a:ext>
            </a:extLst>
          </p:cNvPr>
          <p:cNvSpPr>
            <a:spLocks noGrp="1"/>
          </p:cNvSpPr>
          <p:nvPr>
            <p:ph type="dt" sz="half" idx="10"/>
          </p:nvPr>
        </p:nvSpPr>
        <p:spPr/>
        <p:txBody>
          <a:bodyPr/>
          <a:lstStyle/>
          <a:p>
            <a:fld id="{17272700-09C7-4EF9-9ABE-5D88DA8DE64D}" type="datetimeFigureOut">
              <a:rPr lang="en-US" smtClean="0"/>
              <a:t>3/11/2025</a:t>
            </a:fld>
            <a:endParaRPr lang="en-US"/>
          </a:p>
        </p:txBody>
      </p:sp>
      <p:sp>
        <p:nvSpPr>
          <p:cNvPr id="6" name="Footer Placeholder 5">
            <a:extLst>
              <a:ext uri="{FF2B5EF4-FFF2-40B4-BE49-F238E27FC236}">
                <a16:creationId xmlns:a16="http://schemas.microsoft.com/office/drawing/2014/main" id="{7EAFB62A-09CA-9A46-0516-C3DDFE3C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3FEF3-D82D-08B7-0A75-D244FEEF5D4E}"/>
              </a:ext>
            </a:extLst>
          </p:cNvPr>
          <p:cNvSpPr>
            <a:spLocks noGrp="1"/>
          </p:cNvSpPr>
          <p:nvPr>
            <p:ph type="sldNum" sz="quarter" idx="12"/>
          </p:nvPr>
        </p:nvSpPr>
        <p:spPr/>
        <p:txBody>
          <a:bodyPr/>
          <a:lstStyle/>
          <a:p>
            <a:fld id="{79FD73DB-1BBD-4570-81DC-5DCA52C62660}" type="slidenum">
              <a:rPr lang="en-US" smtClean="0"/>
              <a:t>‹#›</a:t>
            </a:fld>
            <a:endParaRPr lang="en-US"/>
          </a:p>
        </p:txBody>
      </p:sp>
    </p:spTree>
    <p:extLst>
      <p:ext uri="{BB962C8B-B14F-4D97-AF65-F5344CB8AC3E}">
        <p14:creationId xmlns:p14="http://schemas.microsoft.com/office/powerpoint/2010/main" val="126189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C7C32-5527-4409-810E-9A6EE35F9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59959F-FEE3-A23B-46AD-9F93BF149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55282-3656-9D09-46F8-F129434BF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72700-09C7-4EF9-9ABE-5D88DA8DE64D}" type="datetimeFigureOut">
              <a:rPr lang="en-US" smtClean="0"/>
              <a:t>3/11/2025</a:t>
            </a:fld>
            <a:endParaRPr lang="en-US"/>
          </a:p>
        </p:txBody>
      </p:sp>
      <p:sp>
        <p:nvSpPr>
          <p:cNvPr id="5" name="Footer Placeholder 4">
            <a:extLst>
              <a:ext uri="{FF2B5EF4-FFF2-40B4-BE49-F238E27FC236}">
                <a16:creationId xmlns:a16="http://schemas.microsoft.com/office/drawing/2014/main" id="{BEFBE036-6A4A-D70E-BD9C-AE4CCE278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75F08-4BB6-6252-79A8-0E6EE3A3F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D73DB-1BBD-4570-81DC-5DCA52C62660}" type="slidenum">
              <a:rPr lang="en-US" smtClean="0"/>
              <a:t>‹#›</a:t>
            </a:fld>
            <a:endParaRPr lang="en-US"/>
          </a:p>
        </p:txBody>
      </p:sp>
    </p:spTree>
    <p:extLst>
      <p:ext uri="{BB962C8B-B14F-4D97-AF65-F5344CB8AC3E}">
        <p14:creationId xmlns:p14="http://schemas.microsoft.com/office/powerpoint/2010/main" val="407439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8E19BA-F7FA-60CC-38F6-12F4E872834B}"/>
              </a:ext>
            </a:extLst>
          </p:cNvPr>
          <p:cNvSpPr/>
          <p:nvPr/>
        </p:nvSpPr>
        <p:spPr>
          <a:xfrm>
            <a:off x="167640" y="213360"/>
            <a:ext cx="11841480" cy="2103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701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906A596A-7014-2657-DE1C-C6E2F2B42F4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F04318A-9530-52A6-1385-019D8B3EF356}"/>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BA74A00F-B468-CD26-EF3C-5DCA9D0AF213}"/>
              </a:ext>
            </a:extLst>
          </p:cNvPr>
          <p:cNvSpPr txBox="1"/>
          <p:nvPr/>
        </p:nvSpPr>
        <p:spPr>
          <a:xfrm>
            <a:off x="655320" y="0"/>
            <a:ext cx="10744200" cy="6863417"/>
          </a:xfrm>
          <a:prstGeom prst="rect">
            <a:avLst/>
          </a:prstGeom>
          <a:noFill/>
        </p:spPr>
        <p:txBody>
          <a:bodyPr wrap="square" rtlCol="0">
            <a:spAutoFit/>
          </a:bodyPr>
          <a:lstStyle/>
          <a:p>
            <a:endParaRPr lang="en-US" sz="4000" b="1" dirty="0">
              <a:latin typeface="Arial Rounded MT Bold" panose="020F0704030504030204" pitchFamily="34" charset="0"/>
            </a:endParaRPr>
          </a:p>
          <a:p>
            <a:r>
              <a:rPr lang="en-US" sz="4000" b="1" dirty="0">
                <a:latin typeface="Arial Rounded MT Bold" panose="020F0704030504030204" pitchFamily="34" charset="0"/>
              </a:rPr>
              <a:t>Algorithm used</a:t>
            </a:r>
          </a:p>
          <a:p>
            <a:pPr algn="just"/>
            <a:r>
              <a:rPr lang="en-US" sz="2800" b="1" dirty="0"/>
              <a:t>TF-IDF (Term Frequency-Inverse Document Frequency) algorithm</a:t>
            </a:r>
          </a:p>
          <a:p>
            <a:pPr algn="just"/>
            <a:r>
              <a:rPr lang="en-US" sz="2800" dirty="0"/>
              <a:t>TF-IDF is a statistical algorithm used to evaluate how important a word is in a document relative to a collection of documents (corpus). It helps rank resumes by analyzing the relevance of keywords from job descriptions in candidate resumes.</a:t>
            </a:r>
          </a:p>
          <a:p>
            <a:pPr marL="457200" indent="-457200" algn="just">
              <a:buFont typeface="Arial" panose="020B0604020202020204" pitchFamily="34" charset="0"/>
              <a:buChar char="•"/>
            </a:pPr>
            <a:r>
              <a:rPr lang="en-US" sz="2800" b="1" dirty="0"/>
              <a:t>TF (Term Frequency)</a:t>
            </a:r>
            <a:r>
              <a:rPr lang="en-US" sz="2800" dirty="0"/>
              <a:t>: Measures how often a term appears in a document.</a:t>
            </a:r>
          </a:p>
          <a:p>
            <a:pPr marL="457200" indent="-457200" algn="just">
              <a:buFont typeface="Arial" panose="020B0604020202020204" pitchFamily="34" charset="0"/>
              <a:buChar char="•"/>
            </a:pPr>
            <a:r>
              <a:rPr lang="en-US" sz="2800" b="1" dirty="0"/>
              <a:t>IDF (Inverse Document Frequency)</a:t>
            </a:r>
            <a:r>
              <a:rPr lang="en-US" sz="2800" dirty="0"/>
              <a:t>: Reduces the importance of common words and highlights unique terms.</a:t>
            </a:r>
          </a:p>
          <a:p>
            <a:pPr algn="just"/>
            <a:r>
              <a:rPr lang="en-US" sz="2800" dirty="0"/>
              <a:t>By multiplying </a:t>
            </a:r>
            <a:r>
              <a:rPr lang="en-US" sz="2800" b="1" dirty="0"/>
              <a:t>TF × IDF</a:t>
            </a:r>
            <a:r>
              <a:rPr lang="en-US" sz="2800" dirty="0"/>
              <a:t>, we get the </a:t>
            </a:r>
            <a:r>
              <a:rPr lang="en-US" sz="2800" b="1" dirty="0"/>
              <a:t>TF-IDF score</a:t>
            </a:r>
            <a:r>
              <a:rPr lang="en-US" sz="2800" dirty="0"/>
              <a:t>, which ranks resumes based on how closely they match the job description.</a:t>
            </a:r>
          </a:p>
          <a:p>
            <a:endParaRPr lang="en-US" sz="2800" dirty="0"/>
          </a:p>
          <a:p>
            <a:endParaRPr lang="en-US" sz="2400" b="1" dirty="0"/>
          </a:p>
        </p:txBody>
      </p:sp>
    </p:spTree>
    <p:extLst>
      <p:ext uri="{BB962C8B-B14F-4D97-AF65-F5344CB8AC3E}">
        <p14:creationId xmlns:p14="http://schemas.microsoft.com/office/powerpoint/2010/main" val="13623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37D22946-B4C5-B465-FC55-F5D10094CEF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FDF1404-2E13-7948-B0B8-A7DC1BEF699D}"/>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C2F940-CCA1-83D1-5DF0-A6CF67E9DB8C}"/>
                  </a:ext>
                </a:extLst>
              </p:cNvPr>
              <p:cNvSpPr txBox="1"/>
              <p:nvPr/>
            </p:nvSpPr>
            <p:spPr>
              <a:xfrm>
                <a:off x="640080" y="0"/>
                <a:ext cx="10835640" cy="6761851"/>
              </a:xfrm>
              <a:prstGeom prst="rect">
                <a:avLst/>
              </a:prstGeom>
              <a:noFill/>
            </p:spPr>
            <p:txBody>
              <a:bodyPr wrap="square" rtlCol="0">
                <a:spAutoFit/>
              </a:bodyPr>
              <a:lstStyle/>
              <a:p>
                <a:endParaRPr lang="en-US" sz="2000" b="1" dirty="0">
                  <a:latin typeface="Arial Rounded MT Bold" panose="020F0704030504030204" pitchFamily="34" charset="0"/>
                </a:endParaRPr>
              </a:p>
              <a:p>
                <a:r>
                  <a:rPr lang="en-US" sz="4000" b="1" dirty="0">
                    <a:latin typeface="Arial Rounded MT Bold" panose="020F0704030504030204" pitchFamily="34" charset="0"/>
                  </a:rPr>
                  <a:t>Mathematical expression of TF-IDF algorithm</a:t>
                </a:r>
              </a:p>
              <a:p>
                <a:pPr algn="ctr"/>
                <a:r>
                  <a:rPr lang="en-US" sz="2800" dirty="0"/>
                  <a:t>TF - IDF(</a:t>
                </a:r>
                <a:r>
                  <a:rPr lang="en-US" sz="2800" i="1" dirty="0"/>
                  <a:t>t, d</a:t>
                </a:r>
                <a:r>
                  <a:rPr lang="en-US" sz="2800" dirty="0"/>
                  <a:t>) = TF(</a:t>
                </a:r>
                <a:r>
                  <a:rPr lang="en-US" sz="2800" i="1" dirty="0"/>
                  <a:t>t, d</a:t>
                </a:r>
                <a:r>
                  <a:rPr lang="en-US" sz="2800" dirty="0"/>
                  <a:t>) × IDF(</a:t>
                </a:r>
                <a:r>
                  <a:rPr lang="en-US" sz="2800" i="1" dirty="0"/>
                  <a:t>t</a:t>
                </a:r>
                <a:r>
                  <a:rPr lang="en-US" sz="2800" dirty="0"/>
                  <a:t>) </a:t>
                </a:r>
              </a:p>
              <a:p>
                <a:r>
                  <a:rPr lang="en-US" sz="2800" dirty="0"/>
                  <a:t>Where:</a:t>
                </a:r>
              </a:p>
              <a:p>
                <a:pPr marL="457200" indent="-457200">
                  <a:buFont typeface="Arial" panose="020B0604020202020204" pitchFamily="34" charset="0"/>
                  <a:buChar char="•"/>
                </a:pPr>
                <a:r>
                  <a:rPr lang="en-US" sz="2800" dirty="0"/>
                  <a:t>TF (Term Frequency):</a:t>
                </a:r>
              </a:p>
              <a:p>
                <a:pPr algn="ctr"/>
                <a:r>
                  <a:rPr lang="en-US" sz="2800" dirty="0"/>
                  <a:t>TF(</a:t>
                </a:r>
                <a:r>
                  <a:rPr lang="en-US" sz="2800" i="1" dirty="0"/>
                  <a:t>t, d</a:t>
                </a:r>
                <a:r>
                  <a:rPr lang="en-US" sz="2800" dirty="0"/>
                  <a:t>) = </a:t>
                </a:r>
                <a14:m>
                  <m:oMath xmlns:m="http://schemas.openxmlformats.org/officeDocument/2006/math">
                    <m:f>
                      <m:fPr>
                        <m:ctrlPr>
                          <a:rPr lang="pt-BR" sz="2800" i="1" smtClean="0">
                            <a:latin typeface="Cambria Math" panose="02040503050406030204" pitchFamily="18" charset="0"/>
                          </a:rPr>
                        </m:ctrlPr>
                      </m:fPr>
                      <m:num>
                        <m:sSub>
                          <m:sSubPr>
                            <m:ctrlPr>
                              <a:rPr lang="pt-BR" sz="280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𝑡</m:t>
                            </m:r>
                          </m:sub>
                        </m:sSub>
                      </m:num>
                      <m:den>
                        <m:r>
                          <a:rPr lang="en-US" sz="2800" b="0" i="1" smtClean="0">
                            <a:latin typeface="Cambria Math" panose="02040503050406030204" pitchFamily="18" charset="0"/>
                          </a:rPr>
                          <m:t>𝑁</m:t>
                        </m:r>
                      </m:den>
                    </m:f>
                  </m:oMath>
                </a14:m>
                <a:endParaRPr lang="en-US" sz="2800" dirty="0"/>
              </a:p>
              <a:p>
                <a:r>
                  <a:rPr lang="en-US" sz="2800" dirty="0"/>
                  <a:t>​ 	</a:t>
                </a:r>
                <a14:m>
                  <m:oMath xmlns:m="http://schemas.openxmlformats.org/officeDocument/2006/math">
                    <m:sSub>
                      <m:sSubPr>
                        <m:ctrlPr>
                          <a:rPr lang="pt-BR" sz="2800" b="1" i="1" dirty="0">
                            <a:latin typeface="Cambria Math" panose="02040503050406030204" pitchFamily="18" charset="0"/>
                          </a:rPr>
                        </m:ctrlPr>
                      </m:sSubPr>
                      <m:e>
                        <m:r>
                          <a:rPr lang="en-US" sz="2800" b="1" i="1" dirty="0">
                            <a:latin typeface="Cambria Math" panose="02040503050406030204" pitchFamily="18" charset="0"/>
                          </a:rPr>
                          <m:t>𝒇</m:t>
                        </m:r>
                      </m:e>
                      <m:sub>
                        <m:r>
                          <a:rPr lang="en-US" sz="2800" b="1" i="1" dirty="0">
                            <a:latin typeface="Cambria Math" panose="02040503050406030204" pitchFamily="18" charset="0"/>
                          </a:rPr>
                          <m:t>𝒕</m:t>
                        </m:r>
                      </m:sub>
                    </m:sSub>
                    <m:r>
                      <a:rPr lang="en-US" sz="2800" b="1" i="1" dirty="0">
                        <a:latin typeface="Cambria Math" panose="02040503050406030204" pitchFamily="18" charset="0"/>
                      </a:rPr>
                      <m:t> </m:t>
                    </m:r>
                  </m:oMath>
                </a14:m>
                <a:r>
                  <a:rPr lang="en-US" sz="2800" dirty="0"/>
                  <a:t>= Number of times term </a:t>
                </a:r>
                <a:r>
                  <a:rPr lang="en-US" sz="2800" i="1" dirty="0"/>
                  <a:t>t</a:t>
                </a:r>
                <a:r>
                  <a:rPr lang="en-US" sz="2800" dirty="0"/>
                  <a:t> appears in document </a:t>
                </a:r>
                <a:r>
                  <a:rPr lang="en-US" sz="2800" b="1" i="1" dirty="0"/>
                  <a:t>d</a:t>
                </a:r>
                <a:br>
                  <a:rPr lang="en-US" sz="2800" dirty="0"/>
                </a:br>
                <a:r>
                  <a:rPr lang="en-US" sz="2800" dirty="0"/>
                  <a:t>	</a:t>
                </a:r>
                <a:r>
                  <a:rPr lang="en-US" sz="2800" b="1" i="1" dirty="0"/>
                  <a:t>N </a:t>
                </a:r>
                <a:r>
                  <a:rPr lang="en-US" sz="2800" dirty="0"/>
                  <a:t>= Total number of words in document </a:t>
                </a:r>
                <a:r>
                  <a:rPr lang="en-US" sz="2800" b="1" i="1" dirty="0"/>
                  <a:t>d</a:t>
                </a:r>
                <a:endParaRPr lang="en-US" sz="2800" b="1" dirty="0"/>
              </a:p>
              <a:p>
                <a:pPr marL="457200" indent="-457200">
                  <a:buFont typeface="Arial" panose="020B0604020202020204" pitchFamily="34" charset="0"/>
                  <a:buChar char="•"/>
                </a:pPr>
                <a:r>
                  <a:rPr lang="en-US" sz="2800" dirty="0"/>
                  <a:t>IDF (Inverse Document Frequency):</a:t>
                </a:r>
              </a:p>
              <a:p>
                <a:pPr algn="ctr"/>
                <a:r>
                  <a:rPr lang="en-US" sz="2800" dirty="0"/>
                  <a:t>IDF(</a:t>
                </a:r>
                <a:r>
                  <a:rPr lang="en-US" sz="2800" i="1" dirty="0"/>
                  <a:t>t</a:t>
                </a:r>
                <a:r>
                  <a:rPr lang="en-US" sz="2800" dirty="0"/>
                  <a:t>)=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pt-BR" sz="2800" i="1">
                                <a:latin typeface="Cambria Math" panose="02040503050406030204" pitchFamily="18" charset="0"/>
                              </a:rPr>
                            </m:ctrlPr>
                          </m:dPr>
                          <m:e>
                            <m:f>
                              <m:fPr>
                                <m:ctrlPr>
                                  <a:rPr lang="en-US" sz="2800" i="1">
                                    <a:latin typeface="Cambria Math" panose="02040503050406030204" pitchFamily="18" charset="0"/>
                                  </a:rPr>
                                </m:ctrlPr>
                              </m:fPr>
                              <m:num>
                                <m:r>
                                  <a:rPr lang="en-US" sz="2800" b="0" i="1">
                                    <a:latin typeface="Cambria Math" panose="02040503050406030204" pitchFamily="18" charset="0"/>
                                  </a:rPr>
                                  <m:t>𝐷</m:t>
                                </m:r>
                              </m:num>
                              <m:den>
                                <m:r>
                                  <a:rPr lang="en-US" sz="2800" b="0" i="1">
                                    <a:latin typeface="Cambria Math" panose="02040503050406030204" pitchFamily="18" charset="0"/>
                                  </a:rPr>
                                  <m:t>1+</m:t>
                                </m:r>
                                <m:sSub>
                                  <m:sSubPr>
                                    <m:ctrlPr>
                                      <a:rPr lang="pt-BR" sz="2800" i="1" dirty="0">
                                        <a:latin typeface="Cambria Math" panose="02040503050406030204" pitchFamily="18" charset="0"/>
                                      </a:rPr>
                                    </m:ctrlPr>
                                  </m:sSubPr>
                                  <m:e>
                                    <m:r>
                                      <a:rPr lang="en-US" sz="2800" b="0" i="1" dirty="0">
                                        <a:latin typeface="Cambria Math" panose="02040503050406030204" pitchFamily="18" charset="0"/>
                                      </a:rPr>
                                      <m:t>𝑑</m:t>
                                    </m:r>
                                  </m:e>
                                  <m:sub>
                                    <m:r>
                                      <a:rPr lang="en-US" sz="2800" b="0" i="1" dirty="0">
                                        <a:latin typeface="Cambria Math" panose="02040503050406030204" pitchFamily="18" charset="0"/>
                                      </a:rPr>
                                      <m:t>𝑡</m:t>
                                    </m:r>
                                  </m:sub>
                                </m:sSub>
                              </m:den>
                            </m:f>
                          </m:e>
                        </m:d>
                      </m:e>
                    </m:func>
                  </m:oMath>
                </a14:m>
                <a:endParaRPr lang="en-US" sz="2800" dirty="0"/>
              </a:p>
              <a:p>
                <a:r>
                  <a:rPr lang="en-US" sz="2800" i="1" dirty="0"/>
                  <a:t>	</a:t>
                </a:r>
                <a:r>
                  <a:rPr lang="en-US" sz="2800" b="1" i="1" dirty="0"/>
                  <a:t>D</a:t>
                </a:r>
                <a:r>
                  <a:rPr lang="en-US" sz="2800" i="1" dirty="0"/>
                  <a:t> </a:t>
                </a:r>
                <a:r>
                  <a:rPr lang="en-US" sz="2800" dirty="0"/>
                  <a:t>= Total number of documents</a:t>
                </a:r>
                <a:br>
                  <a:rPr lang="en-US" sz="2800" dirty="0"/>
                </a:br>
                <a:r>
                  <a:rPr lang="en-US" sz="2800" dirty="0"/>
                  <a:t>	</a:t>
                </a:r>
                <a14:m>
                  <m:oMath xmlns:m="http://schemas.openxmlformats.org/officeDocument/2006/math">
                    <m:sSub>
                      <m:sSubPr>
                        <m:ctrlPr>
                          <a:rPr lang="pt-BR" sz="2800" b="1" i="1" dirty="0" smtClean="0">
                            <a:latin typeface="Cambria Math" panose="02040503050406030204" pitchFamily="18" charset="0"/>
                          </a:rPr>
                        </m:ctrlPr>
                      </m:sSubPr>
                      <m:e>
                        <m:r>
                          <a:rPr lang="en-US" sz="2800" b="1" i="1" dirty="0">
                            <a:latin typeface="Cambria Math" panose="02040503050406030204" pitchFamily="18" charset="0"/>
                          </a:rPr>
                          <m:t>𝒅</m:t>
                        </m:r>
                      </m:e>
                      <m:sub>
                        <m:r>
                          <a:rPr lang="en-US" sz="2800" b="1" i="1" dirty="0">
                            <a:latin typeface="Cambria Math" panose="02040503050406030204" pitchFamily="18" charset="0"/>
                          </a:rPr>
                          <m:t>𝒕</m:t>
                        </m:r>
                      </m:sub>
                    </m:sSub>
                    <m:r>
                      <a:rPr lang="en-US" sz="2800" b="1" i="1" dirty="0">
                        <a:latin typeface="Cambria Math" panose="02040503050406030204" pitchFamily="18" charset="0"/>
                      </a:rPr>
                      <m:t> </m:t>
                    </m:r>
                  </m:oMath>
                </a14:m>
                <a:r>
                  <a:rPr lang="en-US" sz="2800" dirty="0"/>
                  <a:t>= Number of documents containing term</a:t>
                </a:r>
                <a:r>
                  <a:rPr lang="en-US" sz="2800" b="1" dirty="0"/>
                  <a:t> </a:t>
                </a:r>
                <a:r>
                  <a:rPr lang="en-US" sz="2800" b="1" i="1" dirty="0"/>
                  <a:t>t</a:t>
                </a:r>
                <a:endParaRPr lang="en-US" sz="2800" b="1" dirty="0"/>
              </a:p>
              <a:p>
                <a:endParaRPr lang="en-US" sz="2400" dirty="0"/>
              </a:p>
            </p:txBody>
          </p:sp>
        </mc:Choice>
        <mc:Fallback xmlns="">
          <p:sp>
            <p:nvSpPr>
              <p:cNvPr id="10" name="TextBox 9">
                <a:extLst>
                  <a:ext uri="{FF2B5EF4-FFF2-40B4-BE49-F238E27FC236}">
                    <a16:creationId xmlns:a16="http://schemas.microsoft.com/office/drawing/2014/main" id="{6FC2F940-CCA1-83D1-5DF0-A6CF67E9DB8C}"/>
                  </a:ext>
                </a:extLst>
              </p:cNvPr>
              <p:cNvSpPr txBox="1">
                <a:spLocks noRot="1" noChangeAspect="1" noMove="1" noResize="1" noEditPoints="1" noAdjustHandles="1" noChangeArrowheads="1" noChangeShapeType="1" noTextEdit="1"/>
              </p:cNvSpPr>
              <p:nvPr/>
            </p:nvSpPr>
            <p:spPr>
              <a:xfrm>
                <a:off x="640080" y="0"/>
                <a:ext cx="10835640" cy="6761851"/>
              </a:xfrm>
              <a:prstGeom prst="rect">
                <a:avLst/>
              </a:prstGeom>
              <a:blipFill>
                <a:blip r:embed="rId2"/>
                <a:stretch>
                  <a:fillRect l="-1969"/>
                </a:stretch>
              </a:blipFill>
            </p:spPr>
            <p:txBody>
              <a:bodyPr/>
              <a:lstStyle/>
              <a:p>
                <a:r>
                  <a:rPr lang="en-US">
                    <a:noFill/>
                  </a:rPr>
                  <a:t> </a:t>
                </a:r>
              </a:p>
            </p:txBody>
          </p:sp>
        </mc:Fallback>
      </mc:AlternateContent>
    </p:spTree>
    <p:extLst>
      <p:ext uri="{BB962C8B-B14F-4D97-AF65-F5344CB8AC3E}">
        <p14:creationId xmlns:p14="http://schemas.microsoft.com/office/powerpoint/2010/main" val="286055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C11D04BF-FA01-2075-ABFE-4558447B5CB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0D5374B-8880-3544-D287-657EE743D377}"/>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A889DA78-A3DE-D747-A391-FAC56E1386BE}"/>
              </a:ext>
            </a:extLst>
          </p:cNvPr>
          <p:cNvSpPr txBox="1"/>
          <p:nvPr/>
        </p:nvSpPr>
        <p:spPr>
          <a:xfrm>
            <a:off x="655320" y="0"/>
            <a:ext cx="10979632" cy="6247864"/>
          </a:xfrm>
          <a:prstGeom prst="rect">
            <a:avLst/>
          </a:prstGeom>
          <a:noFill/>
        </p:spPr>
        <p:txBody>
          <a:bodyPr wrap="square" rtlCol="0">
            <a:spAutoFit/>
          </a:bodyPr>
          <a:lstStyle/>
          <a:p>
            <a:pPr algn="just"/>
            <a:endParaRPr lang="en-US" sz="2800" b="1" dirty="0"/>
          </a:p>
          <a:p>
            <a:pPr algn="just"/>
            <a:endParaRPr lang="en-US" sz="2800" b="1" dirty="0"/>
          </a:p>
          <a:p>
            <a:pPr algn="just"/>
            <a:r>
              <a:rPr lang="en-US" sz="2800" b="1" dirty="0"/>
              <a:t>Final Ranking for Resume Ranking &amp; Job Recommendation</a:t>
            </a:r>
          </a:p>
          <a:p>
            <a:pPr algn="just"/>
            <a:r>
              <a:rPr lang="en-US" sz="2400" b="1" dirty="0"/>
              <a:t>1. Resume Ranking for Recruiters</a:t>
            </a:r>
          </a:p>
          <a:p>
            <a:pPr algn="just"/>
            <a:r>
              <a:rPr lang="en-US" sz="2400" b="1" dirty="0"/>
              <a:t>Step 1:</a:t>
            </a:r>
            <a:r>
              <a:rPr lang="en-US" sz="2400" dirty="0"/>
              <a:t> Calculate the </a:t>
            </a:r>
            <a:r>
              <a:rPr lang="en-US" sz="2400" b="1" dirty="0"/>
              <a:t>TF-IDF score</a:t>
            </a:r>
            <a:r>
              <a:rPr lang="en-US" sz="2400" dirty="0"/>
              <a:t> for each term in a resume based on the job description.</a:t>
            </a:r>
          </a:p>
          <a:p>
            <a:pPr algn="just"/>
            <a:r>
              <a:rPr lang="en-US" sz="2400" b="1" dirty="0"/>
              <a:t>Step 2:</a:t>
            </a:r>
            <a:r>
              <a:rPr lang="en-US" sz="2400" dirty="0"/>
              <a:t> Sum up the TF-IDF scores for all terms in each resume.</a:t>
            </a:r>
          </a:p>
          <a:p>
            <a:pPr algn="just"/>
            <a:r>
              <a:rPr lang="en-US" sz="2400" b="1" dirty="0"/>
              <a:t>Result:</a:t>
            </a:r>
            <a:r>
              <a:rPr lang="en-US" sz="2400" dirty="0"/>
              <a:t> The higher the score, the </a:t>
            </a:r>
            <a:r>
              <a:rPr lang="en-US" sz="2400" b="1" dirty="0"/>
              <a:t>more relevant the resume is</a:t>
            </a:r>
            <a:r>
              <a:rPr lang="en-US" sz="2400" dirty="0"/>
              <a:t> for the job.</a:t>
            </a:r>
          </a:p>
          <a:p>
            <a:pPr algn="just"/>
            <a:endParaRPr lang="en-US" sz="2400" dirty="0"/>
          </a:p>
          <a:p>
            <a:pPr algn="just"/>
            <a:r>
              <a:rPr lang="en-US" sz="2400" b="1" dirty="0"/>
              <a:t>2. Job Recommendation for Job Seekers</a:t>
            </a:r>
          </a:p>
          <a:p>
            <a:pPr algn="just"/>
            <a:r>
              <a:rPr lang="en-US" sz="2400" b="1" dirty="0"/>
              <a:t>Step 1:</a:t>
            </a:r>
            <a:r>
              <a:rPr lang="en-US" sz="2400" dirty="0"/>
              <a:t> Calculate the </a:t>
            </a:r>
            <a:r>
              <a:rPr lang="en-US" sz="2400" b="1" dirty="0"/>
              <a:t>TF-IDF score</a:t>
            </a:r>
            <a:r>
              <a:rPr lang="en-US" sz="2400" dirty="0"/>
              <a:t> for each term in a job description based on the candidate’s resume.</a:t>
            </a:r>
          </a:p>
          <a:p>
            <a:pPr algn="just"/>
            <a:r>
              <a:rPr lang="en-US" sz="2400" b="1" dirty="0"/>
              <a:t>Step 2:</a:t>
            </a:r>
            <a:r>
              <a:rPr lang="en-US" sz="2400" dirty="0"/>
              <a:t> Sum up the TF-IDF scores for all terms in each job posting.</a:t>
            </a:r>
          </a:p>
          <a:p>
            <a:pPr algn="just"/>
            <a:r>
              <a:rPr lang="en-US" sz="2400" b="1" dirty="0"/>
              <a:t>Result:</a:t>
            </a:r>
            <a:r>
              <a:rPr lang="en-US" sz="2400" dirty="0"/>
              <a:t> The higher the score, the </a:t>
            </a:r>
            <a:r>
              <a:rPr lang="en-US" sz="2400" b="1" dirty="0"/>
              <a:t>more relevant the job is</a:t>
            </a:r>
            <a:r>
              <a:rPr lang="en-US" sz="2400" dirty="0"/>
              <a:t> for the candidate.</a:t>
            </a:r>
          </a:p>
          <a:p>
            <a:endParaRPr lang="en-US" sz="2800" dirty="0"/>
          </a:p>
          <a:p>
            <a:endParaRPr lang="en-US" sz="2400" b="1" dirty="0"/>
          </a:p>
        </p:txBody>
      </p:sp>
    </p:spTree>
    <p:extLst>
      <p:ext uri="{BB962C8B-B14F-4D97-AF65-F5344CB8AC3E}">
        <p14:creationId xmlns:p14="http://schemas.microsoft.com/office/powerpoint/2010/main" val="119739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E75AE2DC-A126-1E05-E86A-FEFD9BBBED7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F23EC-3B79-881E-715B-507F10BFE65E}"/>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37EC1C42-BF7D-6C0C-60BC-976789392A7A}"/>
              </a:ext>
            </a:extLst>
          </p:cNvPr>
          <p:cNvSpPr txBox="1"/>
          <p:nvPr/>
        </p:nvSpPr>
        <p:spPr>
          <a:xfrm>
            <a:off x="655320" y="0"/>
            <a:ext cx="10744200" cy="6863417"/>
          </a:xfrm>
          <a:prstGeom prst="rect">
            <a:avLst/>
          </a:prstGeom>
          <a:noFill/>
        </p:spPr>
        <p:txBody>
          <a:bodyPr wrap="square" rtlCol="0">
            <a:spAutoFit/>
          </a:bodyPr>
          <a:lstStyle/>
          <a:p>
            <a:endParaRPr lang="en-US" sz="2800" b="1" dirty="0">
              <a:latin typeface="Arial Rounded MT Bold" panose="020F0704030504030204" pitchFamily="34" charset="0"/>
            </a:endParaRPr>
          </a:p>
          <a:p>
            <a:r>
              <a:rPr lang="en-US" sz="4000" b="1" dirty="0">
                <a:latin typeface="Arial Rounded MT Bold" panose="020F0704030504030204" pitchFamily="34" charset="0"/>
              </a:rPr>
              <a:t>Expected output</a:t>
            </a:r>
          </a:p>
          <a:p>
            <a:pPr marL="457200" indent="-457200">
              <a:buFont typeface="Wingdings" panose="05000000000000000000" pitchFamily="2" charset="2"/>
              <a:buChar char="q"/>
            </a:pPr>
            <a:r>
              <a:rPr lang="en-US" sz="2400" b="1" dirty="0">
                <a:solidFill>
                  <a:srgbClr val="0D0D0D"/>
                </a:solidFill>
              </a:rPr>
              <a:t>Accurate Resume Ranking</a:t>
            </a:r>
            <a:endParaRPr lang="en-US" sz="2400" dirty="0">
              <a:solidFill>
                <a:srgbClr val="0D0D0D"/>
              </a:solidFill>
            </a:endParaRPr>
          </a:p>
          <a:p>
            <a:pPr marL="742950" lvl="1" indent="-285750">
              <a:buFont typeface="+mj-lt"/>
              <a:buAutoNum type="arabicPeriod"/>
            </a:pPr>
            <a:r>
              <a:rPr lang="en-US" sz="2400" dirty="0">
                <a:solidFill>
                  <a:srgbClr val="0D0D0D"/>
                </a:solidFill>
              </a:rPr>
              <a:t>Recruiters can see a </a:t>
            </a:r>
            <a:r>
              <a:rPr lang="en-US" sz="2400" b="1" dirty="0">
                <a:solidFill>
                  <a:srgbClr val="0D0D0D"/>
                </a:solidFill>
              </a:rPr>
              <a:t>ranked list of candidates</a:t>
            </a:r>
            <a:r>
              <a:rPr lang="en-US" sz="2400" dirty="0">
                <a:solidFill>
                  <a:srgbClr val="0D0D0D"/>
                </a:solidFill>
              </a:rPr>
              <a:t> based on relevance to the job description.</a:t>
            </a:r>
          </a:p>
          <a:p>
            <a:pPr marL="742950" lvl="1" indent="-285750">
              <a:buFont typeface="+mj-lt"/>
              <a:buAutoNum type="arabicPeriod"/>
            </a:pPr>
            <a:r>
              <a:rPr lang="en-US" sz="2400" dirty="0">
                <a:solidFill>
                  <a:srgbClr val="0D0D0D"/>
                </a:solidFill>
              </a:rPr>
              <a:t>Higher-ranked resumes match better with the job requirements.</a:t>
            </a:r>
          </a:p>
          <a:p>
            <a:pPr>
              <a:buFont typeface="+mj-lt"/>
              <a:buAutoNum type="arabicPeriod"/>
            </a:pPr>
            <a:r>
              <a:rPr lang="en-US" sz="2400" b="1" dirty="0">
                <a:solidFill>
                  <a:srgbClr val="0D0D0D"/>
                </a:solidFill>
              </a:rPr>
              <a:t>Personalized Job Recommendations:</a:t>
            </a:r>
            <a:endParaRPr lang="en-US" sz="2400" dirty="0">
              <a:solidFill>
                <a:srgbClr val="0D0D0D"/>
              </a:solidFill>
            </a:endParaRPr>
          </a:p>
          <a:p>
            <a:pPr marL="742950" lvl="1" indent="-285750">
              <a:buFont typeface="+mj-lt"/>
              <a:buAutoNum type="arabicPeriod"/>
            </a:pPr>
            <a:r>
              <a:rPr lang="en-US" sz="2400" dirty="0">
                <a:solidFill>
                  <a:srgbClr val="0D0D0D"/>
                </a:solidFill>
              </a:rPr>
              <a:t>Job seekers receive a </a:t>
            </a:r>
            <a:r>
              <a:rPr lang="en-US" sz="2400" b="1" dirty="0">
                <a:solidFill>
                  <a:srgbClr val="0D0D0D"/>
                </a:solidFill>
              </a:rPr>
              <a:t>list of jobs ranked</a:t>
            </a:r>
            <a:r>
              <a:rPr lang="en-US" sz="2400" dirty="0">
                <a:solidFill>
                  <a:srgbClr val="0D0D0D"/>
                </a:solidFill>
              </a:rPr>
              <a:t> by relevance to their skills and experience.</a:t>
            </a:r>
          </a:p>
          <a:p>
            <a:pPr marL="742950" lvl="1" indent="-285750">
              <a:buFont typeface="+mj-lt"/>
              <a:buAutoNum type="arabicPeriod"/>
            </a:pPr>
            <a:r>
              <a:rPr lang="en-US" sz="2400" dirty="0">
                <a:solidFill>
                  <a:srgbClr val="0D0D0D"/>
                </a:solidFill>
              </a:rPr>
              <a:t>The system ensures that job seekers find </a:t>
            </a:r>
            <a:r>
              <a:rPr lang="en-US" sz="2400" b="1" dirty="0">
                <a:solidFill>
                  <a:srgbClr val="0D0D0D"/>
                </a:solidFill>
              </a:rPr>
              <a:t>the most suitable opportunities.</a:t>
            </a:r>
            <a:endParaRPr lang="en-US" sz="2400" dirty="0">
              <a:solidFill>
                <a:srgbClr val="0D0D0D"/>
              </a:solidFill>
            </a:endParaRPr>
          </a:p>
          <a:p>
            <a:pPr>
              <a:buFont typeface="+mj-lt"/>
              <a:buAutoNum type="arabicPeriod"/>
            </a:pPr>
            <a:r>
              <a:rPr lang="en-US" sz="2400" b="1" dirty="0">
                <a:solidFill>
                  <a:srgbClr val="0D0D0D"/>
                </a:solidFill>
              </a:rPr>
              <a:t>Efficient Matching Process:</a:t>
            </a:r>
            <a:endParaRPr lang="en-US" sz="2400" dirty="0">
              <a:solidFill>
                <a:srgbClr val="0D0D0D"/>
              </a:solidFill>
            </a:endParaRPr>
          </a:p>
          <a:p>
            <a:pPr marL="742950" lvl="1" indent="-285750">
              <a:buFont typeface="+mj-lt"/>
              <a:buAutoNum type="arabicPeriod"/>
            </a:pPr>
            <a:r>
              <a:rPr lang="en-US" sz="2400" dirty="0">
                <a:solidFill>
                  <a:srgbClr val="0D0D0D"/>
                </a:solidFill>
              </a:rPr>
              <a:t>Automated ranking reduces </a:t>
            </a:r>
            <a:r>
              <a:rPr lang="en-US" sz="2400" b="1" dirty="0">
                <a:solidFill>
                  <a:srgbClr val="0D0D0D"/>
                </a:solidFill>
              </a:rPr>
              <a:t>manual effort</a:t>
            </a:r>
            <a:r>
              <a:rPr lang="en-US" sz="2400" dirty="0">
                <a:solidFill>
                  <a:srgbClr val="0D0D0D"/>
                </a:solidFill>
              </a:rPr>
              <a:t> for recruiters.</a:t>
            </a:r>
          </a:p>
          <a:p>
            <a:pPr marL="742950" lvl="1" indent="-285750">
              <a:buFont typeface="+mj-lt"/>
              <a:buAutoNum type="arabicPeriod"/>
            </a:pPr>
            <a:r>
              <a:rPr lang="en-US" sz="2400" dirty="0">
                <a:solidFill>
                  <a:srgbClr val="0D0D0D"/>
                </a:solidFill>
              </a:rPr>
              <a:t>Job seekers can quickly find jobs without searching extensively.</a:t>
            </a:r>
          </a:p>
          <a:p>
            <a:pPr>
              <a:buFont typeface="+mj-lt"/>
              <a:buAutoNum type="arabicPeriod"/>
            </a:pPr>
            <a:r>
              <a:rPr lang="en-US" sz="2400" b="1" dirty="0">
                <a:solidFill>
                  <a:srgbClr val="0D0D0D"/>
                </a:solidFill>
              </a:rPr>
              <a:t>Seamless User Experience:</a:t>
            </a:r>
            <a:endParaRPr lang="en-US" sz="2400" dirty="0">
              <a:solidFill>
                <a:srgbClr val="0D0D0D"/>
              </a:solidFill>
            </a:endParaRPr>
          </a:p>
          <a:p>
            <a:pPr marL="742950" lvl="1" indent="-285750">
              <a:buFont typeface="+mj-lt"/>
              <a:buAutoNum type="arabicPeriod"/>
            </a:pPr>
            <a:r>
              <a:rPr lang="en-US" sz="2400" dirty="0">
                <a:solidFill>
                  <a:srgbClr val="0D0D0D"/>
                </a:solidFill>
              </a:rPr>
              <a:t>Fast and efficient </a:t>
            </a:r>
            <a:r>
              <a:rPr lang="en-US" sz="2400" b="1" dirty="0">
                <a:solidFill>
                  <a:srgbClr val="0D0D0D"/>
                </a:solidFill>
              </a:rPr>
              <a:t>search and recommendation system</a:t>
            </a:r>
            <a:r>
              <a:rPr lang="en-US" sz="2400" dirty="0">
                <a:solidFill>
                  <a:srgbClr val="0D0D0D"/>
                </a:solidFill>
              </a:rPr>
              <a:t>.</a:t>
            </a:r>
          </a:p>
          <a:p>
            <a:pPr marL="742950" lvl="1" indent="-285750">
              <a:buFont typeface="+mj-lt"/>
              <a:buAutoNum type="arabicPeriod"/>
            </a:pPr>
            <a:r>
              <a:rPr lang="en-US" sz="2400" dirty="0">
                <a:solidFill>
                  <a:srgbClr val="0D0D0D"/>
                </a:solidFill>
              </a:rPr>
              <a:t>Improved </a:t>
            </a:r>
            <a:r>
              <a:rPr lang="en-US" sz="2400" b="1" dirty="0">
                <a:solidFill>
                  <a:srgbClr val="0D0D0D"/>
                </a:solidFill>
              </a:rPr>
              <a:t>hiring decisions</a:t>
            </a:r>
            <a:r>
              <a:rPr lang="en-US" sz="2400" dirty="0">
                <a:solidFill>
                  <a:srgbClr val="0D0D0D"/>
                </a:solidFill>
              </a:rPr>
              <a:t> through </a:t>
            </a:r>
            <a:r>
              <a:rPr lang="en-US" sz="2400" b="1" dirty="0">
                <a:solidFill>
                  <a:srgbClr val="0D0D0D"/>
                </a:solidFill>
              </a:rPr>
              <a:t>data-driven matching</a:t>
            </a:r>
            <a:r>
              <a:rPr lang="en-US" sz="2400" dirty="0">
                <a:solidFill>
                  <a:srgbClr val="0D0D0D"/>
                </a:solidFill>
              </a:rPr>
              <a:t>.</a:t>
            </a:r>
          </a:p>
          <a:p>
            <a:endParaRPr lang="en-US" sz="2400" b="1" dirty="0"/>
          </a:p>
        </p:txBody>
      </p:sp>
    </p:spTree>
    <p:extLst>
      <p:ext uri="{BB962C8B-B14F-4D97-AF65-F5344CB8AC3E}">
        <p14:creationId xmlns:p14="http://schemas.microsoft.com/office/powerpoint/2010/main" val="118482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97660E-D797-E36D-0F36-597B2A545855}"/>
              </a:ext>
            </a:extLst>
          </p:cNvPr>
          <p:cNvGrpSpPr/>
          <p:nvPr/>
        </p:nvGrpSpPr>
        <p:grpSpPr>
          <a:xfrm>
            <a:off x="-1837886" y="-453393"/>
            <a:ext cx="16667302" cy="9120572"/>
            <a:chOff x="-1837886" y="-453393"/>
            <a:chExt cx="16667302" cy="9120572"/>
          </a:xfrm>
        </p:grpSpPr>
        <p:sp>
          <p:nvSpPr>
            <p:cNvPr id="9" name="Rectangle 8">
              <a:extLst>
                <a:ext uri="{FF2B5EF4-FFF2-40B4-BE49-F238E27FC236}">
                  <a16:creationId xmlns:a16="http://schemas.microsoft.com/office/drawing/2014/main" id="{A52C9A89-6E1F-14CC-62D9-1DF747A474E4}"/>
                </a:ext>
              </a:extLst>
            </p:cNvPr>
            <p:cNvSpPr/>
            <p:nvPr/>
          </p:nvSpPr>
          <p:spPr>
            <a:xfrm rot="19817520">
              <a:off x="-1837886" y="-453393"/>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6311D6A5-8BB8-095A-D3D3-4906297B4C36}"/>
                </a:ext>
              </a:extLst>
            </p:cNvPr>
            <p:cNvSpPr txBox="1"/>
            <p:nvPr/>
          </p:nvSpPr>
          <p:spPr>
            <a:xfrm>
              <a:off x="443295" y="1537736"/>
              <a:ext cx="6846755" cy="2492990"/>
            </a:xfrm>
            <a:prstGeom prst="rect">
              <a:avLst/>
            </a:prstGeom>
            <a:noFill/>
          </p:spPr>
          <p:txBody>
            <a:bodyPr wrap="square" rtlCol="0">
              <a:spAutoFit/>
            </a:bodyPr>
            <a:lstStyle/>
            <a:p>
              <a:r>
                <a:rPr lang="en-US" sz="3600" b="1" dirty="0">
                  <a:latin typeface="Arial Rounded MT Bold" panose="020F0704030504030204" pitchFamily="34" charset="0"/>
                </a:rPr>
                <a:t>Conclusion</a:t>
              </a:r>
            </a:p>
            <a:p>
              <a:r>
                <a:rPr lang="en-US" sz="2400" dirty="0"/>
                <a:t>This </a:t>
              </a:r>
              <a:r>
                <a:rPr lang="en-US" sz="2400" b="1" dirty="0"/>
                <a:t>MERN stack job portal</a:t>
              </a:r>
              <a:r>
                <a:rPr lang="en-US" sz="2400" dirty="0"/>
                <a:t> leverages </a:t>
              </a:r>
              <a:r>
                <a:rPr lang="en-US" sz="2400" b="1" dirty="0"/>
                <a:t>TF-IDF ranking</a:t>
              </a:r>
              <a:r>
                <a:rPr lang="en-US" sz="2400" dirty="0"/>
                <a:t> to enhance </a:t>
              </a:r>
              <a:r>
                <a:rPr lang="en-US" sz="2400" b="1" dirty="0"/>
                <a:t>resume filtering</a:t>
              </a:r>
              <a:r>
                <a:rPr lang="en-US" sz="2400" dirty="0"/>
                <a:t> and </a:t>
              </a:r>
              <a:r>
                <a:rPr lang="en-US" sz="2400" b="1" dirty="0"/>
                <a:t>job recommendations</a:t>
              </a:r>
              <a:r>
                <a:rPr lang="en-US" sz="2400" dirty="0"/>
                <a:t>. It simplifies </a:t>
              </a:r>
              <a:r>
                <a:rPr lang="en-US" sz="2400" b="1" dirty="0"/>
                <a:t>recruitment</a:t>
              </a:r>
              <a:r>
                <a:rPr lang="en-US" sz="2400" dirty="0"/>
                <a:t> and </a:t>
              </a:r>
              <a:r>
                <a:rPr lang="en-US" sz="2400" b="1" dirty="0"/>
                <a:t>job searching</a:t>
              </a:r>
              <a:r>
                <a:rPr lang="en-US" sz="2400" dirty="0"/>
                <a:t>, making the hiring process </a:t>
              </a:r>
              <a:r>
                <a:rPr lang="en-US" sz="2400" b="1" dirty="0"/>
                <a:t>faster, smarter, and more effective</a:t>
              </a:r>
              <a:r>
                <a:rPr lang="en-US" sz="2400" dirty="0"/>
                <a:t>.</a:t>
              </a:r>
              <a:endParaRPr lang="en-US" sz="2400" b="1" dirty="0">
                <a:latin typeface="Arial Rounded MT Bold" panose="020F0704030504030204" pitchFamily="34" charset="0"/>
              </a:endParaRPr>
            </a:p>
          </p:txBody>
        </p:sp>
      </p:grpSp>
      <p:grpSp>
        <p:nvGrpSpPr>
          <p:cNvPr id="8" name="Group 7">
            <a:extLst>
              <a:ext uri="{FF2B5EF4-FFF2-40B4-BE49-F238E27FC236}">
                <a16:creationId xmlns:a16="http://schemas.microsoft.com/office/drawing/2014/main" id="{E77C4C32-9599-6B09-00D9-5BB6940C9174}"/>
              </a:ext>
            </a:extLst>
          </p:cNvPr>
          <p:cNvGrpSpPr/>
          <p:nvPr/>
        </p:nvGrpSpPr>
        <p:grpSpPr>
          <a:xfrm>
            <a:off x="4641714" y="472966"/>
            <a:ext cx="8549640" cy="5196482"/>
            <a:chOff x="5104885" y="-1377215"/>
            <a:chExt cx="10680805" cy="6956461"/>
          </a:xfrm>
          <a:blipFill dpi="0" rotWithShape="1">
            <a:blip r:embed="rId2"/>
            <a:srcRect/>
            <a:stretch>
              <a:fillRect l="19000" t="22000" r="14000" b="18000"/>
            </a:stretch>
          </a:blipFill>
        </p:grpSpPr>
        <p:sp>
          <p:nvSpPr>
            <p:cNvPr id="2" name="Rectangle 1">
              <a:extLst>
                <a:ext uri="{FF2B5EF4-FFF2-40B4-BE49-F238E27FC236}">
                  <a16:creationId xmlns:a16="http://schemas.microsoft.com/office/drawing/2014/main" id="{D3E4DE66-4A55-AAD1-997D-314858B1DA4E}"/>
                </a:ext>
              </a:extLst>
            </p:cNvPr>
            <p:cNvSpPr/>
            <p:nvPr/>
          </p:nvSpPr>
          <p:spPr>
            <a:xfrm rot="19114781">
              <a:off x="5104885" y="-1377215"/>
              <a:ext cx="7407431" cy="256673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128B2D5-ACAB-96D4-043F-2A7624DBEE0F}"/>
                </a:ext>
              </a:extLst>
            </p:cNvPr>
            <p:cNvSpPr/>
            <p:nvPr/>
          </p:nvSpPr>
          <p:spPr>
            <a:xfrm rot="19114781">
              <a:off x="5587898" y="1037666"/>
              <a:ext cx="9059729" cy="26246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9B0A5F-24FD-FC96-6375-678D4639F7C3}"/>
                </a:ext>
              </a:extLst>
            </p:cNvPr>
            <p:cNvSpPr/>
            <p:nvPr/>
          </p:nvSpPr>
          <p:spPr>
            <a:xfrm rot="19114781">
              <a:off x="8378259" y="3006530"/>
              <a:ext cx="7407431" cy="257271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559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2C9A89-6E1F-14CC-62D9-1DF747A474E4}"/>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6311D6A5-8BB8-095A-D3D3-4906297B4C36}"/>
              </a:ext>
            </a:extLst>
          </p:cNvPr>
          <p:cNvSpPr txBox="1"/>
          <p:nvPr/>
        </p:nvSpPr>
        <p:spPr>
          <a:xfrm>
            <a:off x="861848" y="0"/>
            <a:ext cx="10436773" cy="6678751"/>
          </a:xfrm>
          <a:prstGeom prst="rect">
            <a:avLst/>
          </a:prstGeom>
          <a:noFill/>
        </p:spPr>
        <p:txBody>
          <a:bodyPr wrap="square" rtlCol="0">
            <a:spAutoFit/>
          </a:bodyPr>
          <a:lstStyle/>
          <a:p>
            <a:pPr algn="ctr"/>
            <a:endParaRPr lang="en-US" sz="8800" b="1" dirty="0">
              <a:latin typeface="Arial Rounded MT Bold" panose="020F0704030504030204" pitchFamily="34" charset="0"/>
            </a:endParaRPr>
          </a:p>
          <a:p>
            <a:pPr algn="ctr"/>
            <a:r>
              <a:rPr lang="en-US" sz="8800" b="1" dirty="0">
                <a:latin typeface="Arial Rounded MT Bold" panose="020F0704030504030204" pitchFamily="34" charset="0"/>
              </a:rPr>
              <a:t>Job Portal</a:t>
            </a:r>
          </a:p>
          <a:p>
            <a:pPr algn="ctr"/>
            <a:endParaRPr lang="en-US" sz="4000" b="1" dirty="0">
              <a:latin typeface="Arial Rounded MT Bold" panose="020F0704030504030204" pitchFamily="34" charset="0"/>
            </a:endParaRPr>
          </a:p>
          <a:p>
            <a:pPr algn="ctr"/>
            <a:endParaRPr lang="en-US" sz="4000" b="1" dirty="0">
              <a:latin typeface="Arial Rounded MT Bold" panose="020F0704030504030204" pitchFamily="34" charset="0"/>
            </a:endParaRPr>
          </a:p>
          <a:p>
            <a:pPr algn="ctr"/>
            <a:endParaRPr lang="en-US" sz="3600" dirty="0">
              <a:latin typeface="Arial Rounded MT Bold" panose="020F0704030504030204" pitchFamily="34" charset="0"/>
            </a:endParaRPr>
          </a:p>
          <a:p>
            <a:pPr algn="ctr"/>
            <a:endParaRPr lang="en-US" sz="3600" dirty="0">
              <a:latin typeface="Arial Rounded MT Bold" panose="020F0704030504030204" pitchFamily="34" charset="0"/>
            </a:endParaRPr>
          </a:p>
          <a:p>
            <a:pPr algn="ctr"/>
            <a:endParaRPr lang="en-US" sz="3600" dirty="0">
              <a:latin typeface="Arial Rounded MT Bold" panose="020F0704030504030204" pitchFamily="34" charset="0"/>
            </a:endParaRPr>
          </a:p>
          <a:p>
            <a:pPr marL="571500" indent="-571500" algn="r">
              <a:buFont typeface="Wingdings" panose="05000000000000000000" pitchFamily="2" charset="2"/>
              <a:buChar char="q"/>
            </a:pPr>
            <a:r>
              <a:rPr lang="en-US" sz="3200" dirty="0">
                <a:latin typeface="Arial Rounded MT Bold" panose="020F0704030504030204" pitchFamily="34" charset="0"/>
              </a:rPr>
              <a:t>Laxman Rumba</a:t>
            </a:r>
          </a:p>
          <a:p>
            <a:pPr algn="ct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100828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97660E-D797-E36D-0F36-597B2A545855}"/>
              </a:ext>
            </a:extLst>
          </p:cNvPr>
          <p:cNvGrpSpPr/>
          <p:nvPr/>
        </p:nvGrpSpPr>
        <p:grpSpPr>
          <a:xfrm>
            <a:off x="-1828159" y="-414482"/>
            <a:ext cx="16667302" cy="9120572"/>
            <a:chOff x="-1828159" y="-414482"/>
            <a:chExt cx="16667302" cy="9120572"/>
          </a:xfrm>
        </p:grpSpPr>
        <p:sp>
          <p:nvSpPr>
            <p:cNvPr id="9" name="Rectangle 8">
              <a:extLst>
                <a:ext uri="{FF2B5EF4-FFF2-40B4-BE49-F238E27FC236}">
                  <a16:creationId xmlns:a16="http://schemas.microsoft.com/office/drawing/2014/main" id="{A52C9A89-6E1F-14CC-62D9-1DF747A474E4}"/>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6311D6A5-8BB8-095A-D3D3-4906297B4C36}"/>
                </a:ext>
              </a:extLst>
            </p:cNvPr>
            <p:cNvSpPr txBox="1"/>
            <p:nvPr/>
          </p:nvSpPr>
          <p:spPr>
            <a:xfrm>
              <a:off x="388663" y="1969299"/>
              <a:ext cx="10771601" cy="2308324"/>
            </a:xfrm>
            <a:prstGeom prst="rect">
              <a:avLst/>
            </a:prstGeom>
            <a:noFill/>
          </p:spPr>
          <p:txBody>
            <a:bodyPr wrap="square" rtlCol="0" anchor="ctr">
              <a:spAutoFit/>
            </a:bodyPr>
            <a:lstStyle/>
            <a:p>
              <a:r>
                <a:rPr lang="en-US" sz="3200" b="1" dirty="0">
                  <a:latin typeface="Arial Rounded MT Bold" panose="020F0704030504030204" pitchFamily="34" charset="0"/>
                </a:rPr>
                <a:t>Problem Statements</a:t>
              </a:r>
              <a:endParaRPr lang="en-US" sz="3200" dirty="0">
                <a:latin typeface="Arial Rounded MT Bold" panose="020F0704030504030204" pitchFamily="34" charset="0"/>
              </a:endParaRPr>
            </a:p>
            <a:p>
              <a:pPr marL="457200" indent="-457200">
                <a:buFont typeface="Arial" panose="020B0604020202020204" pitchFamily="34" charset="0"/>
                <a:buChar char="•"/>
              </a:pPr>
              <a:r>
                <a:rPr lang="en-US" sz="2800" dirty="0"/>
                <a:t>Difficulty in finding jobs that matches job</a:t>
              </a:r>
            </a:p>
            <a:p>
              <a:r>
                <a:rPr lang="en-US" sz="2800" dirty="0"/>
                <a:t>      job seekers skills and experience.</a:t>
              </a:r>
            </a:p>
            <a:p>
              <a:pPr marL="342900" indent="-342900">
                <a:buFont typeface="Arial" panose="020B0604020202020204" pitchFamily="34" charset="0"/>
                <a:buChar char="•"/>
              </a:pPr>
              <a:r>
                <a:rPr lang="en-US" sz="2800" dirty="0"/>
                <a:t>Struggle to rank candidates based on skills</a:t>
              </a:r>
            </a:p>
            <a:p>
              <a:r>
                <a:rPr lang="en-US" sz="2800" dirty="0"/>
                <a:t>     experience and relevance.</a:t>
              </a:r>
            </a:p>
          </p:txBody>
        </p:sp>
      </p:grpSp>
      <p:grpSp>
        <p:nvGrpSpPr>
          <p:cNvPr id="8" name="Group 7">
            <a:extLst>
              <a:ext uri="{FF2B5EF4-FFF2-40B4-BE49-F238E27FC236}">
                <a16:creationId xmlns:a16="http://schemas.microsoft.com/office/drawing/2014/main" id="{E77C4C32-9599-6B09-00D9-5BB6940C9174}"/>
              </a:ext>
            </a:extLst>
          </p:cNvPr>
          <p:cNvGrpSpPr/>
          <p:nvPr/>
        </p:nvGrpSpPr>
        <p:grpSpPr>
          <a:xfrm>
            <a:off x="6313251" y="-263102"/>
            <a:ext cx="6916366" cy="5613316"/>
            <a:chOff x="5104885" y="-1377215"/>
            <a:chExt cx="10680805" cy="6966189"/>
          </a:xfrm>
          <a:blipFill dpi="0" rotWithShape="1">
            <a:blip r:embed="rId2"/>
            <a:srcRect/>
            <a:stretch>
              <a:fillRect l="5000" t="34000" r="33000" b="20000"/>
            </a:stretch>
          </a:blipFill>
        </p:grpSpPr>
        <p:sp>
          <p:nvSpPr>
            <p:cNvPr id="2" name="Rectangle 1">
              <a:extLst>
                <a:ext uri="{FF2B5EF4-FFF2-40B4-BE49-F238E27FC236}">
                  <a16:creationId xmlns:a16="http://schemas.microsoft.com/office/drawing/2014/main" id="{D3E4DE66-4A55-AAD1-997D-314858B1DA4E}"/>
                </a:ext>
              </a:extLst>
            </p:cNvPr>
            <p:cNvSpPr/>
            <p:nvPr/>
          </p:nvSpPr>
          <p:spPr>
            <a:xfrm rot="19114781">
              <a:off x="5104885" y="-1377215"/>
              <a:ext cx="7407431" cy="256673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28B2D5-ACAB-96D4-043F-2A7624DBEE0F}"/>
                </a:ext>
              </a:extLst>
            </p:cNvPr>
            <p:cNvSpPr/>
            <p:nvPr/>
          </p:nvSpPr>
          <p:spPr>
            <a:xfrm rot="19114781">
              <a:off x="5587898" y="1037666"/>
              <a:ext cx="9059729" cy="26246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9B0A5F-24FD-FC96-6375-678D4639F7C3}"/>
                </a:ext>
              </a:extLst>
            </p:cNvPr>
            <p:cNvSpPr/>
            <p:nvPr/>
          </p:nvSpPr>
          <p:spPr>
            <a:xfrm rot="19114781">
              <a:off x="8378259" y="3016258"/>
              <a:ext cx="7407431" cy="257271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44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D2379F7F-618D-821E-7778-E92CAFCBCB2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A80A57C-EED9-E6E6-2660-C152446A1F30}"/>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C67EE8C2-7BBD-DF73-A645-D5554E45F63B}"/>
              </a:ext>
            </a:extLst>
          </p:cNvPr>
          <p:cNvSpPr txBox="1"/>
          <p:nvPr/>
        </p:nvSpPr>
        <p:spPr>
          <a:xfrm>
            <a:off x="655320" y="0"/>
            <a:ext cx="10744200" cy="4647426"/>
          </a:xfrm>
          <a:prstGeom prst="rect">
            <a:avLst/>
          </a:prstGeom>
          <a:noFill/>
        </p:spPr>
        <p:txBody>
          <a:bodyPr wrap="square" rtlCol="0">
            <a:spAutoFit/>
          </a:bodyPr>
          <a:lstStyle/>
          <a:p>
            <a:endParaRPr lang="en-US" sz="4000" b="1" dirty="0">
              <a:latin typeface="Arial Rounded MT Bold" panose="020F0704030504030204" pitchFamily="34" charset="0"/>
            </a:endParaRPr>
          </a:p>
          <a:p>
            <a:endParaRPr lang="en-US" sz="4000" b="1" dirty="0">
              <a:latin typeface="Arial Rounded MT Bold" panose="020F0704030504030204" pitchFamily="34" charset="0"/>
            </a:endParaRPr>
          </a:p>
          <a:p>
            <a:endParaRPr lang="en-US" sz="4000" b="1" dirty="0">
              <a:latin typeface="Arial Rounded MT Bold" panose="020F0704030504030204" pitchFamily="34" charset="0"/>
            </a:endParaRPr>
          </a:p>
          <a:p>
            <a:r>
              <a:rPr lang="en-US" sz="4000" b="1" dirty="0">
                <a:latin typeface="Arial Rounded MT Bold" panose="020F0704030504030204" pitchFamily="34" charset="0"/>
              </a:rPr>
              <a:t>Objective</a:t>
            </a:r>
          </a:p>
          <a:p>
            <a:pPr marL="342900" indent="-342900">
              <a:buFont typeface="Wingdings" panose="05000000000000000000" pitchFamily="2" charset="2"/>
              <a:buChar char="q"/>
            </a:pPr>
            <a:r>
              <a:rPr lang="en-US" sz="2800" dirty="0"/>
              <a:t>To automate the process of matching job seekers with relevant job opportunities based on their skills and experience.</a:t>
            </a:r>
          </a:p>
          <a:p>
            <a:pPr marL="342900" indent="-342900">
              <a:buFont typeface="Wingdings" panose="05000000000000000000" pitchFamily="2" charset="2"/>
              <a:buChar char="q"/>
            </a:pPr>
            <a:r>
              <a:rPr lang="en-US" sz="2800" dirty="0"/>
              <a:t>To help recruiters quickly find the most suitable candidates, saving time and effort in the hiring process.</a:t>
            </a:r>
          </a:p>
          <a:p>
            <a:endParaRPr lang="en-US" sz="2400" b="1" dirty="0"/>
          </a:p>
        </p:txBody>
      </p:sp>
    </p:spTree>
    <p:extLst>
      <p:ext uri="{BB962C8B-B14F-4D97-AF65-F5344CB8AC3E}">
        <p14:creationId xmlns:p14="http://schemas.microsoft.com/office/powerpoint/2010/main" val="54072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1AC9ECE5-F8ED-6353-D325-DFF983FD1E4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B2BBDB0-95A4-A375-4AB7-880D498D216B}"/>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863C8317-D123-6955-B411-CCE99F726FC2}"/>
              </a:ext>
            </a:extLst>
          </p:cNvPr>
          <p:cNvSpPr txBox="1"/>
          <p:nvPr/>
        </p:nvSpPr>
        <p:spPr>
          <a:xfrm>
            <a:off x="655320" y="0"/>
            <a:ext cx="10744200" cy="4093428"/>
          </a:xfrm>
          <a:prstGeom prst="rect">
            <a:avLst/>
          </a:prstGeom>
          <a:noFill/>
        </p:spPr>
        <p:txBody>
          <a:bodyPr wrap="square" rtlCol="0">
            <a:spAutoFit/>
          </a:bodyPr>
          <a:lstStyle/>
          <a:p>
            <a:endParaRPr lang="en-US" sz="4000" b="1" dirty="0">
              <a:latin typeface="Arial Rounded MT Bold" panose="020F0704030504030204" pitchFamily="34" charset="0"/>
            </a:endParaRPr>
          </a:p>
          <a:p>
            <a:endParaRPr lang="en-US" sz="4000" b="1" dirty="0">
              <a:latin typeface="Arial Rounded MT Bold" panose="020F0704030504030204" pitchFamily="34" charset="0"/>
            </a:endParaRPr>
          </a:p>
          <a:p>
            <a:r>
              <a:rPr lang="en-US" sz="4000" b="1" dirty="0">
                <a:latin typeface="Arial Rounded MT Bold" panose="020F0704030504030204" pitchFamily="34" charset="0"/>
              </a:rPr>
              <a:t>Introduction</a:t>
            </a:r>
          </a:p>
          <a:p>
            <a:r>
              <a:rPr lang="en-US" sz="2800" dirty="0"/>
              <a:t>Job Portal is designed to help job seekers find relevant job opportunities based on their skills, experience, and qualifications, while also assisting recruiters in finding the most suitable candidates. The system uses an algorithm to analyze data from user resumes and match it with job descriptions. </a:t>
            </a:r>
          </a:p>
        </p:txBody>
      </p:sp>
    </p:spTree>
    <p:extLst>
      <p:ext uri="{BB962C8B-B14F-4D97-AF65-F5344CB8AC3E}">
        <p14:creationId xmlns:p14="http://schemas.microsoft.com/office/powerpoint/2010/main" val="427180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26CBB876-1D8A-5E02-53C5-4D439B6B9A9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A03E515-AA28-1336-9F01-0246F61C5B46}"/>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14437540-ADA8-7D8D-8E39-0048AB4B3AD3}"/>
              </a:ext>
            </a:extLst>
          </p:cNvPr>
          <p:cNvSpPr txBox="1"/>
          <p:nvPr/>
        </p:nvSpPr>
        <p:spPr>
          <a:xfrm>
            <a:off x="1324303" y="0"/>
            <a:ext cx="10867696" cy="5940088"/>
          </a:xfrm>
          <a:prstGeom prst="rect">
            <a:avLst/>
          </a:prstGeom>
          <a:noFill/>
        </p:spPr>
        <p:txBody>
          <a:bodyPr wrap="square" numCol="2" rtlCol="0">
            <a:spAutoFit/>
          </a:bodyPr>
          <a:lstStyle/>
          <a:p>
            <a:endParaRPr lang="en-US" sz="4000" b="1" dirty="0">
              <a:latin typeface="Arial Rounded MT Bold" panose="020F0704030504030204" pitchFamily="34" charset="0"/>
            </a:endParaRPr>
          </a:p>
          <a:p>
            <a:endParaRPr lang="en-US" sz="4000" b="1" dirty="0">
              <a:latin typeface="Arial Rounded MT Bold" panose="020F0704030504030204" pitchFamily="34" charset="0"/>
            </a:endParaRPr>
          </a:p>
          <a:p>
            <a:r>
              <a:rPr lang="en-US" sz="4000" b="1" dirty="0">
                <a:latin typeface="Arial Rounded MT Bold" panose="020F0704030504030204" pitchFamily="34" charset="0"/>
              </a:rPr>
              <a:t>Technology Used</a:t>
            </a:r>
          </a:p>
          <a:p>
            <a:r>
              <a:rPr lang="en-US" sz="2800" b="1" dirty="0"/>
              <a:t>Frontend</a:t>
            </a:r>
          </a:p>
          <a:p>
            <a:pPr marL="342900" indent="-342900">
              <a:buFont typeface="Wingdings" panose="05000000000000000000" pitchFamily="2" charset="2"/>
              <a:buChar char="q"/>
            </a:pPr>
            <a:r>
              <a:rPr lang="en-US" sz="2800" dirty="0"/>
              <a:t>React JS</a:t>
            </a:r>
          </a:p>
          <a:p>
            <a:pPr marL="342900" indent="-342900">
              <a:buFont typeface="Wingdings" panose="05000000000000000000" pitchFamily="2" charset="2"/>
              <a:buChar char="q"/>
            </a:pPr>
            <a:r>
              <a:rPr lang="en-US" sz="2800" dirty="0"/>
              <a:t>Tailwind CSS</a:t>
            </a:r>
          </a:p>
          <a:p>
            <a:pPr marL="342900" indent="-342900">
              <a:buFont typeface="Wingdings" panose="05000000000000000000" pitchFamily="2" charset="2"/>
              <a:buChar char="q"/>
            </a:pPr>
            <a:r>
              <a:rPr lang="en-US" sz="2800" dirty="0"/>
              <a:t>Context API</a:t>
            </a:r>
          </a:p>
          <a:p>
            <a:pPr marL="342900" indent="-342900">
              <a:buFont typeface="Wingdings" panose="05000000000000000000" pitchFamily="2" charset="2"/>
              <a:buChar char="q"/>
            </a:pPr>
            <a:r>
              <a:rPr lang="en-US" sz="2800" dirty="0"/>
              <a:t>Axios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endParaRPr lang="en-US" sz="2400" dirty="0"/>
          </a:p>
          <a:p>
            <a:endParaRPr lang="en-US" sz="2400" b="1" dirty="0"/>
          </a:p>
          <a:p>
            <a:endParaRPr lang="en-US" sz="2800" b="1" dirty="0"/>
          </a:p>
          <a:p>
            <a:r>
              <a:rPr lang="en-US" sz="2800" b="1" dirty="0"/>
              <a:t>Backend</a:t>
            </a:r>
          </a:p>
          <a:p>
            <a:pPr marL="457200" indent="-457200">
              <a:buFont typeface="Wingdings" panose="05000000000000000000" pitchFamily="2" charset="2"/>
              <a:buChar char="q"/>
            </a:pPr>
            <a:r>
              <a:rPr lang="en-US" sz="2800" dirty="0"/>
              <a:t>Node JS</a:t>
            </a:r>
          </a:p>
          <a:p>
            <a:pPr marL="457200" indent="-457200">
              <a:buFont typeface="Wingdings" panose="05000000000000000000" pitchFamily="2" charset="2"/>
              <a:buChar char="q"/>
            </a:pPr>
            <a:r>
              <a:rPr lang="en-US" sz="2800" dirty="0"/>
              <a:t>Express JS</a:t>
            </a:r>
          </a:p>
          <a:p>
            <a:pPr marL="457200" indent="-457200">
              <a:buFont typeface="Wingdings" panose="05000000000000000000" pitchFamily="2" charset="2"/>
              <a:buChar char="q"/>
            </a:pPr>
            <a:r>
              <a:rPr lang="en-US" sz="2800" dirty="0"/>
              <a:t>MongoDB (Mongoose)</a:t>
            </a:r>
          </a:p>
          <a:p>
            <a:pPr marL="457200" indent="-457200">
              <a:buFont typeface="Wingdings" panose="05000000000000000000" pitchFamily="2" charset="2"/>
              <a:buChar char="q"/>
            </a:pPr>
            <a:r>
              <a:rPr lang="en-US" sz="2800" dirty="0"/>
              <a:t>Cloudinary</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endParaRPr lang="en-US" sz="2800" dirty="0"/>
          </a:p>
          <a:p>
            <a:pPr marL="342900" indent="-342900">
              <a:buFont typeface="Wingdings" panose="05000000000000000000" pitchFamily="2" charset="2"/>
              <a:buChar char="q"/>
            </a:pPr>
            <a:endParaRPr lang="en-US" sz="2400" b="1" dirty="0"/>
          </a:p>
          <a:p>
            <a:endParaRPr lang="en-US" sz="2400" b="1" dirty="0"/>
          </a:p>
        </p:txBody>
      </p:sp>
    </p:spTree>
    <p:extLst>
      <p:ext uri="{BB962C8B-B14F-4D97-AF65-F5344CB8AC3E}">
        <p14:creationId xmlns:p14="http://schemas.microsoft.com/office/powerpoint/2010/main" val="376556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a:extLst>
            <a:ext uri="{FF2B5EF4-FFF2-40B4-BE49-F238E27FC236}">
              <a16:creationId xmlns:a16="http://schemas.microsoft.com/office/drawing/2014/main" id="{86A007B8-B706-9272-4FFD-F2F8CE93923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937C751D-A541-4568-5E9B-BBE0CB1A0C62}"/>
              </a:ext>
            </a:extLst>
          </p:cNvPr>
          <p:cNvGrpSpPr/>
          <p:nvPr/>
        </p:nvGrpSpPr>
        <p:grpSpPr>
          <a:xfrm>
            <a:off x="-1828159" y="-414482"/>
            <a:ext cx="16667302" cy="9120572"/>
            <a:chOff x="-1828159" y="-414482"/>
            <a:chExt cx="16667302" cy="9120572"/>
          </a:xfrm>
        </p:grpSpPr>
        <p:sp>
          <p:nvSpPr>
            <p:cNvPr id="9" name="Rectangle 8">
              <a:extLst>
                <a:ext uri="{FF2B5EF4-FFF2-40B4-BE49-F238E27FC236}">
                  <a16:creationId xmlns:a16="http://schemas.microsoft.com/office/drawing/2014/main" id="{065E66B3-68B1-3138-3662-80DC775CB374}"/>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F77648D1-58A6-3D48-972A-4FF48589B89A}"/>
                </a:ext>
              </a:extLst>
            </p:cNvPr>
            <p:cNvSpPr txBox="1"/>
            <p:nvPr/>
          </p:nvSpPr>
          <p:spPr>
            <a:xfrm>
              <a:off x="971863" y="658298"/>
              <a:ext cx="6955003" cy="4770537"/>
            </a:xfrm>
            <a:prstGeom prst="rect">
              <a:avLst/>
            </a:prstGeom>
            <a:noFill/>
          </p:spPr>
          <p:txBody>
            <a:bodyPr wrap="square" rtlCol="0">
              <a:spAutoFit/>
            </a:bodyPr>
            <a:lstStyle/>
            <a:p>
              <a:r>
                <a:rPr lang="en-US" sz="3600" b="1" dirty="0">
                  <a:latin typeface="Arial Rounded MT Bold" panose="020F0704030504030204" pitchFamily="34" charset="0"/>
                </a:rPr>
                <a:t>Features</a:t>
              </a:r>
            </a:p>
            <a:p>
              <a:r>
                <a:rPr lang="en-US" sz="2800" b="1" dirty="0"/>
                <a:t>Client Side:</a:t>
              </a:r>
            </a:p>
            <a:p>
              <a:pPr marL="342900" indent="-342900">
                <a:buFont typeface="Arial" panose="020B0604020202020204" pitchFamily="34" charset="0"/>
                <a:buChar char="•"/>
              </a:pPr>
              <a:r>
                <a:rPr lang="en-US" sz="2400" b="1" dirty="0"/>
                <a:t>Job Seeker </a:t>
              </a:r>
            </a:p>
            <a:p>
              <a:r>
                <a:rPr lang="en-US" sz="2400" dirty="0"/>
                <a:t>  1. Register, login and manage profile.</a:t>
              </a:r>
            </a:p>
            <a:p>
              <a:r>
                <a:rPr lang="en-US" sz="2400" dirty="0"/>
                <a:t>  2. Search and filter jobs.</a:t>
              </a:r>
            </a:p>
            <a:p>
              <a:r>
                <a:rPr lang="en-US" sz="2400" dirty="0"/>
                <a:t>  3. Apply to jobs.</a:t>
              </a:r>
            </a:p>
            <a:p>
              <a:r>
                <a:rPr lang="en-US" sz="2400" dirty="0"/>
                <a:t>  4. Receive notifications.</a:t>
              </a:r>
            </a:p>
            <a:p>
              <a:endParaRPr lang="en-US" sz="2400" dirty="0"/>
            </a:p>
            <a:p>
              <a:pPr marL="342900" indent="-342900">
                <a:buFont typeface="Arial" panose="020B0604020202020204" pitchFamily="34" charset="0"/>
                <a:buChar char="•"/>
              </a:pPr>
              <a:r>
                <a:rPr lang="en-US" sz="2400" b="1" dirty="0"/>
                <a:t>Recruiters</a:t>
              </a:r>
            </a:p>
            <a:p>
              <a:r>
                <a:rPr lang="en-US" sz="2400" dirty="0"/>
                <a:t>  1.Register, login and manage company profiles.</a:t>
              </a:r>
            </a:p>
            <a:p>
              <a:r>
                <a:rPr lang="en-US" sz="2400" dirty="0"/>
                <a:t>  2. Manage job listing.</a:t>
              </a:r>
            </a:p>
            <a:p>
              <a:r>
                <a:rPr lang="en-US" sz="2400" dirty="0"/>
                <a:t>  3. View and manage applicants.</a:t>
              </a:r>
            </a:p>
          </p:txBody>
        </p:sp>
      </p:grpSp>
      <p:grpSp>
        <p:nvGrpSpPr>
          <p:cNvPr id="3" name="Group 2">
            <a:extLst>
              <a:ext uri="{FF2B5EF4-FFF2-40B4-BE49-F238E27FC236}">
                <a16:creationId xmlns:a16="http://schemas.microsoft.com/office/drawing/2014/main" id="{089E1DB8-B288-E515-48CE-10A153ABAE1C}"/>
              </a:ext>
            </a:extLst>
          </p:cNvPr>
          <p:cNvGrpSpPr/>
          <p:nvPr/>
        </p:nvGrpSpPr>
        <p:grpSpPr>
          <a:xfrm>
            <a:off x="6915480" y="811348"/>
            <a:ext cx="5068747" cy="5019136"/>
            <a:chOff x="5104885" y="-1377215"/>
            <a:chExt cx="10680805" cy="6956461"/>
          </a:xfrm>
          <a:blipFill dpi="0" rotWithShape="1">
            <a:blip r:embed="rId2"/>
            <a:srcRect/>
            <a:stretch>
              <a:fillRect l="2000" t="15000" r="5000" b="16000"/>
            </a:stretch>
          </a:blipFill>
        </p:grpSpPr>
        <p:sp>
          <p:nvSpPr>
            <p:cNvPr id="4" name="Rectangle 3">
              <a:extLst>
                <a:ext uri="{FF2B5EF4-FFF2-40B4-BE49-F238E27FC236}">
                  <a16:creationId xmlns:a16="http://schemas.microsoft.com/office/drawing/2014/main" id="{ACEE6464-9557-4DE8-4BD0-1DF9ABA5FFF5}"/>
                </a:ext>
              </a:extLst>
            </p:cNvPr>
            <p:cNvSpPr/>
            <p:nvPr/>
          </p:nvSpPr>
          <p:spPr>
            <a:xfrm rot="19114781">
              <a:off x="5104885" y="-1377215"/>
              <a:ext cx="7407431" cy="256673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7568452-FDD3-E4D4-DABC-EF754A0121EA}"/>
                </a:ext>
              </a:extLst>
            </p:cNvPr>
            <p:cNvSpPr/>
            <p:nvPr/>
          </p:nvSpPr>
          <p:spPr>
            <a:xfrm rot="19114781">
              <a:off x="5587898" y="1037666"/>
              <a:ext cx="9059729" cy="26246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9C7431-4668-5B9D-F9D5-CAAAE492FF75}"/>
                </a:ext>
              </a:extLst>
            </p:cNvPr>
            <p:cNvSpPr/>
            <p:nvPr/>
          </p:nvSpPr>
          <p:spPr>
            <a:xfrm rot="19114781">
              <a:off x="8378259" y="3006530"/>
              <a:ext cx="7407431" cy="257271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76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633">
              <a:srgbClr val="E0E0E0"/>
            </a:gs>
            <a:gs pos="61000">
              <a:schemeClr val="accent3">
                <a:lumMod val="5000"/>
                <a:lumOff val="95000"/>
                <a:alpha val="0"/>
              </a:schemeClr>
            </a:gs>
            <a:gs pos="74000">
              <a:schemeClr val="accent3">
                <a:lumMod val="45000"/>
                <a:lumOff val="55000"/>
              </a:schemeClr>
            </a:gs>
            <a:gs pos="83000">
              <a:schemeClr val="accent3">
                <a:lumMod val="45000"/>
                <a:lumOff val="55000"/>
              </a:schemeClr>
            </a:gs>
            <a:gs pos="33000">
              <a:schemeClr val="accent3">
                <a:lumMod val="5000"/>
                <a:lumOff val="95000"/>
                <a:alpha val="0"/>
              </a:schemeClr>
            </a:gs>
            <a:gs pos="81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97660E-D797-E36D-0F36-597B2A545855}"/>
              </a:ext>
            </a:extLst>
          </p:cNvPr>
          <p:cNvGrpSpPr/>
          <p:nvPr/>
        </p:nvGrpSpPr>
        <p:grpSpPr>
          <a:xfrm>
            <a:off x="-1828159" y="-414482"/>
            <a:ext cx="16667302" cy="9120572"/>
            <a:chOff x="-1828159" y="-414482"/>
            <a:chExt cx="16667302" cy="9120572"/>
          </a:xfrm>
        </p:grpSpPr>
        <p:sp>
          <p:nvSpPr>
            <p:cNvPr id="9" name="Rectangle 8">
              <a:extLst>
                <a:ext uri="{FF2B5EF4-FFF2-40B4-BE49-F238E27FC236}">
                  <a16:creationId xmlns:a16="http://schemas.microsoft.com/office/drawing/2014/main" id="{A52C9A89-6E1F-14CC-62D9-1DF747A474E4}"/>
                </a:ext>
              </a:extLst>
            </p:cNvPr>
            <p:cNvSpPr/>
            <p:nvPr/>
          </p:nvSpPr>
          <p:spPr>
            <a:xfrm rot="19817520">
              <a:off x="-1828159" y="-414482"/>
              <a:ext cx="16667302" cy="9120572"/>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erlin Sans FB Demi" panose="020E0802020502020306" pitchFamily="34" charset="0"/>
              </a:endParaRPr>
            </a:p>
          </p:txBody>
        </p:sp>
        <p:sp>
          <p:nvSpPr>
            <p:cNvPr id="10" name="TextBox 9">
              <a:extLst>
                <a:ext uri="{FF2B5EF4-FFF2-40B4-BE49-F238E27FC236}">
                  <a16:creationId xmlns:a16="http://schemas.microsoft.com/office/drawing/2014/main" id="{6311D6A5-8BB8-095A-D3D3-4906297B4C36}"/>
                </a:ext>
              </a:extLst>
            </p:cNvPr>
            <p:cNvSpPr txBox="1"/>
            <p:nvPr/>
          </p:nvSpPr>
          <p:spPr>
            <a:xfrm>
              <a:off x="1102685" y="2182505"/>
              <a:ext cx="6955003" cy="2492990"/>
            </a:xfrm>
            <a:prstGeom prst="rect">
              <a:avLst/>
            </a:prstGeom>
            <a:noFill/>
          </p:spPr>
          <p:txBody>
            <a:bodyPr wrap="square" rtlCol="0">
              <a:spAutoFit/>
            </a:bodyPr>
            <a:lstStyle/>
            <a:p>
              <a:r>
                <a:rPr lang="en-US" sz="3600" b="1" dirty="0">
                  <a:latin typeface="Arial Rounded MT Bold" panose="020F0704030504030204" pitchFamily="34" charset="0"/>
                </a:rPr>
                <a:t>Features</a:t>
              </a:r>
            </a:p>
            <a:p>
              <a:r>
                <a:rPr lang="en-US" sz="2400" dirty="0">
                  <a:latin typeface="Arial Rounded MT Bold" panose="020F0704030504030204" pitchFamily="34" charset="0"/>
                </a:rPr>
                <a:t>Admin Side:</a:t>
              </a:r>
            </a:p>
            <a:p>
              <a:r>
                <a:rPr lang="en-US" sz="2400" dirty="0"/>
                <a:t>  1. Manage users.</a:t>
              </a:r>
            </a:p>
            <a:p>
              <a:r>
                <a:rPr lang="en-US" sz="2400" dirty="0"/>
                <a:t>  2. </a:t>
              </a:r>
              <a:r>
                <a:rPr lang="en-US" sz="2400"/>
                <a:t>View Reports (</a:t>
              </a:r>
              <a:r>
                <a:rPr lang="en-US" sz="2400" dirty="0"/>
                <a:t>e.g., number of applications,</a:t>
              </a:r>
              <a:br>
                <a:rPr lang="en-US" sz="2400" dirty="0"/>
              </a:br>
              <a:r>
                <a:rPr lang="en-US" sz="2400" dirty="0"/>
                <a:t>      active users)</a:t>
              </a:r>
            </a:p>
            <a:p>
              <a:r>
                <a:rPr lang="en-US" sz="2400" dirty="0"/>
                <a:t>  3. Manage contents.</a:t>
              </a:r>
              <a:endParaRPr lang="en-US" sz="2400" dirty="0">
                <a:latin typeface="Arial Rounded MT Bold" panose="020F0704030504030204" pitchFamily="34" charset="0"/>
              </a:endParaRPr>
            </a:p>
          </p:txBody>
        </p:sp>
      </p:grpSp>
      <p:grpSp>
        <p:nvGrpSpPr>
          <p:cNvPr id="8" name="Group 7">
            <a:extLst>
              <a:ext uri="{FF2B5EF4-FFF2-40B4-BE49-F238E27FC236}">
                <a16:creationId xmlns:a16="http://schemas.microsoft.com/office/drawing/2014/main" id="{E77C4C32-9599-6B09-00D9-5BB6940C9174}"/>
              </a:ext>
            </a:extLst>
          </p:cNvPr>
          <p:cNvGrpSpPr/>
          <p:nvPr/>
        </p:nvGrpSpPr>
        <p:grpSpPr>
          <a:xfrm>
            <a:off x="7231810" y="1008993"/>
            <a:ext cx="6400107" cy="4276844"/>
            <a:chOff x="5104885" y="-1377215"/>
            <a:chExt cx="10680805" cy="6956461"/>
          </a:xfrm>
          <a:blipFill dpi="0" rotWithShape="1">
            <a:blip r:embed="rId2"/>
            <a:srcRect/>
            <a:stretch>
              <a:fillRect l="11000" t="25000" r="34000" b="17000"/>
            </a:stretch>
          </a:blipFill>
        </p:grpSpPr>
        <p:sp>
          <p:nvSpPr>
            <p:cNvPr id="2" name="Rectangle 1">
              <a:extLst>
                <a:ext uri="{FF2B5EF4-FFF2-40B4-BE49-F238E27FC236}">
                  <a16:creationId xmlns:a16="http://schemas.microsoft.com/office/drawing/2014/main" id="{D3E4DE66-4A55-AAD1-997D-314858B1DA4E}"/>
                </a:ext>
              </a:extLst>
            </p:cNvPr>
            <p:cNvSpPr/>
            <p:nvPr/>
          </p:nvSpPr>
          <p:spPr>
            <a:xfrm rot="19114781">
              <a:off x="5104885" y="-1377215"/>
              <a:ext cx="7407431" cy="256673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28B2D5-ACAB-96D4-043F-2A7624DBEE0F}"/>
                </a:ext>
              </a:extLst>
            </p:cNvPr>
            <p:cNvSpPr/>
            <p:nvPr/>
          </p:nvSpPr>
          <p:spPr>
            <a:xfrm rot="19114781">
              <a:off x="5587898" y="1037666"/>
              <a:ext cx="9059729" cy="26246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9B0A5F-24FD-FC96-6375-678D4639F7C3}"/>
                </a:ext>
              </a:extLst>
            </p:cNvPr>
            <p:cNvSpPr/>
            <p:nvPr/>
          </p:nvSpPr>
          <p:spPr>
            <a:xfrm rot="19114781">
              <a:off x="8378259" y="3006530"/>
              <a:ext cx="7407431" cy="257271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00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6E0BF-EAD3-AD6B-4F16-5143B5E67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863" y="342469"/>
            <a:ext cx="7154273" cy="6173061"/>
          </a:xfrm>
          <a:prstGeom prst="rect">
            <a:avLst/>
          </a:prstGeom>
        </p:spPr>
      </p:pic>
    </p:spTree>
    <p:extLst>
      <p:ext uri="{BB962C8B-B14F-4D97-AF65-F5344CB8AC3E}">
        <p14:creationId xmlns:p14="http://schemas.microsoft.com/office/powerpoint/2010/main" val="339716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707</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Berlin Sans FB Demi</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Laxman Rumba</dc:creator>
  <cp:lastModifiedBy>Laxman Rumba</cp:lastModifiedBy>
  <cp:revision>84</cp:revision>
  <dcterms:created xsi:type="dcterms:W3CDTF">2023-08-01T10:32:27Z</dcterms:created>
  <dcterms:modified xsi:type="dcterms:W3CDTF">2025-03-11T01:25:46Z</dcterms:modified>
</cp:coreProperties>
</file>