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8" r:id="rId2"/>
    <p:sldId id="319" r:id="rId3"/>
    <p:sldId id="321" r:id="rId4"/>
    <p:sldId id="259" r:id="rId5"/>
    <p:sldId id="262" r:id="rId6"/>
    <p:sldId id="273" r:id="rId7"/>
    <p:sldId id="264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1438" autoAdjust="0"/>
    <p:restoredTop sz="90929"/>
  </p:normalViewPr>
  <p:slideViewPr>
    <p:cSldViewPr snapToGrid="0" snapToObjects="1">
      <p:cViewPr>
        <p:scale>
          <a:sx n="50" d="100"/>
          <a:sy n="50" d="100"/>
        </p:scale>
        <p:origin x="-1720" y="-1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BFEEAF-F838-4909-8A2E-AC6B56483C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11B532-7670-4985-B537-3DE9E3E51DB4}" type="slidenum">
              <a:rPr lang="en-US"/>
              <a:pPr/>
              <a:t>1</a:t>
            </a:fld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5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>
            <p:ph type="sldImg"/>
          </p:nvPr>
        </p:nvSpPr>
        <p:spPr bwMode="auto">
          <a:xfrm>
            <a:off x="1152525" y="693738"/>
            <a:ext cx="4552950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AC09D-E672-4329-BEE0-5D556F823B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0E28B-266C-4DDF-96FE-A452C68433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ADB1E-6DE0-4B7A-BC4B-32E98B2F4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989EE-A5C6-45B4-85B7-26D995C3DB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D3274-989D-4C50-91DA-42C4BEEC3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2887D-E22F-446D-A988-84F92B7FE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8DAE8-7313-42A1-A431-E3B1F20BC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79F33-5F47-4DB3-8D32-784EA21C2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EC37D-F3C1-4A59-976D-75D58F08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33A57-2D3B-401E-98D1-76636839EE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2CE88-1CDB-4E44-B8F7-B9EC48BE0B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6000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9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9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99"/>
                </a:solidFill>
                <a:latin typeface="+mn-lt"/>
              </a:defRPr>
            </a:lvl1pPr>
          </a:lstStyle>
          <a:p>
            <a:fld id="{B2BD6CAE-1730-4142-8D80-EFDF19A4A22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V="1">
              <a:off x="5519" y="0"/>
              <a:ext cx="1" cy="4320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 flipV="1">
              <a:off x="231" y="0"/>
              <a:ext cx="0" cy="4320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5541" y="0"/>
              <a:ext cx="219" cy="183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>
              <a:off x="0" y="4137"/>
              <a:ext cx="5760" cy="0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0" y="4137"/>
              <a:ext cx="219" cy="183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219" cy="183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5541" y="4137"/>
              <a:ext cx="219" cy="183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6000">
    <p:cover dir="u"/>
  </p:transition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102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102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103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What Is the Internet?</a:t>
            </a:r>
          </a:p>
        </p:txBody>
      </p:sp>
      <p:sp>
        <p:nvSpPr>
          <p:cNvPr id="74759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A network of networks, joining many government, university and private computers together and providing an infrastructure for the use of E-mail, bulletin boards, file archives, hypertext documents, databases and other computational resources</a:t>
            </a:r>
          </a:p>
          <a:p>
            <a:r>
              <a:rPr lang="en-US" sz="2400"/>
              <a:t>The vast collection of computer networks which form and act as a single huge network for transport of data and messages across distances which can be anywhere from the same office to anywhere in the world.</a:t>
            </a:r>
          </a:p>
        </p:txBody>
      </p:sp>
      <p:pic>
        <p:nvPicPr>
          <p:cNvPr id="74760" name="Picture 103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724400"/>
            <a:ext cx="2895600" cy="177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4761" name="Text Box 1033"/>
          <p:cNvSpPr txBox="1">
            <a:spLocks noChangeArrowheads="1"/>
          </p:cNvSpPr>
          <p:nvPr/>
        </p:nvSpPr>
        <p:spPr bwMode="auto">
          <a:xfrm>
            <a:off x="381000" y="5638800"/>
            <a:ext cx="5335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99"/>
                </a:solidFill>
                <a:latin typeface="Trebuchet MS" pitchFamily="34" charset="0"/>
              </a:rPr>
              <a:t>Written by William F. Slater, III</a:t>
            </a:r>
          </a:p>
          <a:p>
            <a:r>
              <a:rPr lang="en-US" sz="1600">
                <a:solidFill>
                  <a:srgbClr val="000099"/>
                </a:solidFill>
                <a:latin typeface="Trebuchet MS" pitchFamily="34" charset="0"/>
              </a:rPr>
              <a:t>1996</a:t>
            </a:r>
          </a:p>
          <a:p>
            <a:r>
              <a:rPr lang="en-US" sz="1600">
                <a:solidFill>
                  <a:srgbClr val="000099"/>
                </a:solidFill>
                <a:latin typeface="Trebuchet MS" pitchFamily="34" charset="0"/>
              </a:rPr>
              <a:t>President of the Chicago Chapter of the Internet Society</a:t>
            </a:r>
          </a:p>
        </p:txBody>
      </p:sp>
      <p:sp>
        <p:nvSpPr>
          <p:cNvPr id="74762" name="Text Box 1034"/>
          <p:cNvSpPr txBox="1">
            <a:spLocks noChangeArrowheads="1"/>
          </p:cNvSpPr>
          <p:nvPr/>
        </p:nvSpPr>
        <p:spPr bwMode="auto">
          <a:xfrm>
            <a:off x="704850" y="6613525"/>
            <a:ext cx="310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Copyright 2002, William F. Slater, III, Chicago, IL, USA</a:t>
            </a:r>
          </a:p>
        </p:txBody>
      </p:sp>
      <p:sp>
        <p:nvSpPr>
          <p:cNvPr id="74763" name="ellipse"/>
          <p:cNvSpPr/>
          <p:nvPr/>
        </p:nvSpPr>
        <p:spPr>
          <a:xfrm>
            <a:off x="6869840" y="5282832"/>
            <a:ext cx="1581150" cy="962025"/>
          </a:xfrm>
          <a:prstGeom prst="ellipse"/>
          <a:solidFill>
            <a:srgbClr val="4472C4"/>
          </a:solidFill>
          <a:ln/>
        </p:spPr>
      </p:sp>
      <p:sp>
        <p:nvSpPr>
          <p:cNvPr id="74764" name="TextBox"/>
          <p:cNvSpPr/>
          <p:nvPr/>
        </p:nvSpPr>
        <p:spPr>
          <a:xfrm>
            <a:off x="7055939" y="5626598"/>
            <a:ext cx="1428750" cy="666750"/>
          </a:xfrm>
          <a:prstGeom prst="rect"/>
        </p:spPr>
        <p:txBody>
          <a:bodyPr/>
          <a:p>
            <a:pPr marL="0" lvl="0" indent="0" algn="l"/>
            <a:r>
              <a:rPr lang="en-US" dirty="0"/>
              <a:t>ghjgjghjghj</a:t>
            </a:r>
            <a:endParaRPr lang="en-US" dirty="0"/>
          </a:p>
        </p:txBody>
      </p:sp>
    </p:spTree>
  </p:cSld>
  <p:clrMapOvr>
    <a:masterClrMapping/>
  </p:clrMapOvr>
  <p:transition spd="slow" advClick="0" advTm="6000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Obtaining an Internet Network Address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1981200"/>
            <a:ext cx="71755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IP network addresses must be unique, or the Internet will not be stable</a:t>
            </a:r>
          </a:p>
          <a:p>
            <a:pPr>
              <a:lnSpc>
                <a:spcPct val="90000"/>
              </a:lnSpc>
            </a:pPr>
            <a:r>
              <a:rPr lang="en-GB" sz="2800"/>
              <a:t>The Internet Network Information Centre (InterNIC) was originally responsible for issuing Internet network addresses</a:t>
            </a:r>
          </a:p>
          <a:p>
            <a:pPr>
              <a:lnSpc>
                <a:spcPct val="90000"/>
              </a:lnSpc>
            </a:pPr>
            <a:r>
              <a:rPr lang="en-GB" sz="2800"/>
              <a:t>Today, the Internet Assigned Number Authority (IANA) issues network addresses to Information Service Providers (ISPs)</a:t>
            </a:r>
          </a:p>
          <a:p>
            <a:pPr>
              <a:lnSpc>
                <a:spcPct val="90000"/>
              </a:lnSpc>
            </a:pPr>
            <a:r>
              <a:rPr lang="en-GB" sz="2800"/>
              <a:t>ISPs split networks up into subnets and sell them on to their customers</a:t>
            </a:r>
          </a:p>
          <a:p>
            <a:pPr>
              <a:lnSpc>
                <a:spcPct val="90000"/>
              </a:lnSpc>
            </a:pPr>
            <a:endParaRPr lang="en-GB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Name System (DNS)</a:t>
            </a: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IP addresses are used to identify hosts on a TCP/IP network</a:t>
            </a:r>
          </a:p>
          <a:p>
            <a:r>
              <a:rPr lang="en-US" sz="2800"/>
              <a:t>Example: 134.220.1.9</a:t>
            </a:r>
          </a:p>
          <a:p>
            <a:r>
              <a:rPr lang="en-US" sz="2800"/>
              <a:t>Numbers are not ‘friendly’ – people prefer names</a:t>
            </a:r>
          </a:p>
          <a:p>
            <a:r>
              <a:rPr lang="en-US" sz="2800"/>
              <a:t>DNS is a protocol used to map IP addresses to textual names</a:t>
            </a:r>
          </a:p>
          <a:p>
            <a:r>
              <a:rPr lang="en-US" sz="2800"/>
              <a:t>E.g. www.wlv.ac.uk maps to 134.220.1.9</a:t>
            </a:r>
            <a:endParaRPr lang="en-GB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on the Internet</a:t>
            </a:r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173913" cy="6556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DNS names have a hierarchical structure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Example:  www.wlv.ac.uk</a:t>
            </a:r>
            <a:endParaRPr lang="en-GB" sz="280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625725" y="3716338"/>
            <a:ext cx="492125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com</a:t>
            </a:r>
            <a:endParaRPr lang="en-GB" sz="1400">
              <a:latin typeface="Arial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376613" y="3716338"/>
            <a:ext cx="409575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net</a:t>
            </a:r>
            <a:endParaRPr lang="en-GB" sz="1400">
              <a:latin typeface="Arial" charset="0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105275" y="3716338"/>
            <a:ext cx="37465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 fr </a:t>
            </a:r>
            <a:endParaRPr lang="en-GB" sz="1400">
              <a:latin typeface="Arial" charset="0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4705350" y="3716338"/>
            <a:ext cx="465138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 </a:t>
            </a:r>
            <a:r>
              <a:rPr lang="en-US" sz="1400" b="1">
                <a:latin typeface="Arial" charset="0"/>
              </a:rPr>
              <a:t>uk </a:t>
            </a:r>
            <a:endParaRPr lang="en-GB" sz="1400" b="1">
              <a:latin typeface="Arial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368925" y="3716338"/>
            <a:ext cx="447675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 us </a:t>
            </a:r>
            <a:endParaRPr lang="en-GB" sz="1400">
              <a:latin typeface="Arial" charset="0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840163" y="2852738"/>
            <a:ext cx="10096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latin typeface="Arial" charset="0"/>
              </a:rPr>
              <a:t>Root Level</a:t>
            </a:r>
            <a:endParaRPr lang="en-GB" sz="1400" b="1">
              <a:latin typeface="Arial" charset="0"/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371975" y="4581525"/>
            <a:ext cx="4572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latin typeface="Arial" charset="0"/>
              </a:rPr>
              <a:t> ac </a:t>
            </a:r>
            <a:endParaRPr lang="en-GB" sz="1400" b="1">
              <a:latin typeface="Arial" charset="0"/>
            </a:endParaRP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5038725" y="4581525"/>
            <a:ext cx="446088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 co </a:t>
            </a:r>
            <a:endParaRPr lang="en-GB" sz="1400">
              <a:latin typeface="Arial" charset="0"/>
            </a:endParaRP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3508375" y="5445125"/>
            <a:ext cx="630238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aston</a:t>
            </a:r>
            <a:endParaRPr lang="en-GB" sz="1400">
              <a:latin typeface="Arial" charset="0"/>
            </a:endParaRP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5170488" y="5445125"/>
            <a:ext cx="67945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  </a:t>
            </a:r>
            <a:r>
              <a:rPr lang="en-US" sz="1400" b="1">
                <a:latin typeface="Arial" charset="0"/>
              </a:rPr>
              <a:t>wlv</a:t>
            </a:r>
            <a:r>
              <a:rPr lang="en-US" sz="1400">
                <a:latin typeface="Arial" charset="0"/>
              </a:rPr>
              <a:t>  </a:t>
            </a:r>
            <a:endParaRPr lang="en-GB" sz="1400">
              <a:latin typeface="Arial" charset="0"/>
            </a:endParaRP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4306888" y="5445125"/>
            <a:ext cx="574675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staffs</a:t>
            </a:r>
            <a:endParaRPr lang="en-GB" sz="1400">
              <a:latin typeface="Arial" charset="0"/>
            </a:endParaRPr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4306888" y="3213100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4306888" y="3213100"/>
            <a:ext cx="59848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4306888" y="3213100"/>
            <a:ext cx="1262062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 flipH="1">
            <a:off x="3575050" y="3213100"/>
            <a:ext cx="731838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 flipH="1">
            <a:off x="2844800" y="3213100"/>
            <a:ext cx="1462088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H="1">
            <a:off x="4638675" y="4076700"/>
            <a:ext cx="26670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4905375" y="4076700"/>
            <a:ext cx="331788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4905375" y="4076700"/>
            <a:ext cx="995363" cy="504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 flipH="1">
            <a:off x="3973513" y="4076700"/>
            <a:ext cx="931862" cy="504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4306888" y="3213100"/>
            <a:ext cx="2060575" cy="503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1" name="Line 25"/>
          <p:cNvSpPr>
            <a:spLocks noChangeShapeType="1"/>
          </p:cNvSpPr>
          <p:nvPr/>
        </p:nvSpPr>
        <p:spPr bwMode="auto">
          <a:xfrm flipH="1">
            <a:off x="2112963" y="3213100"/>
            <a:ext cx="2193925" cy="503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4572000" y="4941888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>
            <a:off x="4572000" y="4941888"/>
            <a:ext cx="865188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H="1">
            <a:off x="3775075" y="4941888"/>
            <a:ext cx="7969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>
            <a:off x="4572000" y="4941888"/>
            <a:ext cx="1795463" cy="503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6" name="Line 30"/>
          <p:cNvSpPr>
            <a:spLocks noChangeShapeType="1"/>
          </p:cNvSpPr>
          <p:nvPr/>
        </p:nvSpPr>
        <p:spPr bwMode="auto">
          <a:xfrm flipH="1">
            <a:off x="3043238" y="4941888"/>
            <a:ext cx="1528762" cy="503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7" name="Text Box 31"/>
          <p:cNvSpPr txBox="1">
            <a:spLocks noChangeArrowheads="1"/>
          </p:cNvSpPr>
          <p:nvPr/>
        </p:nvSpPr>
        <p:spPr bwMode="auto">
          <a:xfrm>
            <a:off x="5900738" y="6092825"/>
            <a:ext cx="547687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  ftp  </a:t>
            </a:r>
            <a:endParaRPr lang="en-GB" sz="1400">
              <a:latin typeface="Arial" charset="0"/>
            </a:endParaRPr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5237163" y="6092825"/>
            <a:ext cx="563562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latin typeface="Arial" charset="0"/>
              </a:rPr>
              <a:t>www</a:t>
            </a:r>
            <a:endParaRPr lang="en-GB" sz="1400" b="1">
              <a:latin typeface="Arial" charset="0"/>
            </a:endParaRPr>
          </a:p>
        </p:txBody>
      </p:sp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4572000" y="6092825"/>
            <a:ext cx="620713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 clun </a:t>
            </a:r>
            <a:endParaRPr lang="en-GB" sz="1400">
              <a:latin typeface="Arial" charset="0"/>
            </a:endParaRPr>
          </a:p>
        </p:txBody>
      </p:sp>
      <p:sp>
        <p:nvSpPr>
          <p:cNvPr id="91170" name="Line 34"/>
          <p:cNvSpPr>
            <a:spLocks noChangeShapeType="1"/>
          </p:cNvSpPr>
          <p:nvPr/>
        </p:nvSpPr>
        <p:spPr bwMode="auto">
          <a:xfrm>
            <a:off x="5437188" y="5805488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1" name="Line 35"/>
          <p:cNvSpPr>
            <a:spLocks noChangeShapeType="1"/>
          </p:cNvSpPr>
          <p:nvPr/>
        </p:nvSpPr>
        <p:spPr bwMode="auto">
          <a:xfrm>
            <a:off x="5437188" y="5805488"/>
            <a:ext cx="66357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2" name="Line 36"/>
          <p:cNvSpPr>
            <a:spLocks noChangeShapeType="1"/>
          </p:cNvSpPr>
          <p:nvPr/>
        </p:nvSpPr>
        <p:spPr bwMode="auto">
          <a:xfrm flipH="1">
            <a:off x="4837113" y="5805488"/>
            <a:ext cx="60007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3" name="Text Box 37"/>
          <p:cNvSpPr txBox="1">
            <a:spLocks noChangeArrowheads="1"/>
          </p:cNvSpPr>
          <p:nvPr/>
        </p:nvSpPr>
        <p:spPr bwMode="auto">
          <a:xfrm>
            <a:off x="6765925" y="3644900"/>
            <a:ext cx="1968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Top-level domain</a:t>
            </a:r>
            <a:endParaRPr lang="en-GB" sz="2000">
              <a:latin typeface="Arial" charset="0"/>
            </a:endParaRPr>
          </a:p>
        </p:txBody>
      </p: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7078663" y="4575175"/>
            <a:ext cx="1525587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Second-level</a:t>
            </a:r>
          </a:p>
          <a:p>
            <a:pPr eaLnBrk="0" hangingPunct="0"/>
            <a:r>
              <a:rPr lang="en-US" sz="2000">
                <a:latin typeface="Arial" charset="0"/>
              </a:rPr>
              <a:t>  domain</a:t>
            </a:r>
            <a:endParaRPr lang="en-GB" sz="2000">
              <a:latin typeface="Arial" charset="0"/>
            </a:endParaRP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7078663" y="6015038"/>
            <a:ext cx="15128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Server name</a:t>
            </a:r>
            <a:endParaRPr lang="en-GB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Email Addresses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3644900"/>
            <a:ext cx="7175500" cy="2735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Local part is the name of a special file stored on the mail server called the user’s mailbox</a:t>
            </a:r>
          </a:p>
          <a:p>
            <a:pPr>
              <a:lnSpc>
                <a:spcPct val="90000"/>
              </a:lnSpc>
            </a:pPr>
            <a:r>
              <a:rPr lang="en-US" sz="2800"/>
              <a:t>The Domain name is resolved using DNS</a:t>
            </a:r>
          </a:p>
          <a:p>
            <a:pPr>
              <a:lnSpc>
                <a:spcPct val="90000"/>
              </a:lnSpc>
            </a:pPr>
            <a:r>
              <a:rPr lang="en-US" sz="2800"/>
              <a:t>The mail server is also known as a mail exchanger</a:t>
            </a:r>
            <a:endParaRPr lang="en-GB" sz="2800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362075" y="2798763"/>
            <a:ext cx="188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en-US">
                <a:latin typeface="Arial" charset="0"/>
              </a:rPr>
              <a:t>Local part</a:t>
            </a:r>
            <a:endParaRPr lang="en-GB">
              <a:latin typeface="Arial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3906838" y="2781300"/>
            <a:ext cx="370046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Domain name of mail server</a:t>
            </a:r>
            <a:endParaRPr lang="en-GB">
              <a:latin typeface="Arial" charset="0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376613" y="2781300"/>
            <a:ext cx="455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@</a:t>
            </a:r>
            <a:endParaRPr lang="en-GB">
              <a:latin typeface="Arial" charset="0"/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244725" y="1844675"/>
            <a:ext cx="3003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u="sng">
                <a:solidFill>
                  <a:srgbClr val="003366"/>
                </a:solidFill>
                <a:latin typeface="Arial" charset="0"/>
              </a:rPr>
              <a:t>mel.ralph@wlv.ac.uk</a:t>
            </a:r>
            <a:endParaRPr lang="en-GB" u="sng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V="1">
            <a:off x="2378075" y="2276475"/>
            <a:ext cx="333375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 flipV="1">
            <a:off x="4505325" y="2276475"/>
            <a:ext cx="11303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228600"/>
            <a:ext cx="8791575" cy="1143000"/>
          </a:xfrm>
        </p:spPr>
        <p:txBody>
          <a:bodyPr/>
          <a:lstStyle/>
          <a:p>
            <a:r>
              <a:rPr lang="en-GB"/>
              <a:t>Hypertext Transfer Protocol (HTTP)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75063"/>
            <a:ext cx="7772400" cy="242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HTTP is the protocol used to access resources on the World Wide Web</a:t>
            </a:r>
          </a:p>
          <a:p>
            <a:pPr>
              <a:lnSpc>
                <a:spcPct val="90000"/>
              </a:lnSpc>
            </a:pPr>
            <a:r>
              <a:rPr lang="en-GB" sz="2800"/>
              <a:t>A browser application is used to send a request to the WWW server for a resource, e.g. a web page, graphics file, audio file, etc.</a:t>
            </a:r>
          </a:p>
          <a:p>
            <a:pPr>
              <a:lnSpc>
                <a:spcPct val="90000"/>
              </a:lnSpc>
            </a:pPr>
            <a:r>
              <a:rPr lang="en-GB" sz="2800"/>
              <a:t>The server responds by sending the resource (a file) to the client and closing the connection</a:t>
            </a:r>
          </a:p>
          <a:p>
            <a:pPr>
              <a:lnSpc>
                <a:spcPct val="90000"/>
              </a:lnSpc>
            </a:pPr>
            <a:endParaRPr lang="en-GB" sz="2800"/>
          </a:p>
        </p:txBody>
      </p:sp>
      <p:sp>
        <p:nvSpPr>
          <p:cNvPr id="93188" name="computr2"/>
          <p:cNvSpPr>
            <a:spLocks noEditPoints="1" noChangeArrowheads="1"/>
          </p:cNvSpPr>
          <p:nvPr/>
        </p:nvSpPr>
        <p:spPr bwMode="auto">
          <a:xfrm>
            <a:off x="1314450" y="1844675"/>
            <a:ext cx="998538" cy="108108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2179638" y="2636838"/>
            <a:ext cx="4319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179638" y="2303463"/>
            <a:ext cx="781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Request</a:t>
            </a:r>
            <a:endParaRPr lang="en-GB" sz="1400">
              <a:latin typeface="Arial" charset="0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2378075" y="2708275"/>
            <a:ext cx="465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247775" y="2924175"/>
            <a:ext cx="1223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Browser app</a:t>
            </a:r>
            <a:endParaRPr lang="en-GB" sz="1600">
              <a:latin typeface="Arial" charset="0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7229475" y="2447925"/>
            <a:ext cx="11366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400">
                <a:latin typeface="Arial" charset="0"/>
              </a:rPr>
              <a:t>WWW server</a:t>
            </a:r>
          </a:p>
        </p:txBody>
      </p:sp>
      <p:sp>
        <p:nvSpPr>
          <p:cNvPr id="93194" name="tower"/>
          <p:cNvSpPr>
            <a:spLocks noEditPoints="1" noChangeArrowheads="1"/>
          </p:cNvSpPr>
          <p:nvPr/>
        </p:nvSpPr>
        <p:spPr bwMode="auto">
          <a:xfrm>
            <a:off x="6499225" y="1844675"/>
            <a:ext cx="665163" cy="1439863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 flipH="1">
            <a:off x="5969000" y="2708275"/>
            <a:ext cx="398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6" name="Cloud"/>
          <p:cNvSpPr>
            <a:spLocks noChangeAspect="1" noEditPoints="1" noChangeArrowheads="1"/>
          </p:cNvSpPr>
          <p:nvPr/>
        </p:nvSpPr>
        <p:spPr bwMode="auto">
          <a:xfrm>
            <a:off x="3376613" y="1844675"/>
            <a:ext cx="2130425" cy="1546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/>
            <a:r>
              <a:rPr lang="en-US" sz="1800">
                <a:latin typeface="Arial" charset="0"/>
              </a:rPr>
              <a:t>The Internet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(TCP/IP)</a:t>
            </a:r>
            <a:endParaRPr lang="en-GB" sz="1800">
              <a:latin typeface="Arial" charset="0"/>
            </a:endParaRP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5627688" y="2286000"/>
            <a:ext cx="917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400">
                <a:latin typeface="Arial" charset="0"/>
              </a:rPr>
              <a:t>Web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228600"/>
            <a:ext cx="8861425" cy="1143000"/>
          </a:xfrm>
        </p:spPr>
        <p:txBody>
          <a:bodyPr/>
          <a:lstStyle/>
          <a:p>
            <a:r>
              <a:rPr lang="en-GB"/>
              <a:t>Uniform Resource Locator (URL)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1828800"/>
            <a:ext cx="71755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URL is the standard for specifying the whereabouts of a resource (such as a web page) on the Internet</a:t>
            </a:r>
          </a:p>
          <a:p>
            <a:pPr>
              <a:lnSpc>
                <a:spcPct val="90000"/>
              </a:lnSpc>
            </a:pPr>
            <a:r>
              <a:rPr lang="en-GB" sz="2400"/>
              <a:t>A URL has four parts: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400"/>
          </a:p>
          <a:p>
            <a:pPr lvl="1">
              <a:lnSpc>
                <a:spcPct val="90000"/>
              </a:lnSpc>
            </a:pPr>
            <a:r>
              <a:rPr lang="en-GB" sz="2400"/>
              <a:t>The protocol used to retrieve the resource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The host where the resource is held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The port number of the server process on the host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The name of the resource file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181225" y="3124200"/>
            <a:ext cx="4468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solidFill>
                  <a:srgbClr val="003366"/>
                </a:solidFill>
                <a:latin typeface="Arial" charset="0"/>
              </a:rPr>
              <a:t>http://www.wlv.ac.uk:80/index.html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547813" y="3810000"/>
            <a:ext cx="8588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latin typeface="Arial" charset="0"/>
              </a:rPr>
              <a:t>Protocol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954338" y="3886200"/>
            <a:ext cx="5556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latin typeface="Arial" charset="0"/>
              </a:rPr>
              <a:t>Host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064125" y="3810000"/>
            <a:ext cx="12017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latin typeface="Arial" charset="0"/>
              </a:rPr>
              <a:t>Port number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962775" y="3733800"/>
            <a:ext cx="17446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latin typeface="Arial" charset="0"/>
              </a:rPr>
              <a:t>Name of web page</a:t>
            </a: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2251075" y="3505200"/>
            <a:ext cx="492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3024188" y="35052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4924425" y="3505200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5345113" y="3505200"/>
            <a:ext cx="1196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H="1">
            <a:off x="2039938" y="3505200"/>
            <a:ext cx="350837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H="1">
            <a:off x="3376613" y="3505200"/>
            <a:ext cx="4222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5064125" y="3505200"/>
            <a:ext cx="211138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5838825" y="3505200"/>
            <a:ext cx="10541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URL Defaults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A server will normally be setup to use standard defaults</a:t>
            </a:r>
          </a:p>
          <a:p>
            <a:r>
              <a:rPr lang="en-GB" sz="2800"/>
              <a:t>This enables the URL to be simplified</a:t>
            </a:r>
          </a:p>
          <a:p>
            <a:r>
              <a:rPr lang="en-GB" sz="2800"/>
              <a:t>In the case of a Web server for example</a:t>
            </a:r>
          </a:p>
          <a:p>
            <a:pPr lvl="1"/>
            <a:r>
              <a:rPr lang="en-GB" sz="2400"/>
              <a:t>Default port will be 80</a:t>
            </a:r>
          </a:p>
          <a:p>
            <a:pPr lvl="1"/>
            <a:r>
              <a:rPr lang="en-GB" sz="2400"/>
              <a:t>Default name for home page will be index.html</a:t>
            </a:r>
          </a:p>
          <a:p>
            <a:r>
              <a:rPr lang="en-GB" sz="2800"/>
              <a:t>Hence the previous URL can be shortened to</a:t>
            </a:r>
          </a:p>
          <a:p>
            <a:endParaRPr lang="en-GB" sz="2800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743200" y="5410200"/>
            <a:ext cx="32353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>
                <a:solidFill>
                  <a:srgbClr val="003366"/>
                </a:solidFill>
                <a:latin typeface="Arial" charset="0"/>
              </a:rPr>
              <a:t>http://www.wlv.ac.uk/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Transfer Protocol (FTP)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2667000"/>
            <a:ext cx="7173913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Protocol for copying files between client and an FTP server</a:t>
            </a:r>
          </a:p>
          <a:p>
            <a:pPr>
              <a:lnSpc>
                <a:spcPct val="90000"/>
              </a:lnSpc>
            </a:pPr>
            <a:r>
              <a:rPr lang="en-GB" sz="2800"/>
              <a:t>Uses a TCP connection for reliable transfer of files with error-checking</a:t>
            </a:r>
          </a:p>
          <a:p>
            <a:pPr>
              <a:lnSpc>
                <a:spcPct val="90000"/>
              </a:lnSpc>
            </a:pPr>
            <a:r>
              <a:rPr lang="en-GB" sz="2800"/>
              <a:t>Most browsers support FTP, or you can use a dedicated FTP client program, e.g WS_FTP</a:t>
            </a:r>
          </a:p>
          <a:p>
            <a:pPr>
              <a:lnSpc>
                <a:spcPct val="90000"/>
              </a:lnSpc>
            </a:pPr>
            <a:r>
              <a:rPr lang="en-GB" sz="2800"/>
              <a:t>Trivial File Transfer Protocol (TFTP) is a lightweight version for small memory devices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165350" y="1893888"/>
            <a:ext cx="387508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>
                <a:solidFill>
                  <a:srgbClr val="003366"/>
                </a:solidFill>
                <a:latin typeface="Arial" charset="0"/>
              </a:rPr>
              <a:t>ftp://ftp.demon.co.uk/pub/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Telnet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1981200"/>
            <a:ext cx="71755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Telnet allows a user to run commands and programs remotely on another computer across the Internet</a:t>
            </a:r>
          </a:p>
          <a:p>
            <a:pPr>
              <a:lnSpc>
                <a:spcPct val="90000"/>
              </a:lnSpc>
            </a:pPr>
            <a:r>
              <a:rPr lang="en-GB" sz="2800"/>
              <a:t>The user runs a Telnet client program on the local host</a:t>
            </a:r>
          </a:p>
          <a:p>
            <a:pPr>
              <a:lnSpc>
                <a:spcPct val="90000"/>
              </a:lnSpc>
            </a:pPr>
            <a:r>
              <a:rPr lang="en-GB" sz="2800"/>
              <a:t>A Telnet server process must be running on the remote host</a:t>
            </a:r>
          </a:p>
          <a:p>
            <a:pPr>
              <a:lnSpc>
                <a:spcPct val="90000"/>
              </a:lnSpc>
            </a:pPr>
            <a:r>
              <a:rPr lang="en-GB" sz="2800"/>
              <a:t>The user must have the necessary permissions and password to access the remote host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Port Assignments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21	FTP</a:t>
            </a:r>
          </a:p>
          <a:p>
            <a:r>
              <a:rPr lang="en-US"/>
              <a:t>23 Telnet</a:t>
            </a:r>
          </a:p>
          <a:p>
            <a:r>
              <a:rPr lang="en-US"/>
              <a:t>25 smtp (mail)</a:t>
            </a:r>
          </a:p>
          <a:p>
            <a:r>
              <a:rPr lang="en-US"/>
              <a:t>70 gopher</a:t>
            </a:r>
          </a:p>
          <a:p>
            <a:r>
              <a:rPr lang="en-US"/>
              <a:t>79 finger</a:t>
            </a:r>
          </a:p>
          <a:p>
            <a:r>
              <a:rPr lang="en-US"/>
              <a:t>80 HTTP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ChangeArrowheads="1"/>
          </p:cNvSpPr>
          <p:nvPr/>
        </p:nvSpPr>
        <p:spPr bwMode="auto">
          <a:xfrm>
            <a:off x="6350" y="6350"/>
            <a:ext cx="9055100" cy="676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191000"/>
          </a:xfrm>
          <a:noFill/>
          <a:ln/>
        </p:spPr>
        <p:txBody>
          <a:bodyPr lIns="90488" tIns="44450" rIns="90488" bIns="44450"/>
          <a:lstStyle/>
          <a:p>
            <a:r>
              <a:rPr lang="en-US" sz="2800" b="1"/>
              <a:t>The largest network of networks in the world.</a:t>
            </a:r>
          </a:p>
          <a:p>
            <a:r>
              <a:rPr lang="en-US" sz="2800" b="1"/>
              <a:t>Uses TCP/IP protocols and packet switching .</a:t>
            </a:r>
          </a:p>
          <a:p>
            <a:r>
              <a:rPr lang="en-US" sz="2800" b="1"/>
              <a:t>Runs on any communications substrate.</a:t>
            </a:r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What is the Internet?</a:t>
            </a:r>
            <a:endParaRPr lang="en-US" sz="4800" u="sng"/>
          </a:p>
        </p:txBody>
      </p:sp>
      <p:grpSp>
        <p:nvGrpSpPr>
          <p:cNvPr id="76805" name="Group 1029"/>
          <p:cNvGrpSpPr>
            <a:grpSpLocks/>
          </p:cNvGrpSpPr>
          <p:nvPr/>
        </p:nvGrpSpPr>
        <p:grpSpPr bwMode="auto">
          <a:xfrm>
            <a:off x="7620000" y="381000"/>
            <a:ext cx="1016000" cy="549275"/>
            <a:chOff x="5064" y="48"/>
            <a:chExt cx="640" cy="346"/>
          </a:xfrm>
        </p:grpSpPr>
        <p:sp>
          <p:nvSpPr>
            <p:cNvPr id="76806" name="Freeform 1030"/>
            <p:cNvSpPr>
              <a:spLocks/>
            </p:cNvSpPr>
            <p:nvPr/>
          </p:nvSpPr>
          <p:spPr bwMode="auto">
            <a:xfrm>
              <a:off x="5543" y="226"/>
              <a:ext cx="54" cy="1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164"/>
                </a:cxn>
                <a:cxn ang="0">
                  <a:pos x="0" y="164"/>
                </a:cxn>
                <a:cxn ang="0">
                  <a:pos x="0" y="0"/>
                </a:cxn>
              </a:cxnLst>
              <a:rect l="0" t="0" r="r" b="b"/>
              <a:pathLst>
                <a:path w="54" h="165">
                  <a:moveTo>
                    <a:pt x="0" y="0"/>
                  </a:moveTo>
                  <a:lnTo>
                    <a:pt x="53" y="0"/>
                  </a:lnTo>
                  <a:lnTo>
                    <a:pt x="53" y="164"/>
                  </a:ln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7" name="Freeform 1031"/>
            <p:cNvSpPr>
              <a:spLocks/>
            </p:cNvSpPr>
            <p:nvPr/>
          </p:nvSpPr>
          <p:spPr bwMode="auto">
            <a:xfrm>
              <a:off x="5331" y="222"/>
              <a:ext cx="189" cy="172"/>
            </a:xfrm>
            <a:custGeom>
              <a:avLst/>
              <a:gdLst/>
              <a:ahLst/>
              <a:cxnLst>
                <a:cxn ang="0">
                  <a:pos x="182" y="8"/>
                </a:cxn>
                <a:cxn ang="0">
                  <a:pos x="174" y="6"/>
                </a:cxn>
                <a:cxn ang="0">
                  <a:pos x="167" y="5"/>
                </a:cxn>
                <a:cxn ang="0">
                  <a:pos x="158" y="3"/>
                </a:cxn>
                <a:cxn ang="0">
                  <a:pos x="150" y="2"/>
                </a:cxn>
                <a:cxn ang="0">
                  <a:pos x="141" y="1"/>
                </a:cxn>
                <a:cxn ang="0">
                  <a:pos x="134" y="1"/>
                </a:cxn>
                <a:cxn ang="0">
                  <a:pos x="125" y="0"/>
                </a:cxn>
                <a:cxn ang="0">
                  <a:pos x="104" y="1"/>
                </a:cxn>
                <a:cxn ang="0">
                  <a:pos x="79" y="4"/>
                </a:cxn>
                <a:cxn ang="0">
                  <a:pos x="58" y="11"/>
                </a:cxn>
                <a:cxn ang="0">
                  <a:pos x="39" y="19"/>
                </a:cxn>
                <a:cxn ang="0">
                  <a:pos x="23" y="31"/>
                </a:cxn>
                <a:cxn ang="0">
                  <a:pos x="12" y="44"/>
                </a:cxn>
                <a:cxn ang="0">
                  <a:pos x="4" y="62"/>
                </a:cxn>
                <a:cxn ang="0">
                  <a:pos x="0" y="81"/>
                </a:cxn>
                <a:cxn ang="0">
                  <a:pos x="2" y="102"/>
                </a:cxn>
                <a:cxn ang="0">
                  <a:pos x="9" y="122"/>
                </a:cxn>
                <a:cxn ang="0">
                  <a:pos x="20" y="137"/>
                </a:cxn>
                <a:cxn ang="0">
                  <a:pos x="36" y="150"/>
                </a:cxn>
                <a:cxn ang="0">
                  <a:pos x="54" y="158"/>
                </a:cxn>
                <a:cxn ang="0">
                  <a:pos x="75" y="165"/>
                </a:cxn>
                <a:cxn ang="0">
                  <a:pos x="96" y="169"/>
                </a:cxn>
                <a:cxn ang="0">
                  <a:pos x="118" y="171"/>
                </a:cxn>
                <a:cxn ang="0">
                  <a:pos x="131" y="171"/>
                </a:cxn>
                <a:cxn ang="0">
                  <a:pos x="141" y="171"/>
                </a:cxn>
                <a:cxn ang="0">
                  <a:pos x="149" y="170"/>
                </a:cxn>
                <a:cxn ang="0">
                  <a:pos x="157" y="169"/>
                </a:cxn>
                <a:cxn ang="0">
                  <a:pos x="164" y="168"/>
                </a:cxn>
                <a:cxn ang="0">
                  <a:pos x="171" y="167"/>
                </a:cxn>
                <a:cxn ang="0">
                  <a:pos x="177" y="166"/>
                </a:cxn>
                <a:cxn ang="0">
                  <a:pos x="183" y="165"/>
                </a:cxn>
                <a:cxn ang="0">
                  <a:pos x="164" y="135"/>
                </a:cxn>
                <a:cxn ang="0">
                  <a:pos x="154" y="136"/>
                </a:cxn>
                <a:cxn ang="0">
                  <a:pos x="145" y="137"/>
                </a:cxn>
                <a:cxn ang="0">
                  <a:pos x="136" y="138"/>
                </a:cxn>
                <a:cxn ang="0">
                  <a:pos x="123" y="138"/>
                </a:cxn>
                <a:cxn ang="0">
                  <a:pos x="109" y="136"/>
                </a:cxn>
                <a:cxn ang="0">
                  <a:pos x="96" y="132"/>
                </a:cxn>
                <a:cxn ang="0">
                  <a:pos x="84" y="128"/>
                </a:cxn>
                <a:cxn ang="0">
                  <a:pos x="75" y="121"/>
                </a:cxn>
                <a:cxn ang="0">
                  <a:pos x="67" y="113"/>
                </a:cxn>
                <a:cxn ang="0">
                  <a:pos x="62" y="103"/>
                </a:cxn>
                <a:cxn ang="0">
                  <a:pos x="59" y="92"/>
                </a:cxn>
                <a:cxn ang="0">
                  <a:pos x="59" y="80"/>
                </a:cxn>
                <a:cxn ang="0">
                  <a:pos x="62" y="70"/>
                </a:cxn>
                <a:cxn ang="0">
                  <a:pos x="66" y="60"/>
                </a:cxn>
                <a:cxn ang="0">
                  <a:pos x="74" y="52"/>
                </a:cxn>
                <a:cxn ang="0">
                  <a:pos x="82" y="44"/>
                </a:cxn>
                <a:cxn ang="0">
                  <a:pos x="93" y="39"/>
                </a:cxn>
                <a:cxn ang="0">
                  <a:pos x="105" y="35"/>
                </a:cxn>
                <a:cxn ang="0">
                  <a:pos x="119" y="33"/>
                </a:cxn>
                <a:cxn ang="0">
                  <a:pos x="132" y="33"/>
                </a:cxn>
                <a:cxn ang="0">
                  <a:pos x="143" y="34"/>
                </a:cxn>
                <a:cxn ang="0">
                  <a:pos x="154" y="36"/>
                </a:cxn>
                <a:cxn ang="0">
                  <a:pos x="166" y="39"/>
                </a:cxn>
              </a:cxnLst>
              <a:rect l="0" t="0" r="r" b="b"/>
              <a:pathLst>
                <a:path w="189" h="172">
                  <a:moveTo>
                    <a:pt x="188" y="9"/>
                  </a:moveTo>
                  <a:lnTo>
                    <a:pt x="186" y="9"/>
                  </a:lnTo>
                  <a:lnTo>
                    <a:pt x="184" y="8"/>
                  </a:lnTo>
                  <a:lnTo>
                    <a:pt x="182" y="8"/>
                  </a:lnTo>
                  <a:lnTo>
                    <a:pt x="180" y="8"/>
                  </a:lnTo>
                  <a:lnTo>
                    <a:pt x="178" y="7"/>
                  </a:lnTo>
                  <a:lnTo>
                    <a:pt x="176" y="7"/>
                  </a:lnTo>
                  <a:lnTo>
                    <a:pt x="174" y="6"/>
                  </a:lnTo>
                  <a:lnTo>
                    <a:pt x="172" y="6"/>
                  </a:lnTo>
                  <a:lnTo>
                    <a:pt x="171" y="5"/>
                  </a:lnTo>
                  <a:lnTo>
                    <a:pt x="169" y="5"/>
                  </a:lnTo>
                  <a:lnTo>
                    <a:pt x="167" y="5"/>
                  </a:lnTo>
                  <a:lnTo>
                    <a:pt x="165" y="4"/>
                  </a:lnTo>
                  <a:lnTo>
                    <a:pt x="163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6" y="3"/>
                  </a:lnTo>
                  <a:lnTo>
                    <a:pt x="154" y="3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8" y="2"/>
                  </a:lnTo>
                  <a:lnTo>
                    <a:pt x="146" y="2"/>
                  </a:lnTo>
                  <a:lnTo>
                    <a:pt x="144" y="1"/>
                  </a:lnTo>
                  <a:lnTo>
                    <a:pt x="141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0" y="1"/>
                  </a:lnTo>
                  <a:lnTo>
                    <a:pt x="104" y="1"/>
                  </a:lnTo>
                  <a:lnTo>
                    <a:pt x="98" y="2"/>
                  </a:lnTo>
                  <a:lnTo>
                    <a:pt x="91" y="2"/>
                  </a:lnTo>
                  <a:lnTo>
                    <a:pt x="85" y="3"/>
                  </a:lnTo>
                  <a:lnTo>
                    <a:pt x="79" y="4"/>
                  </a:lnTo>
                  <a:lnTo>
                    <a:pt x="74" y="6"/>
                  </a:lnTo>
                  <a:lnTo>
                    <a:pt x="69" y="7"/>
                  </a:lnTo>
                  <a:lnTo>
                    <a:pt x="63" y="9"/>
                  </a:lnTo>
                  <a:lnTo>
                    <a:pt x="58" y="11"/>
                  </a:lnTo>
                  <a:lnTo>
                    <a:pt x="53" y="13"/>
                  </a:lnTo>
                  <a:lnTo>
                    <a:pt x="48" y="14"/>
                  </a:lnTo>
                  <a:lnTo>
                    <a:pt x="44" y="16"/>
                  </a:lnTo>
                  <a:lnTo>
                    <a:pt x="39" y="19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20" y="34"/>
                  </a:lnTo>
                  <a:lnTo>
                    <a:pt x="17" y="38"/>
                  </a:lnTo>
                  <a:lnTo>
                    <a:pt x="15" y="41"/>
                  </a:lnTo>
                  <a:lnTo>
                    <a:pt x="12" y="44"/>
                  </a:lnTo>
                  <a:lnTo>
                    <a:pt x="9" y="48"/>
                  </a:lnTo>
                  <a:lnTo>
                    <a:pt x="7" y="53"/>
                  </a:lnTo>
                  <a:lnTo>
                    <a:pt x="5" y="57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1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1" y="98"/>
                  </a:lnTo>
                  <a:lnTo>
                    <a:pt x="2" y="102"/>
                  </a:lnTo>
                  <a:lnTo>
                    <a:pt x="3" y="108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9" y="122"/>
                  </a:lnTo>
                  <a:lnTo>
                    <a:pt x="11" y="126"/>
                  </a:lnTo>
                  <a:lnTo>
                    <a:pt x="14" y="129"/>
                  </a:lnTo>
                  <a:lnTo>
                    <a:pt x="17" y="133"/>
                  </a:lnTo>
                  <a:lnTo>
                    <a:pt x="20" y="137"/>
                  </a:lnTo>
                  <a:lnTo>
                    <a:pt x="24" y="140"/>
                  </a:lnTo>
                  <a:lnTo>
                    <a:pt x="28" y="144"/>
                  </a:lnTo>
                  <a:lnTo>
                    <a:pt x="32" y="147"/>
                  </a:lnTo>
                  <a:lnTo>
                    <a:pt x="36" y="150"/>
                  </a:lnTo>
                  <a:lnTo>
                    <a:pt x="40" y="152"/>
                  </a:lnTo>
                  <a:lnTo>
                    <a:pt x="45" y="155"/>
                  </a:lnTo>
                  <a:lnTo>
                    <a:pt x="49" y="157"/>
                  </a:lnTo>
                  <a:lnTo>
                    <a:pt x="54" y="158"/>
                  </a:lnTo>
                  <a:lnTo>
                    <a:pt x="59" y="160"/>
                  </a:lnTo>
                  <a:lnTo>
                    <a:pt x="64" y="162"/>
                  </a:lnTo>
                  <a:lnTo>
                    <a:pt x="70" y="164"/>
                  </a:lnTo>
                  <a:lnTo>
                    <a:pt x="75" y="165"/>
                  </a:lnTo>
                  <a:lnTo>
                    <a:pt x="79" y="166"/>
                  </a:lnTo>
                  <a:lnTo>
                    <a:pt x="85" y="167"/>
                  </a:lnTo>
                  <a:lnTo>
                    <a:pt x="91" y="168"/>
                  </a:lnTo>
                  <a:lnTo>
                    <a:pt x="96" y="169"/>
                  </a:lnTo>
                  <a:lnTo>
                    <a:pt x="102" y="170"/>
                  </a:lnTo>
                  <a:lnTo>
                    <a:pt x="108" y="170"/>
                  </a:lnTo>
                  <a:lnTo>
                    <a:pt x="112" y="171"/>
                  </a:lnTo>
                  <a:lnTo>
                    <a:pt x="118" y="171"/>
                  </a:lnTo>
                  <a:lnTo>
                    <a:pt x="123" y="171"/>
                  </a:lnTo>
                  <a:lnTo>
                    <a:pt x="126" y="171"/>
                  </a:lnTo>
                  <a:lnTo>
                    <a:pt x="129" y="171"/>
                  </a:lnTo>
                  <a:lnTo>
                    <a:pt x="131" y="171"/>
                  </a:lnTo>
                  <a:lnTo>
                    <a:pt x="134" y="171"/>
                  </a:lnTo>
                  <a:lnTo>
                    <a:pt x="136" y="171"/>
                  </a:lnTo>
                  <a:lnTo>
                    <a:pt x="138" y="171"/>
                  </a:lnTo>
                  <a:lnTo>
                    <a:pt x="141" y="171"/>
                  </a:lnTo>
                  <a:lnTo>
                    <a:pt x="142" y="170"/>
                  </a:lnTo>
                  <a:lnTo>
                    <a:pt x="144" y="170"/>
                  </a:lnTo>
                  <a:lnTo>
                    <a:pt x="146" y="170"/>
                  </a:lnTo>
                  <a:lnTo>
                    <a:pt x="149" y="170"/>
                  </a:lnTo>
                  <a:lnTo>
                    <a:pt x="151" y="170"/>
                  </a:lnTo>
                  <a:lnTo>
                    <a:pt x="153" y="170"/>
                  </a:lnTo>
                  <a:lnTo>
                    <a:pt x="155" y="169"/>
                  </a:lnTo>
                  <a:lnTo>
                    <a:pt x="157" y="169"/>
                  </a:lnTo>
                  <a:lnTo>
                    <a:pt x="159" y="169"/>
                  </a:lnTo>
                  <a:lnTo>
                    <a:pt x="160" y="169"/>
                  </a:lnTo>
                  <a:lnTo>
                    <a:pt x="162" y="168"/>
                  </a:lnTo>
                  <a:lnTo>
                    <a:pt x="164" y="168"/>
                  </a:lnTo>
                  <a:lnTo>
                    <a:pt x="166" y="168"/>
                  </a:lnTo>
                  <a:lnTo>
                    <a:pt x="168" y="168"/>
                  </a:lnTo>
                  <a:lnTo>
                    <a:pt x="169" y="167"/>
                  </a:lnTo>
                  <a:lnTo>
                    <a:pt x="171" y="167"/>
                  </a:lnTo>
                  <a:lnTo>
                    <a:pt x="172" y="167"/>
                  </a:lnTo>
                  <a:lnTo>
                    <a:pt x="173" y="167"/>
                  </a:lnTo>
                  <a:lnTo>
                    <a:pt x="175" y="166"/>
                  </a:lnTo>
                  <a:lnTo>
                    <a:pt x="177" y="166"/>
                  </a:lnTo>
                  <a:lnTo>
                    <a:pt x="178" y="166"/>
                  </a:lnTo>
                  <a:lnTo>
                    <a:pt x="180" y="166"/>
                  </a:lnTo>
                  <a:lnTo>
                    <a:pt x="181" y="165"/>
                  </a:lnTo>
                  <a:lnTo>
                    <a:pt x="183" y="165"/>
                  </a:lnTo>
                  <a:lnTo>
                    <a:pt x="184" y="165"/>
                  </a:lnTo>
                  <a:lnTo>
                    <a:pt x="168" y="134"/>
                  </a:lnTo>
                  <a:lnTo>
                    <a:pt x="166" y="134"/>
                  </a:lnTo>
                  <a:lnTo>
                    <a:pt x="164" y="135"/>
                  </a:lnTo>
                  <a:lnTo>
                    <a:pt x="161" y="135"/>
                  </a:lnTo>
                  <a:lnTo>
                    <a:pt x="159" y="136"/>
                  </a:lnTo>
                  <a:lnTo>
                    <a:pt x="157" y="136"/>
                  </a:lnTo>
                  <a:lnTo>
                    <a:pt x="154" y="136"/>
                  </a:lnTo>
                  <a:lnTo>
                    <a:pt x="152" y="137"/>
                  </a:lnTo>
                  <a:lnTo>
                    <a:pt x="149" y="137"/>
                  </a:lnTo>
                  <a:lnTo>
                    <a:pt x="147" y="137"/>
                  </a:lnTo>
                  <a:lnTo>
                    <a:pt x="145" y="137"/>
                  </a:lnTo>
                  <a:lnTo>
                    <a:pt x="142" y="138"/>
                  </a:lnTo>
                  <a:lnTo>
                    <a:pt x="141" y="138"/>
                  </a:lnTo>
                  <a:lnTo>
                    <a:pt x="138" y="138"/>
                  </a:lnTo>
                  <a:lnTo>
                    <a:pt x="136" y="138"/>
                  </a:lnTo>
                  <a:lnTo>
                    <a:pt x="133" y="138"/>
                  </a:lnTo>
                  <a:lnTo>
                    <a:pt x="131" y="138"/>
                  </a:lnTo>
                  <a:lnTo>
                    <a:pt x="127" y="138"/>
                  </a:lnTo>
                  <a:lnTo>
                    <a:pt x="123" y="138"/>
                  </a:lnTo>
                  <a:lnTo>
                    <a:pt x="119" y="138"/>
                  </a:lnTo>
                  <a:lnTo>
                    <a:pt x="115" y="137"/>
                  </a:lnTo>
                  <a:lnTo>
                    <a:pt x="112" y="137"/>
                  </a:lnTo>
                  <a:lnTo>
                    <a:pt x="109" y="136"/>
                  </a:lnTo>
                  <a:lnTo>
                    <a:pt x="106" y="135"/>
                  </a:lnTo>
                  <a:lnTo>
                    <a:pt x="102" y="134"/>
                  </a:lnTo>
                  <a:lnTo>
                    <a:pt x="99" y="134"/>
                  </a:lnTo>
                  <a:lnTo>
                    <a:pt x="96" y="132"/>
                  </a:lnTo>
                  <a:lnTo>
                    <a:pt x="93" y="131"/>
                  </a:lnTo>
                  <a:lnTo>
                    <a:pt x="90" y="130"/>
                  </a:lnTo>
                  <a:lnTo>
                    <a:pt x="87" y="129"/>
                  </a:lnTo>
                  <a:lnTo>
                    <a:pt x="84" y="128"/>
                  </a:lnTo>
                  <a:lnTo>
                    <a:pt x="81" y="127"/>
                  </a:lnTo>
                  <a:lnTo>
                    <a:pt x="79" y="125"/>
                  </a:lnTo>
                  <a:lnTo>
                    <a:pt x="77" y="123"/>
                  </a:lnTo>
                  <a:lnTo>
                    <a:pt x="75" y="121"/>
                  </a:lnTo>
                  <a:lnTo>
                    <a:pt x="73" y="119"/>
                  </a:lnTo>
                  <a:lnTo>
                    <a:pt x="71" y="117"/>
                  </a:lnTo>
                  <a:lnTo>
                    <a:pt x="69" y="115"/>
                  </a:lnTo>
                  <a:lnTo>
                    <a:pt x="67" y="113"/>
                  </a:lnTo>
                  <a:lnTo>
                    <a:pt x="66" y="110"/>
                  </a:lnTo>
                  <a:lnTo>
                    <a:pt x="64" y="108"/>
                  </a:lnTo>
                  <a:lnTo>
                    <a:pt x="63" y="105"/>
                  </a:lnTo>
                  <a:lnTo>
                    <a:pt x="62" y="103"/>
                  </a:lnTo>
                  <a:lnTo>
                    <a:pt x="61" y="100"/>
                  </a:lnTo>
                  <a:lnTo>
                    <a:pt x="60" y="98"/>
                  </a:lnTo>
                  <a:lnTo>
                    <a:pt x="60" y="95"/>
                  </a:lnTo>
                  <a:lnTo>
                    <a:pt x="59" y="92"/>
                  </a:lnTo>
                  <a:lnTo>
                    <a:pt x="59" y="89"/>
                  </a:lnTo>
                  <a:lnTo>
                    <a:pt x="59" y="86"/>
                  </a:lnTo>
                  <a:lnTo>
                    <a:pt x="59" y="83"/>
                  </a:lnTo>
                  <a:lnTo>
                    <a:pt x="59" y="80"/>
                  </a:lnTo>
                  <a:lnTo>
                    <a:pt x="60" y="78"/>
                  </a:lnTo>
                  <a:lnTo>
                    <a:pt x="60" y="75"/>
                  </a:lnTo>
                  <a:lnTo>
                    <a:pt x="61" y="72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4" y="65"/>
                  </a:lnTo>
                  <a:lnTo>
                    <a:pt x="65" y="63"/>
                  </a:lnTo>
                  <a:lnTo>
                    <a:pt x="66" y="60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4" y="52"/>
                  </a:lnTo>
                  <a:lnTo>
                    <a:pt x="76" y="50"/>
                  </a:lnTo>
                  <a:lnTo>
                    <a:pt x="78" y="48"/>
                  </a:lnTo>
                  <a:lnTo>
                    <a:pt x="79" y="46"/>
                  </a:lnTo>
                  <a:lnTo>
                    <a:pt x="82" y="44"/>
                  </a:lnTo>
                  <a:lnTo>
                    <a:pt x="84" y="43"/>
                  </a:lnTo>
                  <a:lnTo>
                    <a:pt x="87" y="42"/>
                  </a:lnTo>
                  <a:lnTo>
                    <a:pt x="90" y="41"/>
                  </a:lnTo>
                  <a:lnTo>
                    <a:pt x="93" y="39"/>
                  </a:lnTo>
                  <a:lnTo>
                    <a:pt x="96" y="38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5" y="35"/>
                  </a:lnTo>
                  <a:lnTo>
                    <a:pt x="109" y="35"/>
                  </a:lnTo>
                  <a:lnTo>
                    <a:pt x="111" y="34"/>
                  </a:lnTo>
                  <a:lnTo>
                    <a:pt x="115" y="34"/>
                  </a:lnTo>
                  <a:lnTo>
                    <a:pt x="119" y="33"/>
                  </a:lnTo>
                  <a:lnTo>
                    <a:pt x="122" y="33"/>
                  </a:lnTo>
                  <a:lnTo>
                    <a:pt x="126" y="33"/>
                  </a:lnTo>
                  <a:lnTo>
                    <a:pt x="129" y="33"/>
                  </a:lnTo>
                  <a:lnTo>
                    <a:pt x="132" y="33"/>
                  </a:lnTo>
                  <a:lnTo>
                    <a:pt x="135" y="33"/>
                  </a:lnTo>
                  <a:lnTo>
                    <a:pt x="138" y="33"/>
                  </a:lnTo>
                  <a:lnTo>
                    <a:pt x="141" y="34"/>
                  </a:lnTo>
                  <a:lnTo>
                    <a:pt x="143" y="34"/>
                  </a:lnTo>
                  <a:lnTo>
                    <a:pt x="146" y="34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7" y="37"/>
                  </a:lnTo>
                  <a:lnTo>
                    <a:pt x="160" y="37"/>
                  </a:lnTo>
                  <a:lnTo>
                    <a:pt x="163" y="38"/>
                  </a:lnTo>
                  <a:lnTo>
                    <a:pt x="166" y="39"/>
                  </a:lnTo>
                  <a:lnTo>
                    <a:pt x="169" y="40"/>
                  </a:lnTo>
                  <a:lnTo>
                    <a:pt x="171" y="40"/>
                  </a:lnTo>
                  <a:lnTo>
                    <a:pt x="188" y="9"/>
                  </a:lnTo>
                </a:path>
              </a:pathLst>
            </a:custGeom>
            <a:solidFill>
              <a:schemeClr val="tx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8" name="Freeform 1032"/>
            <p:cNvSpPr>
              <a:spLocks/>
            </p:cNvSpPr>
            <p:nvPr/>
          </p:nvSpPr>
          <p:spPr bwMode="auto">
            <a:xfrm>
              <a:off x="5064" y="152"/>
              <a:ext cx="468" cy="23"/>
            </a:xfrm>
            <a:custGeom>
              <a:avLst/>
              <a:gdLst/>
              <a:ahLst/>
              <a:cxnLst>
                <a:cxn ang="0">
                  <a:pos x="465" y="22"/>
                </a:cxn>
                <a:cxn ang="0">
                  <a:pos x="465" y="21"/>
                </a:cxn>
                <a:cxn ang="0">
                  <a:pos x="465" y="20"/>
                </a:cxn>
                <a:cxn ang="0">
                  <a:pos x="464" y="19"/>
                </a:cxn>
                <a:cxn ang="0">
                  <a:pos x="464" y="18"/>
                </a:cxn>
                <a:cxn ang="0">
                  <a:pos x="464" y="17"/>
                </a:cxn>
                <a:cxn ang="0">
                  <a:pos x="464" y="16"/>
                </a:cxn>
                <a:cxn ang="0">
                  <a:pos x="464" y="14"/>
                </a:cxn>
                <a:cxn ang="0">
                  <a:pos x="464" y="13"/>
                </a:cxn>
                <a:cxn ang="0">
                  <a:pos x="464" y="12"/>
                </a:cxn>
                <a:cxn ang="0">
                  <a:pos x="464" y="11"/>
                </a:cxn>
                <a:cxn ang="0">
                  <a:pos x="464" y="10"/>
                </a:cxn>
                <a:cxn ang="0">
                  <a:pos x="464" y="9"/>
                </a:cxn>
                <a:cxn ang="0">
                  <a:pos x="464" y="9"/>
                </a:cxn>
                <a:cxn ang="0">
                  <a:pos x="464" y="8"/>
                </a:cxn>
                <a:cxn ang="0">
                  <a:pos x="464" y="7"/>
                </a:cxn>
                <a:cxn ang="0">
                  <a:pos x="464" y="6"/>
                </a:cxn>
                <a:cxn ang="0">
                  <a:pos x="465" y="6"/>
                </a:cxn>
                <a:cxn ang="0">
                  <a:pos x="465" y="5"/>
                </a:cxn>
                <a:cxn ang="0">
                  <a:pos x="465" y="4"/>
                </a:cxn>
                <a:cxn ang="0">
                  <a:pos x="466" y="3"/>
                </a:cxn>
                <a:cxn ang="0">
                  <a:pos x="466" y="2"/>
                </a:cxn>
                <a:cxn ang="0">
                  <a:pos x="466" y="2"/>
                </a:cxn>
                <a:cxn ang="0">
                  <a:pos x="467" y="1"/>
                </a:cxn>
                <a:cxn ang="0">
                  <a:pos x="467" y="0"/>
                </a:cxn>
                <a:cxn ang="0">
                  <a:pos x="1" y="21"/>
                </a:cxn>
                <a:cxn ang="0">
                  <a:pos x="0" y="22"/>
                </a:cxn>
                <a:cxn ang="0">
                  <a:pos x="465" y="22"/>
                </a:cxn>
              </a:cxnLst>
              <a:rect l="0" t="0" r="r" b="b"/>
              <a:pathLst>
                <a:path w="468" h="23">
                  <a:moveTo>
                    <a:pt x="465" y="22"/>
                  </a:moveTo>
                  <a:lnTo>
                    <a:pt x="465" y="21"/>
                  </a:lnTo>
                  <a:lnTo>
                    <a:pt x="465" y="20"/>
                  </a:lnTo>
                  <a:lnTo>
                    <a:pt x="464" y="19"/>
                  </a:lnTo>
                  <a:lnTo>
                    <a:pt x="464" y="18"/>
                  </a:lnTo>
                  <a:lnTo>
                    <a:pt x="464" y="17"/>
                  </a:lnTo>
                  <a:lnTo>
                    <a:pt x="464" y="16"/>
                  </a:lnTo>
                  <a:lnTo>
                    <a:pt x="464" y="14"/>
                  </a:lnTo>
                  <a:lnTo>
                    <a:pt x="464" y="13"/>
                  </a:lnTo>
                  <a:lnTo>
                    <a:pt x="464" y="12"/>
                  </a:lnTo>
                  <a:lnTo>
                    <a:pt x="464" y="11"/>
                  </a:lnTo>
                  <a:lnTo>
                    <a:pt x="464" y="10"/>
                  </a:lnTo>
                  <a:lnTo>
                    <a:pt x="464" y="9"/>
                  </a:lnTo>
                  <a:lnTo>
                    <a:pt x="464" y="9"/>
                  </a:lnTo>
                  <a:lnTo>
                    <a:pt x="464" y="8"/>
                  </a:lnTo>
                  <a:lnTo>
                    <a:pt x="464" y="7"/>
                  </a:lnTo>
                  <a:lnTo>
                    <a:pt x="464" y="6"/>
                  </a:lnTo>
                  <a:lnTo>
                    <a:pt x="465" y="6"/>
                  </a:lnTo>
                  <a:lnTo>
                    <a:pt x="465" y="5"/>
                  </a:lnTo>
                  <a:lnTo>
                    <a:pt x="465" y="4"/>
                  </a:lnTo>
                  <a:lnTo>
                    <a:pt x="466" y="3"/>
                  </a:lnTo>
                  <a:lnTo>
                    <a:pt x="466" y="2"/>
                  </a:lnTo>
                  <a:lnTo>
                    <a:pt x="466" y="2"/>
                  </a:lnTo>
                  <a:lnTo>
                    <a:pt x="467" y="1"/>
                  </a:lnTo>
                  <a:lnTo>
                    <a:pt x="467" y="0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465" y="22"/>
                  </a:lnTo>
                </a:path>
              </a:pathLst>
            </a:custGeom>
            <a:solidFill>
              <a:srgbClr val="FF7D2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9" name="Freeform 1033"/>
            <p:cNvSpPr>
              <a:spLocks/>
            </p:cNvSpPr>
            <p:nvPr/>
          </p:nvSpPr>
          <p:spPr bwMode="auto">
            <a:xfrm>
              <a:off x="5460" y="48"/>
              <a:ext cx="244" cy="160"/>
            </a:xfrm>
            <a:custGeom>
              <a:avLst/>
              <a:gdLst/>
              <a:ahLst/>
              <a:cxnLst>
                <a:cxn ang="0">
                  <a:pos x="243" y="53"/>
                </a:cxn>
                <a:cxn ang="0">
                  <a:pos x="137" y="69"/>
                </a:cxn>
                <a:cxn ang="0">
                  <a:pos x="128" y="0"/>
                </a:cxn>
                <a:cxn ang="0">
                  <a:pos x="101" y="67"/>
                </a:cxn>
                <a:cxn ang="0">
                  <a:pos x="0" y="36"/>
                </a:cxn>
                <a:cxn ang="0">
                  <a:pos x="83" y="89"/>
                </a:cxn>
                <a:cxn ang="0">
                  <a:pos x="85" y="88"/>
                </a:cxn>
                <a:cxn ang="0">
                  <a:pos x="86" y="87"/>
                </a:cxn>
                <a:cxn ang="0">
                  <a:pos x="88" y="86"/>
                </a:cxn>
                <a:cxn ang="0">
                  <a:pos x="89" y="85"/>
                </a:cxn>
                <a:cxn ang="0">
                  <a:pos x="91" y="84"/>
                </a:cxn>
                <a:cxn ang="0">
                  <a:pos x="92" y="83"/>
                </a:cxn>
                <a:cxn ang="0">
                  <a:pos x="94" y="82"/>
                </a:cxn>
                <a:cxn ang="0">
                  <a:pos x="96" y="82"/>
                </a:cxn>
                <a:cxn ang="0">
                  <a:pos x="97" y="81"/>
                </a:cxn>
                <a:cxn ang="0">
                  <a:pos x="99" y="80"/>
                </a:cxn>
                <a:cxn ang="0">
                  <a:pos x="101" y="80"/>
                </a:cxn>
                <a:cxn ang="0">
                  <a:pos x="102" y="79"/>
                </a:cxn>
                <a:cxn ang="0">
                  <a:pos x="104" y="79"/>
                </a:cxn>
                <a:cxn ang="0">
                  <a:pos x="105" y="79"/>
                </a:cxn>
                <a:cxn ang="0">
                  <a:pos x="107" y="79"/>
                </a:cxn>
                <a:cxn ang="0">
                  <a:pos x="109" y="79"/>
                </a:cxn>
                <a:cxn ang="0">
                  <a:pos x="113" y="79"/>
                </a:cxn>
                <a:cxn ang="0">
                  <a:pos x="117" y="79"/>
                </a:cxn>
                <a:cxn ang="0">
                  <a:pos x="121" y="80"/>
                </a:cxn>
                <a:cxn ang="0">
                  <a:pos x="124" y="82"/>
                </a:cxn>
                <a:cxn ang="0">
                  <a:pos x="128" y="83"/>
                </a:cxn>
                <a:cxn ang="0">
                  <a:pos x="131" y="85"/>
                </a:cxn>
                <a:cxn ang="0">
                  <a:pos x="134" y="88"/>
                </a:cxn>
                <a:cxn ang="0">
                  <a:pos x="137" y="90"/>
                </a:cxn>
                <a:cxn ang="0">
                  <a:pos x="139" y="93"/>
                </a:cxn>
                <a:cxn ang="0">
                  <a:pos x="141" y="95"/>
                </a:cxn>
                <a:cxn ang="0">
                  <a:pos x="142" y="98"/>
                </a:cxn>
                <a:cxn ang="0">
                  <a:pos x="144" y="101"/>
                </a:cxn>
                <a:cxn ang="0">
                  <a:pos x="145" y="105"/>
                </a:cxn>
                <a:cxn ang="0">
                  <a:pos x="146" y="109"/>
                </a:cxn>
                <a:cxn ang="0">
                  <a:pos x="147" y="112"/>
                </a:cxn>
                <a:cxn ang="0">
                  <a:pos x="147" y="116"/>
                </a:cxn>
                <a:cxn ang="0">
                  <a:pos x="147" y="118"/>
                </a:cxn>
                <a:cxn ang="0">
                  <a:pos x="147" y="119"/>
                </a:cxn>
                <a:cxn ang="0">
                  <a:pos x="147" y="121"/>
                </a:cxn>
                <a:cxn ang="0">
                  <a:pos x="146" y="122"/>
                </a:cxn>
                <a:cxn ang="0">
                  <a:pos x="146" y="124"/>
                </a:cxn>
                <a:cxn ang="0">
                  <a:pos x="146" y="126"/>
                </a:cxn>
                <a:cxn ang="0">
                  <a:pos x="145" y="127"/>
                </a:cxn>
                <a:cxn ang="0">
                  <a:pos x="144" y="129"/>
                </a:cxn>
                <a:cxn ang="0">
                  <a:pos x="191" y="159"/>
                </a:cxn>
                <a:cxn ang="0">
                  <a:pos x="157" y="102"/>
                </a:cxn>
                <a:cxn ang="0">
                  <a:pos x="243" y="53"/>
                </a:cxn>
              </a:cxnLst>
              <a:rect l="0" t="0" r="r" b="b"/>
              <a:pathLst>
                <a:path w="244" h="160">
                  <a:moveTo>
                    <a:pt x="243" y="53"/>
                  </a:moveTo>
                  <a:lnTo>
                    <a:pt x="137" y="69"/>
                  </a:lnTo>
                  <a:lnTo>
                    <a:pt x="128" y="0"/>
                  </a:lnTo>
                  <a:lnTo>
                    <a:pt x="101" y="67"/>
                  </a:lnTo>
                  <a:lnTo>
                    <a:pt x="0" y="36"/>
                  </a:lnTo>
                  <a:lnTo>
                    <a:pt x="83" y="89"/>
                  </a:lnTo>
                  <a:lnTo>
                    <a:pt x="85" y="88"/>
                  </a:lnTo>
                  <a:lnTo>
                    <a:pt x="86" y="87"/>
                  </a:lnTo>
                  <a:lnTo>
                    <a:pt x="88" y="86"/>
                  </a:lnTo>
                  <a:lnTo>
                    <a:pt x="89" y="85"/>
                  </a:lnTo>
                  <a:lnTo>
                    <a:pt x="91" y="84"/>
                  </a:lnTo>
                  <a:lnTo>
                    <a:pt x="92" y="83"/>
                  </a:lnTo>
                  <a:lnTo>
                    <a:pt x="94" y="82"/>
                  </a:lnTo>
                  <a:lnTo>
                    <a:pt x="96" y="82"/>
                  </a:lnTo>
                  <a:lnTo>
                    <a:pt x="97" y="81"/>
                  </a:lnTo>
                  <a:lnTo>
                    <a:pt x="99" y="80"/>
                  </a:lnTo>
                  <a:lnTo>
                    <a:pt x="101" y="80"/>
                  </a:lnTo>
                  <a:lnTo>
                    <a:pt x="102" y="79"/>
                  </a:lnTo>
                  <a:lnTo>
                    <a:pt x="104" y="79"/>
                  </a:lnTo>
                  <a:lnTo>
                    <a:pt x="105" y="79"/>
                  </a:lnTo>
                  <a:lnTo>
                    <a:pt x="107" y="79"/>
                  </a:lnTo>
                  <a:lnTo>
                    <a:pt x="109" y="79"/>
                  </a:lnTo>
                  <a:lnTo>
                    <a:pt x="113" y="79"/>
                  </a:lnTo>
                  <a:lnTo>
                    <a:pt x="117" y="79"/>
                  </a:lnTo>
                  <a:lnTo>
                    <a:pt x="121" y="80"/>
                  </a:lnTo>
                  <a:lnTo>
                    <a:pt x="124" y="82"/>
                  </a:lnTo>
                  <a:lnTo>
                    <a:pt x="128" y="83"/>
                  </a:lnTo>
                  <a:lnTo>
                    <a:pt x="131" y="85"/>
                  </a:lnTo>
                  <a:lnTo>
                    <a:pt x="134" y="88"/>
                  </a:lnTo>
                  <a:lnTo>
                    <a:pt x="137" y="90"/>
                  </a:lnTo>
                  <a:lnTo>
                    <a:pt x="139" y="93"/>
                  </a:lnTo>
                  <a:lnTo>
                    <a:pt x="141" y="95"/>
                  </a:lnTo>
                  <a:lnTo>
                    <a:pt x="142" y="98"/>
                  </a:lnTo>
                  <a:lnTo>
                    <a:pt x="144" y="101"/>
                  </a:lnTo>
                  <a:lnTo>
                    <a:pt x="145" y="105"/>
                  </a:lnTo>
                  <a:lnTo>
                    <a:pt x="146" y="109"/>
                  </a:lnTo>
                  <a:lnTo>
                    <a:pt x="147" y="112"/>
                  </a:lnTo>
                  <a:lnTo>
                    <a:pt x="147" y="116"/>
                  </a:lnTo>
                  <a:lnTo>
                    <a:pt x="147" y="118"/>
                  </a:lnTo>
                  <a:lnTo>
                    <a:pt x="147" y="119"/>
                  </a:lnTo>
                  <a:lnTo>
                    <a:pt x="147" y="121"/>
                  </a:lnTo>
                  <a:lnTo>
                    <a:pt x="146" y="122"/>
                  </a:lnTo>
                  <a:lnTo>
                    <a:pt x="146" y="124"/>
                  </a:lnTo>
                  <a:lnTo>
                    <a:pt x="146" y="126"/>
                  </a:lnTo>
                  <a:lnTo>
                    <a:pt x="145" y="127"/>
                  </a:lnTo>
                  <a:lnTo>
                    <a:pt x="144" y="129"/>
                  </a:lnTo>
                  <a:lnTo>
                    <a:pt x="191" y="159"/>
                  </a:lnTo>
                  <a:lnTo>
                    <a:pt x="157" y="102"/>
                  </a:lnTo>
                  <a:lnTo>
                    <a:pt x="243" y="53"/>
                  </a:lnTo>
                </a:path>
              </a:pathLst>
            </a:custGeom>
            <a:solidFill>
              <a:srgbClr val="FF7D2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Freeform 1034"/>
            <p:cNvSpPr>
              <a:spLocks/>
            </p:cNvSpPr>
            <p:nvPr/>
          </p:nvSpPr>
          <p:spPr bwMode="auto">
            <a:xfrm>
              <a:off x="5064" y="226"/>
              <a:ext cx="245" cy="165"/>
            </a:xfrm>
            <a:custGeom>
              <a:avLst/>
              <a:gdLst/>
              <a:ahLst/>
              <a:cxnLst>
                <a:cxn ang="0">
                  <a:pos x="146" y="164"/>
                </a:cxn>
                <a:cxn ang="0">
                  <a:pos x="190" y="38"/>
                </a:cxn>
                <a:cxn ang="0">
                  <a:pos x="190" y="164"/>
                </a:cxn>
                <a:cxn ang="0">
                  <a:pos x="244" y="164"/>
                </a:cxn>
                <a:cxn ang="0">
                  <a:pos x="244" y="0"/>
                </a:cxn>
                <a:cxn ang="0">
                  <a:pos x="159" y="0"/>
                </a:cxn>
                <a:cxn ang="0">
                  <a:pos x="122" y="109"/>
                </a:cxn>
                <a:cxn ang="0">
                  <a:pos x="85" y="0"/>
                </a:cxn>
                <a:cxn ang="0">
                  <a:pos x="0" y="0"/>
                </a:cxn>
                <a:cxn ang="0">
                  <a:pos x="0" y="164"/>
                </a:cxn>
                <a:cxn ang="0">
                  <a:pos x="55" y="164"/>
                </a:cxn>
                <a:cxn ang="0">
                  <a:pos x="55" y="38"/>
                </a:cxn>
                <a:cxn ang="0">
                  <a:pos x="98" y="164"/>
                </a:cxn>
                <a:cxn ang="0">
                  <a:pos x="146" y="164"/>
                </a:cxn>
              </a:cxnLst>
              <a:rect l="0" t="0" r="r" b="b"/>
              <a:pathLst>
                <a:path w="245" h="165">
                  <a:moveTo>
                    <a:pt x="146" y="164"/>
                  </a:moveTo>
                  <a:lnTo>
                    <a:pt x="190" y="38"/>
                  </a:lnTo>
                  <a:lnTo>
                    <a:pt x="190" y="164"/>
                  </a:lnTo>
                  <a:lnTo>
                    <a:pt x="244" y="164"/>
                  </a:lnTo>
                  <a:lnTo>
                    <a:pt x="244" y="0"/>
                  </a:lnTo>
                  <a:lnTo>
                    <a:pt x="159" y="0"/>
                  </a:lnTo>
                  <a:lnTo>
                    <a:pt x="122" y="10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55" y="164"/>
                  </a:lnTo>
                  <a:lnTo>
                    <a:pt x="55" y="38"/>
                  </a:lnTo>
                  <a:lnTo>
                    <a:pt x="98" y="164"/>
                  </a:lnTo>
                  <a:lnTo>
                    <a:pt x="146" y="164"/>
                  </a:lnTo>
                </a:path>
              </a:pathLst>
            </a:custGeom>
            <a:solidFill>
              <a:schemeClr val="tx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Rectangle 1035"/>
          <p:cNvSpPr>
            <a:spLocks noChangeArrowheads="1"/>
          </p:cNvSpPr>
          <p:nvPr/>
        </p:nvSpPr>
        <p:spPr bwMode="auto">
          <a:xfrm>
            <a:off x="1676400" y="5638800"/>
            <a:ext cx="28448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99"/>
                </a:solidFill>
                <a:latin typeface="Trebuchet MS" pitchFamily="34" charset="0"/>
              </a:rPr>
              <a:t>From Dr. Vinton Cerf, </a:t>
            </a:r>
          </a:p>
          <a:p>
            <a:pPr eaLnBrk="0" hangingPunct="0"/>
            <a:r>
              <a:rPr lang="en-US" sz="2000" b="1">
                <a:solidFill>
                  <a:srgbClr val="000099"/>
                </a:solidFill>
                <a:latin typeface="Trebuchet MS" pitchFamily="34" charset="0"/>
              </a:rPr>
              <a:t>Co-Creator of TCP/IP</a:t>
            </a:r>
          </a:p>
        </p:txBody>
      </p:sp>
      <p:pic>
        <p:nvPicPr>
          <p:cNvPr id="76812" name="Picture 1036" descr="Y:\slater\ISOC\History\vint_cerf_pics_from_ditto_files\1421014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419600"/>
            <a:ext cx="1196975" cy="1968500"/>
          </a:xfrm>
          <a:prstGeom prst="rect">
            <a:avLst/>
          </a:prstGeom>
          <a:noFill/>
        </p:spPr>
      </p:pic>
      <p:pic>
        <p:nvPicPr>
          <p:cNvPr id="76813" name="Picture 1037" descr="Y:\slater\Internet-related_pics\internet_pi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648200"/>
            <a:ext cx="2743200" cy="1879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6000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/>
              <a:t>Brief History of the Internet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876800"/>
          </a:xfrm>
        </p:spPr>
        <p:txBody>
          <a:bodyPr/>
          <a:lstStyle/>
          <a:p>
            <a:r>
              <a:rPr lang="en-US" sz="2400"/>
              <a:t>1968 - DARPA </a:t>
            </a:r>
            <a:r>
              <a:rPr lang="en-US" sz="1800"/>
              <a:t>(Defense Advanced Research Projects Agency) </a:t>
            </a:r>
            <a:r>
              <a:rPr lang="en-US" sz="2400"/>
              <a:t>contracts with BBN</a:t>
            </a:r>
            <a:r>
              <a:rPr lang="en-US" sz="1800"/>
              <a:t> (Bolt, Beranek &amp; Newman) </a:t>
            </a:r>
            <a:r>
              <a:rPr lang="en-US" sz="2400"/>
              <a:t>to create ARPAnet</a:t>
            </a:r>
          </a:p>
          <a:p>
            <a:r>
              <a:rPr lang="en-US" sz="2400"/>
              <a:t>1970 - First five nodes: </a:t>
            </a:r>
          </a:p>
          <a:p>
            <a:pPr lvl="1">
              <a:lnSpc>
                <a:spcPct val="70000"/>
              </a:lnSpc>
            </a:pPr>
            <a:r>
              <a:rPr lang="en-US" sz="1800"/>
              <a:t>UCLA</a:t>
            </a:r>
          </a:p>
          <a:p>
            <a:pPr lvl="1">
              <a:lnSpc>
                <a:spcPct val="70000"/>
              </a:lnSpc>
            </a:pPr>
            <a:r>
              <a:rPr lang="en-US" sz="1800"/>
              <a:t>Stanford</a:t>
            </a:r>
          </a:p>
          <a:p>
            <a:pPr lvl="1">
              <a:lnSpc>
                <a:spcPct val="70000"/>
              </a:lnSpc>
            </a:pPr>
            <a:r>
              <a:rPr lang="en-US" sz="1800"/>
              <a:t>UC Santa Barbara</a:t>
            </a:r>
          </a:p>
          <a:p>
            <a:pPr lvl="1">
              <a:lnSpc>
                <a:spcPct val="70000"/>
              </a:lnSpc>
            </a:pPr>
            <a:r>
              <a:rPr lang="en-US" sz="1800"/>
              <a:t>U of Utah, and </a:t>
            </a:r>
          </a:p>
          <a:p>
            <a:pPr lvl="1">
              <a:lnSpc>
                <a:spcPct val="70000"/>
              </a:lnSpc>
            </a:pPr>
            <a:r>
              <a:rPr lang="en-US" sz="1800"/>
              <a:t>BBN</a:t>
            </a:r>
          </a:p>
          <a:p>
            <a:r>
              <a:rPr lang="en-US" sz="2400"/>
              <a:t>1974 - TCP specification by Vint Cerf</a:t>
            </a:r>
          </a:p>
          <a:p>
            <a:r>
              <a:rPr lang="en-US" sz="2400"/>
              <a:t>1984 – On January 1, the Internet with its 1000 hosts converts en masse to using TCP/IP for its messaging</a:t>
            </a:r>
          </a:p>
        </p:txBody>
      </p:sp>
      <p:pic>
        <p:nvPicPr>
          <p:cNvPr id="78852" name="Picture 4" descr="D:\slater_forrest\ISOC\isocmember.gif"/>
          <p:cNvPicPr>
            <a:picLocks noChangeAspect="1" noChangeArrowheads="1"/>
          </p:cNvPicPr>
          <p:nvPr/>
        </p:nvPicPr>
        <p:blipFill>
          <a:blip r:embed="rId2"/>
          <a:srcRect b="21568"/>
          <a:stretch>
            <a:fillRect/>
          </a:stretch>
        </p:blipFill>
        <p:spPr bwMode="auto">
          <a:xfrm>
            <a:off x="7091363" y="5653088"/>
            <a:ext cx="1520825" cy="7620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6000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42950"/>
          </a:xfrm>
        </p:spPr>
        <p:txBody>
          <a:bodyPr/>
          <a:lstStyle/>
          <a:p>
            <a:r>
              <a:rPr lang="en-US" sz="3600"/>
              <a:t>Internet Growth Trends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71600"/>
            <a:ext cx="7772400" cy="4800600"/>
          </a:xfrm>
        </p:spPr>
        <p:txBody>
          <a:bodyPr/>
          <a:lstStyle/>
          <a:p>
            <a:pPr marL="342900" lvl="0" indent="-342900" algn="l">
              <a:buClr>
                <a:srgbClr val="006400"/>
              </a:buClr>
            </a:pPr>
            <a:r>
              <a:rPr lang="en-US" sz="2000" b="0" baseline="0">
                <a:solidFill>
                  <a:srgbClr val="006400"/>
                </a:solidFill>
                <a:latin typeface="Trebuchet MS"/>
              </a:rPr>
              <a:t>1977: 111 hosts on Internet hjhjk,njkh</a:t>
            </a:r>
          </a:p>
          <a:p>
            <a:pPr marL="342900" lvl="0" indent="-342900" algn="l">
              <a:buClr>
                <a:srgbClr val="000099"/>
              </a:buClr>
            </a:pPr>
            <a:r>
              <a:rPr lang="en-US" sz="2000" b="0" baseline="0">
                <a:solidFill>
                  <a:srgbClr val="000099"/>
                </a:solidFill>
                <a:latin typeface="Trebuchet MS"/>
              </a:rPr>
              <a:t>1981: 213 hosts</a:t>
            </a:r>
          </a:p>
          <a:p>
            <a:pPr marL="342900" lvl="0" indent="-342900" algn="l">
              <a:buClr>
                <a:srgbClr val="000099"/>
              </a:buClr>
            </a:pPr>
            <a:r>
              <a:rPr lang="en-US" sz="2000" b="0" baseline="0">
                <a:solidFill>
                  <a:srgbClr val="000099"/>
                </a:solidFill>
                <a:latin typeface="Trebuchet MS"/>
              </a:rPr>
              <a:t>1983: 562 hosts</a:t>
            </a:r>
          </a:p>
          <a:p>
            <a:pPr marL="342900" lvl="0" indent="-342900" algn="l">
              <a:buClr>
                <a:srgbClr val="000099"/>
              </a:buClr>
            </a:pPr>
            <a:r>
              <a:rPr lang="en-US" sz="2000" b="0" baseline="0">
                <a:solidFill>
                  <a:srgbClr val="000099"/>
                </a:solidFill>
                <a:latin typeface="Trebuchet MS"/>
              </a:rPr>
              <a:t>1984: 1,000 hosts</a:t>
            </a:r>
          </a:p>
          <a:p>
            <a:pPr marL="342900" lvl="0" indent="-342900" algn="l">
              <a:buClr>
                <a:srgbClr val="000099"/>
              </a:buClr>
            </a:pPr>
            <a:r>
              <a:rPr lang="en-US" sz="2000" b="0" baseline="0">
                <a:solidFill>
                  <a:srgbClr val="000099"/>
                </a:solidFill>
                <a:latin typeface="Trebuchet MS"/>
              </a:rPr>
              <a:t>1986: 5,000 hosts</a:t>
            </a:r>
          </a:p>
          <a:p>
            <a:pPr marL="342900" lvl="0" indent="-342900" algn="l">
              <a:buClr>
                <a:srgbClr val="000099"/>
              </a:buClr>
            </a:pPr>
            <a:r>
              <a:rPr lang="en-US" sz="2000" b="0" baseline="0">
                <a:solidFill>
                  <a:srgbClr val="000099"/>
                </a:solidFill>
                <a:latin typeface="Trebuchet MS"/>
              </a:rPr>
              <a:t>1987: 10,000 hosts</a:t>
            </a:r>
          </a:p>
          <a:p>
            <a:pPr marL="342900" lvl="0" indent="-342900" algn="l">
              <a:buClr>
                <a:srgbClr val="000099"/>
              </a:buClr>
            </a:pPr>
            <a:r>
              <a:rPr lang="en-US" sz="2000" b="0" baseline="0">
                <a:solidFill>
                  <a:srgbClr val="000099"/>
                </a:solidFill>
                <a:latin typeface="Trebuchet MS"/>
              </a:rPr>
              <a:t>1989: 100,000 hosts</a:t>
            </a:r>
          </a:p>
          <a:p>
            <a:pPr marL="342900" lvl="0" indent="-342900" algn="l">
              <a:buClr>
                <a:srgbClr val="000099"/>
              </a:buClr>
            </a:pPr>
            <a:r>
              <a:rPr lang="en-US" sz="2000" b="0" baseline="0">
                <a:solidFill>
                  <a:srgbClr val="000099"/>
                </a:solidFill>
                <a:latin typeface="Trebuchet MS"/>
              </a:rPr>
              <a:t>1992: 1,000,000 hosts</a:t>
            </a:r>
          </a:p>
          <a:p>
            <a:pPr marL="342900" lvl="0" indent="-342900" algn="l">
              <a:buClr>
                <a:srgbClr val="000099"/>
              </a:buClr>
            </a:pPr>
            <a:r>
              <a:rPr lang="en-US" sz="2000" b="0" baseline="0">
                <a:solidFill>
                  <a:srgbClr val="000099"/>
                </a:solidFill>
                <a:latin typeface="Trebuchet MS"/>
              </a:rPr>
              <a:t>2001: 150 </a:t>
            </a:r>
            <a:r>
              <a:rPr lang="en-US" sz="2000" b="0" i="0" baseline="0" dirty="0">
                <a:latin typeface="Trebuchet MS"/>
              </a:rPr>
              <a:t>–</a:t>
            </a:r>
            <a:r>
              <a:rPr lang="en-US" sz="2000" b="0" baseline="0" dirty="0">
                <a:solidFill>
                  <a:srgbClr val="000099"/>
                </a:solidFill>
                <a:latin typeface="Trebuchet MS"/>
              </a:rPr>
              <a:t> 175 million hosts</a:t>
            </a:r>
          </a:p>
          <a:p>
            <a:pPr marL="342900" lvl="0" indent="-342900" algn="l">
              <a:buClr>
                <a:srgbClr val="000099"/>
              </a:buClr>
            </a:pPr>
            <a:r>
              <a:rPr lang="en-US" sz="2000" b="0" baseline="0">
                <a:solidFill>
                  <a:srgbClr val="000099"/>
                </a:solidFill>
                <a:latin typeface="Trebuchet MS"/>
              </a:rPr>
              <a:t>2002: over 200 million hosts</a:t>
            </a:r>
          </a:p>
          <a:p>
            <a:pPr marL="342900" lvl="0" indent="-342900" algn="l">
              <a:buClr>
                <a:srgbClr val="000099"/>
              </a:buClr>
            </a:pPr>
            <a:r>
              <a:rPr lang="en-US" sz="2000" b="0" baseline="0">
                <a:solidFill>
                  <a:srgbClr val="000099"/>
                </a:solidFill>
                <a:latin typeface="Trebuchet MS"/>
              </a:rPr>
              <a:t>By 2010, about 80% of the planet will be on the Internet  </a:t>
            </a:r>
          </a:p>
          <a:p>
            <a:pPr marL="342900" lvl="0" indent="-342900" algn="l"/>
            <a:endParaRPr lang="en-US" sz="2000"/>
          </a:p>
        </p:txBody>
      </p:sp>
      <p:pic>
        <p:nvPicPr>
          <p:cNvPr id="9220" name="Picture 4" descr="D:\slater_forrest\ISOC\isocmember.gif"/>
          <p:cNvPicPr>
            <a:picLocks noChangeAspect="1" noChangeArrowheads="1"/>
          </p:cNvPicPr>
          <p:nvPr/>
        </p:nvPicPr>
        <p:blipFill>
          <a:blip r:embed="rId2"/>
          <a:srcRect b="21568"/>
          <a:stretch>
            <a:fillRect/>
          </a:stretch>
        </p:blipFill>
        <p:spPr bwMode="auto">
          <a:xfrm>
            <a:off x="7091363" y="5653088"/>
            <a:ext cx="1520825" cy="7620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6000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876300"/>
          </a:xfrm>
        </p:spPr>
        <p:txBody>
          <a:bodyPr/>
          <a:lstStyle/>
          <a:p>
            <a:r>
              <a:rPr lang="en-US" sz="2800"/>
              <a:t>No. of Participating Hosts</a:t>
            </a:r>
            <a:br>
              <a:rPr lang="en-US" sz="2800"/>
            </a:br>
            <a:r>
              <a:rPr lang="en-US" sz="2800"/>
              <a:t>Oct. ‘90 - Apr. ‘98</a:t>
            </a:r>
          </a:p>
        </p:txBody>
      </p:sp>
      <p:pic>
        <p:nvPicPr>
          <p:cNvPr id="12291" name="Picture 3" descr="C:\slater\teach\internet\1998_research\COUNT_HO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257300"/>
            <a:ext cx="7807325" cy="4533900"/>
          </a:xfrm>
          <a:prstGeom prst="rect">
            <a:avLst/>
          </a:prstGeom>
          <a:noFill/>
        </p:spPr>
      </p:pic>
      <p:pic>
        <p:nvPicPr>
          <p:cNvPr id="12292" name="Picture 4" descr="D:\slater_forrest\ISOC\isocmember.gif"/>
          <p:cNvPicPr>
            <a:picLocks noChangeAspect="1" noChangeArrowheads="1"/>
          </p:cNvPicPr>
          <p:nvPr/>
        </p:nvPicPr>
        <p:blipFill>
          <a:blip r:embed="rId3"/>
          <a:srcRect b="21568"/>
          <a:stretch>
            <a:fillRect/>
          </a:stretch>
        </p:blipFill>
        <p:spPr bwMode="auto">
          <a:xfrm>
            <a:off x="7091363" y="5653088"/>
            <a:ext cx="1520825" cy="7620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6000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28" name="Object 0"/>
          <p:cNvGraphicFramePr>
            <a:graphicFrameLocks noChangeAspect="1"/>
          </p:cNvGraphicFramePr>
          <p:nvPr/>
        </p:nvGraphicFramePr>
        <p:xfrm>
          <a:off x="228600" y="228600"/>
          <a:ext cx="8610600" cy="5945188"/>
        </p:xfrm>
        <a:graphic>
          <a:graphicData uri="http://schemas.openxmlformats.org/presentationml/2006/ole">
            <p:oleObj spid="_x0000_s99328" name="Chart" r:id="rId3" imgW="9715805" imgH="6953707" progId="Excel.Chart.8">
              <p:embed/>
            </p:oleObj>
          </a:graphicData>
        </a:graphic>
      </p:graphicFrame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600200" y="6119813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rebuchet MS" pitchFamily="34" charset="0"/>
              </a:rPr>
              <a:t>The Internet was not known as "The Internet" until January 1984, at which time</a:t>
            </a:r>
          </a:p>
          <a:p>
            <a:r>
              <a:rPr lang="en-US" sz="1200">
                <a:latin typeface="Trebuchet MS" pitchFamily="34" charset="0"/>
              </a:rPr>
              <a:t>there were 1000 hosts that were all converted over to using TCP/IP.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5843588"/>
            <a:ext cx="2033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Chart by William F. Slater, III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391400" y="2133600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Sept. 1, 2002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943600" y="3886200"/>
            <a:ext cx="176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Dot-Com Bust Begins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086600" y="4267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04850" y="6613525"/>
            <a:ext cx="310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Copyright 2002, William F. Slater, III, Chicago, IL, USA</a:t>
            </a:r>
          </a:p>
        </p:txBody>
      </p:sp>
    </p:spTree>
  </p:cSld>
  <p:clrMapOvr>
    <a:masterClrMapping/>
  </p:clrMapOvr>
  <p:transition spd="slow" advClick="0" advTm="6000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sz="3600"/>
              <a:t>Domain Name Registration</a:t>
            </a:r>
            <a:br>
              <a:rPr lang="en-US" sz="3600"/>
            </a:br>
            <a:r>
              <a:rPr lang="en-US" sz="3600"/>
              <a:t>Jan. ‘89 - Jul. ‘97</a:t>
            </a:r>
          </a:p>
        </p:txBody>
      </p:sp>
      <p:pic>
        <p:nvPicPr>
          <p:cNvPr id="14339" name="Picture 3" descr="C:\slater\teach\internet\1998_research\COUNT_DOMAI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77200" cy="3500438"/>
          </a:xfrm>
          <a:prstGeom prst="rect">
            <a:avLst/>
          </a:prstGeom>
          <a:noFill/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308225" y="5454650"/>
            <a:ext cx="478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99"/>
                </a:solidFill>
                <a:latin typeface="Trebuchet MS" pitchFamily="34" charset="0"/>
              </a:rPr>
              <a:t>April 2001: 31,000,000 Domain Names!!!</a:t>
            </a:r>
          </a:p>
        </p:txBody>
      </p:sp>
      <p:pic>
        <p:nvPicPr>
          <p:cNvPr id="14341" name="Picture 5" descr="D:\slater_forrest\ISOC\isocmember.gif"/>
          <p:cNvPicPr>
            <a:picLocks noChangeAspect="1" noChangeArrowheads="1"/>
          </p:cNvPicPr>
          <p:nvPr/>
        </p:nvPicPr>
        <p:blipFill>
          <a:blip r:embed="rId3"/>
          <a:srcRect b="21568"/>
          <a:stretch>
            <a:fillRect/>
          </a:stretch>
        </p:blipFill>
        <p:spPr bwMode="auto">
          <a:xfrm>
            <a:off x="7091363" y="5653088"/>
            <a:ext cx="1520825" cy="7620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6000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TCP/IP Addresses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1981200"/>
            <a:ext cx="71755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Every host on the Internet must have a unique IP address</a:t>
            </a:r>
          </a:p>
          <a:p>
            <a:pPr>
              <a:lnSpc>
                <a:spcPct val="90000"/>
              </a:lnSpc>
            </a:pPr>
            <a:r>
              <a:rPr lang="en-GB" sz="2800"/>
              <a:t>The IP address is a 32-bit number which we write in dotted decimal notation</a:t>
            </a:r>
          </a:p>
          <a:p>
            <a:pPr>
              <a:lnSpc>
                <a:spcPct val="90000"/>
              </a:lnSpc>
            </a:pPr>
            <a:r>
              <a:rPr lang="en-GB" sz="2800"/>
              <a:t>The first part of the IP address is the network address  – the remainder is the host ID</a:t>
            </a:r>
          </a:p>
          <a:p>
            <a:pPr>
              <a:lnSpc>
                <a:spcPct val="90000"/>
              </a:lnSpc>
            </a:pPr>
            <a:r>
              <a:rPr lang="en-GB" sz="2800"/>
              <a:t>A subnet mask is used to determine the network address from a IP host address</a:t>
            </a:r>
          </a:p>
          <a:p>
            <a:pPr>
              <a:lnSpc>
                <a:spcPct val="90000"/>
              </a:lnSpc>
            </a:pPr>
            <a:r>
              <a:rPr lang="en-GB" sz="2800"/>
              <a:t>All hosts on the same network are configured with the same subnet mask</a:t>
            </a:r>
          </a:p>
          <a:p>
            <a:pPr>
              <a:lnSpc>
                <a:spcPct val="90000"/>
              </a:lnSpc>
            </a:pPr>
            <a:endParaRPr lang="en-GB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Address Example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181225" y="1905000"/>
            <a:ext cx="38449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Arial" charset="0"/>
              </a:rPr>
              <a:t>Host address: 192.252.12.14</a:t>
            </a:r>
          </a:p>
          <a:p>
            <a:pPr eaLnBrk="0" hangingPunct="0"/>
            <a:r>
              <a:rPr lang="en-GB">
                <a:latin typeface="Arial" charset="0"/>
              </a:rPr>
              <a:t>Subnet mask:  255.255.255.0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357313" y="3116263"/>
            <a:ext cx="701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617663" y="3962400"/>
            <a:ext cx="6069012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>
                <a:latin typeface="Courier New" pitchFamily="49" charset="0"/>
              </a:rPr>
              <a:t>11000000.11111100.00001100.00001110</a:t>
            </a:r>
          </a:p>
          <a:p>
            <a:pPr eaLnBrk="0" hangingPunct="0"/>
            <a:r>
              <a:rPr lang="en-GB">
                <a:latin typeface="Courier New" pitchFamily="49" charset="0"/>
              </a:rPr>
              <a:t>11111111.11111111.11111111.00000000</a:t>
            </a:r>
          </a:p>
          <a:p>
            <a:pPr eaLnBrk="0" hangingPunct="0"/>
            <a:endParaRPr lang="en-GB">
              <a:latin typeface="Courier New" pitchFamily="49" charset="0"/>
            </a:endParaRPr>
          </a:p>
          <a:p>
            <a:pPr eaLnBrk="0" hangingPunct="0"/>
            <a:r>
              <a:rPr lang="en-GB">
                <a:latin typeface="Courier New" pitchFamily="49" charset="0"/>
              </a:rPr>
              <a:t>11000000.11111100.00001100.00000000</a:t>
            </a:r>
          </a:p>
          <a:p>
            <a:pPr eaLnBrk="0" hangingPunct="0"/>
            <a:endParaRPr lang="en-GB">
              <a:latin typeface="Courier New" pitchFamily="49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1758950" y="5562600"/>
            <a:ext cx="590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703263" y="2971800"/>
            <a:ext cx="75263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>
                <a:latin typeface="Arial" charset="0"/>
              </a:rPr>
              <a:t>To obtain the network address, AND the host IP with its subnet mask:</a:t>
            </a: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1758950" y="4953000"/>
            <a:ext cx="590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280988" y="3962400"/>
            <a:ext cx="132715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Arial" charset="0"/>
              </a:rPr>
              <a:t>Host IP:</a:t>
            </a:r>
          </a:p>
          <a:p>
            <a:pPr eaLnBrk="0" hangingPunct="0"/>
            <a:r>
              <a:rPr lang="en-GB">
                <a:latin typeface="Arial" charset="0"/>
              </a:rPr>
              <a:t>Mask:</a:t>
            </a:r>
          </a:p>
          <a:p>
            <a:pPr eaLnBrk="0" hangingPunct="0"/>
            <a:endParaRPr lang="en-GB">
              <a:latin typeface="Arial" charset="0"/>
            </a:endParaRPr>
          </a:p>
          <a:p>
            <a:pPr eaLnBrk="0" hangingPunct="0"/>
            <a:r>
              <a:rPr lang="en-GB">
                <a:latin typeface="Arial" charset="0"/>
              </a:rPr>
              <a:t>Net addr:</a:t>
            </a:r>
          </a:p>
          <a:p>
            <a:pPr eaLnBrk="0" hangingPunct="0"/>
            <a:endParaRPr lang="en-GB">
              <a:latin typeface="Arial" charset="0"/>
            </a:endParaRPr>
          </a:p>
          <a:p>
            <a:pPr eaLnBrk="0" hangingPunct="0"/>
            <a:r>
              <a:rPr lang="en-GB">
                <a:latin typeface="Arial" charset="0"/>
              </a:rPr>
              <a:t>which is: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673225" y="5791200"/>
            <a:ext cx="18129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Arial" charset="0"/>
              </a:rPr>
              <a:t>192.152.12.0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CECECE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E3E3E3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1012</Words>
  <Application>Microsoft PowerPoint</Application>
  <PresentationFormat>On-screen Show (4:3)</PresentationFormat>
  <Paragraphs>159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Times New Roman</vt:lpstr>
      <vt:lpstr>Trebuchet MS</vt:lpstr>
      <vt:lpstr>Arial</vt:lpstr>
      <vt:lpstr>Courier New</vt:lpstr>
      <vt:lpstr>Default Design</vt:lpstr>
      <vt:lpstr>Microsoft Excel Chart</vt:lpstr>
      <vt:lpstr>What Is the Internet?</vt:lpstr>
      <vt:lpstr>What is the Internet?</vt:lpstr>
      <vt:lpstr>Brief History of the Internet</vt:lpstr>
      <vt:lpstr>Internet Growth Trends</vt:lpstr>
      <vt:lpstr>No. of Participating Hosts Oct. ‘90 - Apr. ‘98</vt:lpstr>
      <vt:lpstr>Slide 6</vt:lpstr>
      <vt:lpstr>Domain Name Registration Jan. ‘89 - Jul. ‘97</vt:lpstr>
      <vt:lpstr>TCP/IP Addresses</vt:lpstr>
      <vt:lpstr>Network Address Example</vt:lpstr>
      <vt:lpstr>Obtaining an Internet Network Address</vt:lpstr>
      <vt:lpstr>Domain Name System (DNS)</vt:lpstr>
      <vt:lpstr>DNS on the Internet</vt:lpstr>
      <vt:lpstr>Internet Email Addresses</vt:lpstr>
      <vt:lpstr>Hypertext Transfer Protocol (HTTP)</vt:lpstr>
      <vt:lpstr>Uniform Resource Locator (URL)</vt:lpstr>
      <vt:lpstr>URL Defaults</vt:lpstr>
      <vt:lpstr>File Transfer Protocol (FTP)</vt:lpstr>
      <vt:lpstr>Telnet</vt:lpstr>
      <vt:lpstr>Some Port Assignments</vt:lpstr>
    </vt:vector>
  </TitlesOfParts>
  <Company>Slater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F. Slater, III</dc:creator>
  <cp:lastModifiedBy>sai</cp:lastModifiedBy>
  <cp:revision>51</cp:revision>
  <dcterms:created xsi:type="dcterms:W3CDTF">2002-09-01T14:15:11Z</dcterms:created>
  <dcterms:modified xsi:type="dcterms:W3CDTF">2020-10-07T14:01:47Z</dcterms:modified>
</cp:coreProperties>
</file>