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9" r:id="rId2"/>
  </p:sldMasterIdLst>
  <p:notesMasterIdLst>
    <p:notesMasterId r:id="rId30"/>
  </p:notesMasterIdLst>
  <p:sldIdLst>
    <p:sldId id="256" r:id="rId3"/>
    <p:sldId id="321" r:id="rId4"/>
    <p:sldId id="257" r:id="rId5"/>
    <p:sldId id="291" r:id="rId6"/>
    <p:sldId id="339" r:id="rId7"/>
    <p:sldId id="258" r:id="rId8"/>
    <p:sldId id="259" r:id="rId9"/>
    <p:sldId id="260" r:id="rId10"/>
    <p:sldId id="331" r:id="rId11"/>
    <p:sldId id="326" r:id="rId12"/>
    <p:sldId id="325" r:id="rId13"/>
    <p:sldId id="332" r:id="rId14"/>
    <p:sldId id="327" r:id="rId15"/>
    <p:sldId id="334" r:id="rId16"/>
    <p:sldId id="318" r:id="rId17"/>
    <p:sldId id="288" r:id="rId18"/>
    <p:sldId id="335" r:id="rId19"/>
    <p:sldId id="336" r:id="rId20"/>
    <p:sldId id="319" r:id="rId21"/>
    <p:sldId id="329" r:id="rId22"/>
    <p:sldId id="292" r:id="rId23"/>
    <p:sldId id="330" r:id="rId24"/>
    <p:sldId id="337" r:id="rId25"/>
    <p:sldId id="338" r:id="rId26"/>
    <p:sldId id="340"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9E927-3ECD-4B1F-9990-61B35DEF5F90}" v="3" dt="2024-08-05T09:12:39.022"/>
    <p1510:client id="{84C0CCC6-B6A2-454B-9BCF-C46A8CB5A5D7}" v="134" dt="2024-08-05T08:34:16.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autoAdjust="0"/>
  </p:normalViewPr>
  <p:slideViewPr>
    <p:cSldViewPr snapToGrid="0">
      <p:cViewPr varScale="1">
        <p:scale>
          <a:sx n="81" d="100"/>
          <a:sy n="81" d="100"/>
        </p:scale>
        <p:origin x="754" y="62"/>
      </p:cViewPr>
      <p:guideLst/>
    </p:cSldViewPr>
  </p:slideViewPr>
  <p:outlineViewPr>
    <p:cViewPr>
      <p:scale>
        <a:sx n="33" d="100"/>
        <a:sy n="33" d="100"/>
      </p:scale>
      <p:origin x="0" y="-29610"/>
    </p:cViewPr>
  </p:outlineViewPr>
  <p:notesTextViewPr>
    <p:cViewPr>
      <p:scale>
        <a:sx n="1" d="1"/>
        <a:sy n="1" d="1"/>
      </p:scale>
      <p:origin x="0" y="0"/>
    </p:cViewPr>
  </p:notesTextViewPr>
  <p:sorterViewPr>
    <p:cViewPr>
      <p:scale>
        <a:sx n="100" d="100"/>
        <a:sy n="100" d="100"/>
      </p:scale>
      <p:origin x="0" y="-1506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B2A2A-5EED-4969-AF52-1AA983A3BF6C}"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118B3-DEDB-43BA-B4B9-4CEC32B849C9}" type="slidenum">
              <a:rPr lang="en-IN" smtClean="0"/>
              <a:t>‹#›</a:t>
            </a:fld>
            <a:endParaRPr lang="en-IN"/>
          </a:p>
        </p:txBody>
      </p:sp>
    </p:spTree>
    <p:extLst>
      <p:ext uri="{BB962C8B-B14F-4D97-AF65-F5344CB8AC3E}">
        <p14:creationId xmlns:p14="http://schemas.microsoft.com/office/powerpoint/2010/main" val="292857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E8157F-1181-4A14-A1C4-0B5D6D0A1252}" type="slidenum">
              <a:rPr lang="en-IN" smtClean="0"/>
              <a:t>1</a:t>
            </a:fld>
            <a:endParaRPr lang="en-IN" dirty="0"/>
          </a:p>
        </p:txBody>
      </p:sp>
    </p:spTree>
    <p:extLst>
      <p:ext uri="{BB962C8B-B14F-4D97-AF65-F5344CB8AC3E}">
        <p14:creationId xmlns:p14="http://schemas.microsoft.com/office/powerpoint/2010/main" val="714715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itchFamily="34" charset="-128"/>
                <a:cs typeface="Arial" panose="020B0604020202020204" pitchFamily="34" charset="0"/>
              </a:rPr>
              <a:t>CORPORATE HEADQUARTERS</a:t>
            </a:r>
          </a:p>
          <a:p>
            <a:pPr>
              <a:tabLst>
                <a:tab pos="457200" algn="l"/>
              </a:tabLst>
              <a:defRPr/>
            </a:pPr>
            <a:r>
              <a:rPr lang="en-US" sz="1400">
                <a:solidFill>
                  <a:schemeClr val="tx2"/>
                </a:solidFill>
                <a:ea typeface="MS PGothic" pitchFamily="34" charset="-128"/>
                <a:cs typeface="Arial" panose="020B0604020202020204" pitchFamily="34" charset="0"/>
              </a:rPr>
              <a:t>Lords Tower, Block 1, 2</a:t>
            </a:r>
            <a:r>
              <a:rPr lang="en-US" sz="1400" baseline="30000">
                <a:solidFill>
                  <a:schemeClr val="tx2"/>
                </a:solidFill>
                <a:ea typeface="MS PGothic" pitchFamily="34" charset="-128"/>
                <a:cs typeface="Arial" panose="020B0604020202020204" pitchFamily="34" charset="0"/>
              </a:rPr>
              <a:t>nd</a:t>
            </a:r>
            <a:r>
              <a:rPr lang="en-US" sz="1400">
                <a:solidFill>
                  <a:schemeClr val="tx2"/>
                </a:solidFill>
                <a:ea typeface="MS PGothic" pitchFamily="34" charset="-128"/>
                <a:cs typeface="Arial" panose="020B0604020202020204" pitchFamily="34" charset="0"/>
              </a:rPr>
              <a:t> Floor</a:t>
            </a:r>
          </a:p>
          <a:p>
            <a:pPr>
              <a:tabLst>
                <a:tab pos="457200" algn="l"/>
              </a:tabLst>
              <a:defRPr/>
            </a:pPr>
            <a:r>
              <a:rPr lang="en-US" sz="1400">
                <a:solidFill>
                  <a:schemeClr val="tx2"/>
                </a:solidFill>
                <a:ea typeface="MS PGothic" pitchFamily="34" charset="-128"/>
                <a:cs typeface="Arial" panose="020B0604020202020204" pitchFamily="34" charset="0"/>
              </a:rPr>
              <a:t>Jawaharlal Nehru Road,</a:t>
            </a:r>
          </a:p>
          <a:p>
            <a:pPr>
              <a:tabLst>
                <a:tab pos="457200" algn="l"/>
              </a:tabLst>
              <a:defRPr/>
            </a:pPr>
            <a:r>
              <a:rPr lang="en-US" sz="1400" err="1">
                <a:solidFill>
                  <a:schemeClr val="tx2"/>
                </a:solidFill>
                <a:ea typeface="MS PGothic" pitchFamily="34" charset="-128"/>
                <a:cs typeface="Arial" panose="020B0604020202020204" pitchFamily="34" charset="0"/>
              </a:rPr>
              <a:t>Thiru</a:t>
            </a:r>
            <a:r>
              <a:rPr lang="en-US" sz="140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err="1">
                <a:solidFill>
                  <a:schemeClr val="tx2"/>
                </a:solidFill>
                <a:ea typeface="MS PGothic" pitchFamily="34" charset="-128"/>
                <a:cs typeface="Arial" panose="020B0604020202020204" pitchFamily="34" charset="0"/>
              </a:rPr>
              <a:t>Ekkaduthangal</a:t>
            </a:r>
            <a:r>
              <a:rPr lang="en-US" sz="140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254557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6928"/>
            <a:ext cx="7743463"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429006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5FA7E65B-289A-42D4-B4B6-C96E10D5BC7F}" type="slidenum">
              <a:rPr lang="en-IN" smtClean="0"/>
              <a:t>‹#›</a:t>
            </a:fld>
            <a:endParaRPr lang="en-IN"/>
          </a:p>
        </p:txBody>
      </p:sp>
      <p:grpSp>
        <p:nvGrpSpPr>
          <p:cNvPr id="8" name="Group 7">
            <a:extLst>
              <a:ext uri="{FF2B5EF4-FFF2-40B4-BE49-F238E27FC236}">
                <a16:creationId xmlns:a16="http://schemas.microsoft.com/office/drawing/2014/main" id="{E80ABC4E-B6AA-40D3-BC1E-FD42531607FB}"/>
              </a:ext>
            </a:extLst>
          </p:cNvPr>
          <p:cNvGrpSpPr/>
          <p:nvPr/>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p:nvPicPr>
        <p:blipFill>
          <a:blip r:embed="rId2"/>
          <a:stretch>
            <a:fillRect/>
          </a:stretch>
        </p:blipFill>
        <p:spPr>
          <a:xfrm>
            <a:off x="-12700" y="4096268"/>
            <a:ext cx="3145809" cy="2761727"/>
          </a:xfrm>
          <a:prstGeom prst="rect">
            <a:avLst/>
          </a:prstGeom>
        </p:spPr>
      </p:pic>
      <p:pic>
        <p:nvPicPr>
          <p:cNvPr id="55" name="Picture 54"/>
          <p:cNvPicPr>
            <a:picLocks noChangeAspect="1"/>
          </p:cNvPicPr>
          <p:nvPr/>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16419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333978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a:extLst>
              <a:ext uri="{FF2B5EF4-FFF2-40B4-BE49-F238E27FC236}">
                <a16:creationId xmlns:a16="http://schemas.microsoft.com/office/drawing/2014/main" id="{1AAB5543-E77D-4770-AB77-F51C18A044B9}"/>
              </a:ext>
            </a:extLst>
          </p:cNvPr>
          <p:cNvSpPr/>
          <p:nvPr/>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grpSp>
        <p:nvGrpSpPr>
          <p:cNvPr id="2010" name="Group 2009"/>
          <p:cNvGrpSpPr/>
          <p:nvPr/>
        </p:nvGrpSpPr>
        <p:grpSpPr>
          <a:xfrm>
            <a:off x="495064" y="352425"/>
            <a:ext cx="1551631" cy="414716"/>
            <a:chOff x="4971814" y="299551"/>
            <a:chExt cx="2248375" cy="600940"/>
          </a:xfrm>
          <a:solidFill>
            <a:schemeClr val="accent2"/>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a:extLst>
              <a:ext uri="{FF2B5EF4-FFF2-40B4-BE49-F238E27FC236}">
                <a16:creationId xmlns:a16="http://schemas.microsoft.com/office/drawing/2014/main" id="{F7CACDEE-CD4A-4AB2-9814-60D12F418240}"/>
              </a:ext>
            </a:extLst>
          </p:cNvPr>
          <p:cNvSpPr/>
          <p:nvPr/>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a:extLst>
              <a:ext uri="{FF2B5EF4-FFF2-40B4-BE49-F238E27FC236}">
                <a16:creationId xmlns:a16="http://schemas.microsoft.com/office/drawing/2014/main" id="{E6845DEF-2F5B-40D3-8F35-B3629EACE058}"/>
              </a:ext>
            </a:extLst>
          </p:cNvPr>
          <p:cNvGrpSpPr/>
          <p:nvPr/>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92469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5FA7E65B-289A-42D4-B4B6-C96E10D5BC7F}" type="slidenum">
              <a:rPr lang="en-IN" smtClean="0"/>
              <a:t>‹#›</a:t>
            </a:fld>
            <a:endParaRPr lang="en-IN"/>
          </a:p>
        </p:txBody>
      </p:sp>
      <p:grpSp>
        <p:nvGrpSpPr>
          <p:cNvPr id="8" name="Group 7">
            <a:extLst>
              <a:ext uri="{FF2B5EF4-FFF2-40B4-BE49-F238E27FC236}">
                <a16:creationId xmlns:a16="http://schemas.microsoft.com/office/drawing/2014/main" id="{E80ABC4E-B6AA-40D3-BC1E-FD42531607FB}"/>
              </a:ext>
            </a:extLst>
          </p:cNvPr>
          <p:cNvGrpSpPr/>
          <p:nvPr/>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p:nvPicPr>
        <p:blipFill>
          <a:blip r:embed="rId2"/>
          <a:stretch>
            <a:fillRect/>
          </a:stretch>
        </p:blipFill>
        <p:spPr>
          <a:xfrm>
            <a:off x="-12700" y="4096268"/>
            <a:ext cx="3145809" cy="2761727"/>
          </a:xfrm>
          <a:prstGeom prst="rect">
            <a:avLst/>
          </a:prstGeom>
        </p:spPr>
      </p:pic>
      <p:pic>
        <p:nvPicPr>
          <p:cNvPr id="55" name="Picture 54"/>
          <p:cNvPicPr>
            <a:picLocks noChangeAspect="1"/>
          </p:cNvPicPr>
          <p:nvPr/>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2527577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012D677D-5545-407F-8134-802927E65181}" type="datetimeFigureOut">
              <a:rPr lang="en-IN" smtClean="0"/>
              <a:t>05-08-2024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5FA7E65B-289A-42D4-B4B6-C96E10D5BC7F}" type="slidenum">
              <a:rPr lang="en-IN" smtClean="0"/>
              <a:t>‹#›</a:t>
            </a:fld>
            <a:endParaRPr lang="en-IN"/>
          </a:p>
        </p:txBody>
      </p:sp>
    </p:spTree>
    <p:extLst>
      <p:ext uri="{BB962C8B-B14F-4D97-AF65-F5344CB8AC3E}">
        <p14:creationId xmlns:p14="http://schemas.microsoft.com/office/powerpoint/2010/main" val="3152007698"/>
      </p:ext>
    </p:extLst>
  </p:cSld>
  <p:clrMap bg1="lt1" tx1="dk1" bg2="lt2" tx2="dk2" accent1="accent1" accent2="accent2" accent3="accent3" accent4="accent4" accent5="accent5" accent6="accent6" hlink="hlink" folHlink="folHlink"/>
  <p:sldLayoutIdLst>
    <p:sldLayoutId id="2147483799" r:id="rId1"/>
    <p:sldLayoutId id="2147483798" r:id="rId2"/>
    <p:sldLayoutId id="2147483797" r:id="rId3"/>
    <p:sldLayoutId id="2147483794" r:id="rId4"/>
    <p:sldLayoutId id="214748379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012D677D-5545-407F-8134-802927E65181}" type="datetimeFigureOut">
              <a:rPr lang="en-IN" smtClean="0"/>
              <a:t>05-08-2024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5FA7E65B-289A-42D4-B4B6-C96E10D5BC7F}" type="slidenum">
              <a:rPr lang="en-IN" smtClean="0"/>
              <a:t>‹#›</a:t>
            </a:fld>
            <a:endParaRPr lang="en-IN"/>
          </a:p>
        </p:txBody>
      </p:sp>
    </p:spTree>
    <p:extLst>
      <p:ext uri="{BB962C8B-B14F-4D97-AF65-F5344CB8AC3E}">
        <p14:creationId xmlns:p14="http://schemas.microsoft.com/office/powerpoint/2010/main" val="4147230175"/>
      </p:ext>
    </p:extLst>
  </p:cSld>
  <p:clrMap bg1="lt1" tx1="dk1" bg2="lt2" tx2="dk2" accent1="accent1" accent2="accent2" accent3="accent3" accent4="accent4" accent5="accent5" accent6="accent6" hlink="hlink" folHlink="folHlink"/>
  <p:sldLayoutIdLst>
    <p:sldLayoutId id="21474838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14FCF5-76DC-287B-5984-584B4ACF99A8}"/>
              </a:ext>
            </a:extLst>
          </p:cNvPr>
          <p:cNvSpPr>
            <a:spLocks noGrp="1"/>
          </p:cNvSpPr>
          <p:nvPr>
            <p:ph type="title"/>
          </p:nvPr>
        </p:nvSpPr>
        <p:spPr/>
        <p:txBody>
          <a:bodyPr>
            <a:normAutofit/>
          </a:bodyPr>
          <a:lstStyle/>
          <a:p>
            <a:r>
              <a:rPr lang="en-US" sz="3200" dirty="0"/>
              <a:t>Global Banking Analysis</a:t>
            </a:r>
            <a:endParaRPr lang="en-IN" dirty="0"/>
          </a:p>
        </p:txBody>
      </p:sp>
      <p:sp>
        <p:nvSpPr>
          <p:cNvPr id="4" name="Text Placeholder 3">
            <a:extLst>
              <a:ext uri="{FF2B5EF4-FFF2-40B4-BE49-F238E27FC236}">
                <a16:creationId xmlns:a16="http://schemas.microsoft.com/office/drawing/2014/main" id="{B7FD5CCB-FE57-9B71-5D2E-BB37D57C40C0}"/>
              </a:ext>
            </a:extLst>
          </p:cNvPr>
          <p:cNvSpPr>
            <a:spLocks noGrp="1"/>
          </p:cNvSpPr>
          <p:nvPr>
            <p:ph type="body" sz="quarter" idx="12"/>
          </p:nvPr>
        </p:nvSpPr>
        <p:spPr/>
        <p:txBody>
          <a:bodyPr/>
          <a:lstStyle/>
          <a:p>
            <a:r>
              <a:rPr lang="en-IN">
                <a:solidFill>
                  <a:srgbClr val="002060"/>
                </a:solidFill>
              </a:rPr>
              <a:t>05/08/2024</a:t>
            </a:r>
            <a:endParaRPr lang="en-IN" dirty="0">
              <a:solidFill>
                <a:srgbClr val="002060"/>
              </a:solidFill>
            </a:endParaRPr>
          </a:p>
        </p:txBody>
      </p:sp>
      <p:sp>
        <p:nvSpPr>
          <p:cNvPr id="5" name="Text Placeholder 4">
            <a:extLst>
              <a:ext uri="{FF2B5EF4-FFF2-40B4-BE49-F238E27FC236}">
                <a16:creationId xmlns:a16="http://schemas.microsoft.com/office/drawing/2014/main" id="{3B96B02C-112A-FF68-90BE-C16FE188ABF3}"/>
              </a:ext>
            </a:extLst>
          </p:cNvPr>
          <p:cNvSpPr>
            <a:spLocks noGrp="1"/>
          </p:cNvSpPr>
          <p:nvPr>
            <p:ph type="body" sz="quarter" idx="13"/>
          </p:nvPr>
        </p:nvSpPr>
        <p:spPr>
          <a:xfrm>
            <a:off x="7705726" y="4035994"/>
            <a:ext cx="4260133" cy="493981"/>
          </a:xfrm>
        </p:spPr>
        <p:txBody>
          <a:bodyPr/>
          <a:lstStyle/>
          <a:p>
            <a:r>
              <a:rPr lang="en-US" sz="2900" dirty="0"/>
              <a:t>Review</a:t>
            </a:r>
            <a:endParaRPr lang="en-IN" sz="2900" dirty="0"/>
          </a:p>
        </p:txBody>
      </p:sp>
    </p:spTree>
    <p:extLst>
      <p:ext uri="{BB962C8B-B14F-4D97-AF65-F5344CB8AC3E}">
        <p14:creationId xmlns:p14="http://schemas.microsoft.com/office/powerpoint/2010/main" val="13439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39E2C-83A6-FC68-96DF-E87EB57E88C6}"/>
              </a:ext>
            </a:extLst>
          </p:cNvPr>
          <p:cNvSpPr>
            <a:spLocks noGrp="1"/>
          </p:cNvSpPr>
          <p:nvPr>
            <p:ph idx="1"/>
          </p:nvPr>
        </p:nvSpPr>
        <p:spPr>
          <a:xfrm>
            <a:off x="435077" y="1176696"/>
            <a:ext cx="10713631" cy="4351338"/>
          </a:xfrm>
        </p:spPr>
        <p:txBody>
          <a:bodyPr>
            <a:normAutofit/>
          </a:bodyPr>
          <a:lstStyle/>
          <a:p>
            <a:pPr marL="0" lvl="0" indent="0">
              <a:lnSpc>
                <a:spcPct val="107000"/>
              </a:lnSpc>
              <a:spcAft>
                <a:spcPts val="800"/>
              </a:spcAft>
              <a:buNone/>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Setup: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Installed the Faker library for generating realistic fake data.</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Defined schemas for transactions, customers, and branches tables.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Static Data Generation: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Generated 1000 entries for customers and 10 entries for branches.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Converted to Spark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DataFrames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and saved as Delta tables in the Hive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metastore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raw_data</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schema).</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Streaming Data Simulation: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Created a function to generate and append new transactions data every 5 seconds.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Continuously wrote the streaming transactions data to the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raw_data.transactions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table.</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400" kern="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4D79DEA-8257-CCB1-73AE-84445C307342}"/>
              </a:ext>
            </a:extLst>
          </p:cNvPr>
          <p:cNvSpPr>
            <a:spLocks noGrp="1"/>
          </p:cNvSpPr>
          <p:nvPr>
            <p:ph type="title"/>
          </p:nvPr>
        </p:nvSpPr>
        <p:spPr>
          <a:xfrm>
            <a:off x="533401" y="-143557"/>
            <a:ext cx="9690100" cy="1089529"/>
          </a:xfrm>
        </p:spPr>
        <p:txBody>
          <a:bodyPr/>
          <a:lstStyle/>
          <a:p>
            <a:b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Raw Data Generation and Ingestion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21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A051BA-98DA-A3AC-E024-64C4EC5C7142}"/>
              </a:ext>
            </a:extLst>
          </p:cNvPr>
          <p:cNvSpPr>
            <a:spLocks noGrp="1"/>
          </p:cNvSpPr>
          <p:nvPr>
            <p:ph type="title"/>
          </p:nvPr>
        </p:nvSpPr>
        <p:spPr/>
        <p:txBody>
          <a:bodyPr/>
          <a:lstStyle/>
          <a:p>
            <a:r>
              <a:rPr lang="en-IN" dirty="0">
                <a:cs typeface="Arial" panose="020B0604020202020204" pitchFamily="34" charset="0"/>
              </a:rPr>
              <a:t>RAW DATA PROCESS</a:t>
            </a:r>
          </a:p>
        </p:txBody>
      </p:sp>
      <p:sp>
        <p:nvSpPr>
          <p:cNvPr id="11" name="Content Placeholder 10">
            <a:extLst>
              <a:ext uri="{FF2B5EF4-FFF2-40B4-BE49-F238E27FC236}">
                <a16:creationId xmlns:a16="http://schemas.microsoft.com/office/drawing/2014/main" id="{58E21ED7-867B-155B-B501-2E7BAEEE7B34}"/>
              </a:ext>
            </a:extLst>
          </p:cNvPr>
          <p:cNvSpPr>
            <a:spLocks noGrp="1"/>
          </p:cNvSpPr>
          <p:nvPr>
            <p:ph idx="1"/>
          </p:nvPr>
        </p:nvSpPr>
        <p:spPr>
          <a:xfrm>
            <a:off x="533400" y="884622"/>
            <a:ext cx="8699089" cy="508875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Library Imports and Initialization:</a:t>
            </a:r>
          </a:p>
          <a:p>
            <a:pPr marL="0" indent="0">
              <a:buNone/>
            </a:pPr>
            <a:r>
              <a:rPr lang="en-US" sz="1400" dirty="0">
                <a:latin typeface="Times New Roman" panose="02020603050405020304" pitchFamily="18" charset="0"/>
                <a:cs typeface="Times New Roman" panose="02020603050405020304" pitchFamily="18" charset="0"/>
              </a:rPr>
              <a:t>Imports necessary libraries, including Faker for generating fake data and </a:t>
            </a:r>
            <a:r>
              <a:rPr lang="en-US" sz="1400" dirty="0" err="1">
                <a:latin typeface="Times New Roman" panose="02020603050405020304" pitchFamily="18" charset="0"/>
                <a:cs typeface="Times New Roman" panose="02020603050405020304" pitchFamily="18" charset="0"/>
              </a:rPr>
              <a:t>pyspark</a:t>
            </a:r>
            <a:r>
              <a:rPr lang="en-US" sz="1400" dirty="0">
                <a:latin typeface="Times New Roman" panose="02020603050405020304" pitchFamily="18" charset="0"/>
                <a:cs typeface="Times New Roman" panose="02020603050405020304" pitchFamily="18" charset="0"/>
              </a:rPr>
              <a:t> for Spark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operations and initializes the Faker instance to generate realistic fake data.</a:t>
            </a:r>
          </a:p>
          <a:p>
            <a:pPr marL="0" indent="0">
              <a:buNone/>
            </a:pPr>
            <a:r>
              <a:rPr lang="en-US" sz="1400" b="1" dirty="0">
                <a:latin typeface="Times New Roman" panose="02020603050405020304" pitchFamily="18" charset="0"/>
                <a:cs typeface="Times New Roman" panose="02020603050405020304" pitchFamily="18" charset="0"/>
              </a:rPr>
              <a:t>Schema Definitions:</a:t>
            </a:r>
          </a:p>
          <a:p>
            <a:pPr marL="0" indent="0">
              <a:buNone/>
            </a:pPr>
            <a:r>
              <a:rPr lang="en-US" sz="1400" dirty="0">
                <a:latin typeface="Times New Roman" panose="02020603050405020304" pitchFamily="18" charset="0"/>
                <a:cs typeface="Times New Roman" panose="02020603050405020304" pitchFamily="18" charset="0"/>
              </a:rPr>
              <a:t>Defines the schema for three different tables: transactions, customers, and branches. Each schema specifies the fields and their data types.</a:t>
            </a:r>
          </a:p>
          <a:p>
            <a:pPr marL="0" indent="0">
              <a:buNone/>
            </a:pPr>
            <a:r>
              <a:rPr lang="en-US" sz="1400" b="1" dirty="0">
                <a:latin typeface="Times New Roman" panose="02020603050405020304" pitchFamily="18" charset="0"/>
                <a:cs typeface="Times New Roman" panose="02020603050405020304" pitchFamily="18" charset="0"/>
              </a:rPr>
              <a:t>Data Generation Function:</a:t>
            </a:r>
          </a:p>
          <a:p>
            <a:pPr marL="0" indent="0">
              <a:buNone/>
            </a:pPr>
            <a:r>
              <a:rPr lang="en-US" sz="1400" dirty="0" err="1">
                <a:latin typeface="Times New Roman" panose="02020603050405020304" pitchFamily="18" charset="0"/>
                <a:cs typeface="Times New Roman" panose="02020603050405020304" pitchFamily="18" charset="0"/>
              </a:rPr>
              <a:t>generate_data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table_name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num_entries</a:t>
            </a:r>
            <a:r>
              <a:rPr lang="en-US" sz="1400" dirty="0">
                <a:latin typeface="Times New Roman" panose="02020603050405020304" pitchFamily="18" charset="0"/>
                <a:cs typeface="Times New Roman" panose="02020603050405020304" pitchFamily="18" charset="0"/>
              </a:rPr>
              <a:t>=1) generates fake data for the specified table (transactions, customers, or branches). It creates a list of dictionaries where each dictionary represents a row of data, with values generated based on the table's schema.</a:t>
            </a:r>
          </a:p>
          <a:p>
            <a:pPr marL="0" indent="0">
              <a:buNone/>
            </a:pPr>
            <a:r>
              <a:rPr lang="en-US" sz="1400" b="1" dirty="0">
                <a:latin typeface="Times New Roman" panose="02020603050405020304" pitchFamily="18" charset="0"/>
                <a:cs typeface="Times New Roman" panose="02020603050405020304" pitchFamily="18" charset="0"/>
              </a:rPr>
              <a:t>Static Data Generation: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Generates static data for the customers and branches tables.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Converts the generated data into Spark </a:t>
            </a:r>
            <a:r>
              <a:rPr lang="en-US" sz="1400" dirty="0" err="1">
                <a:latin typeface="Times New Roman" panose="02020603050405020304" pitchFamily="18" charset="0"/>
                <a:cs typeface="Times New Roman" panose="02020603050405020304" pitchFamily="18" charset="0"/>
              </a:rPr>
              <a:t>DataFrames</a:t>
            </a:r>
            <a:r>
              <a:rPr lang="en-US" sz="1400" dirty="0">
                <a:latin typeface="Times New Roman" panose="02020603050405020304" pitchFamily="18" charset="0"/>
                <a:cs typeface="Times New Roman" panose="02020603050405020304" pitchFamily="18" charset="0"/>
              </a:rPr>
              <a:t> with the defined schemas.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Writes these </a:t>
            </a:r>
            <a:r>
              <a:rPr lang="en-US" sz="1400" dirty="0" err="1">
                <a:latin typeface="Times New Roman" panose="02020603050405020304" pitchFamily="18" charset="0"/>
                <a:cs typeface="Times New Roman" panose="02020603050405020304" pitchFamily="18" charset="0"/>
              </a:rPr>
              <a:t>DataFrames</a:t>
            </a:r>
            <a:r>
              <a:rPr lang="en-US" sz="1400" dirty="0">
                <a:latin typeface="Times New Roman" panose="02020603050405020304" pitchFamily="18" charset="0"/>
                <a:cs typeface="Times New Roman" panose="02020603050405020304" pitchFamily="18" charset="0"/>
              </a:rPr>
              <a:t> to Delta tables in Databricks File System (DBFS), overwriting any existing data and schema.</a:t>
            </a:r>
          </a:p>
          <a:p>
            <a:pPr marL="0" indent="0">
              <a:buNone/>
            </a:pPr>
            <a:r>
              <a:rPr lang="en-US" sz="1400" b="1" dirty="0">
                <a:latin typeface="Times New Roman" panose="02020603050405020304" pitchFamily="18" charset="0"/>
                <a:cs typeface="Times New Roman" panose="02020603050405020304" pitchFamily="18" charset="0"/>
              </a:rPr>
              <a:t>Streaming Data Function:</a:t>
            </a:r>
          </a:p>
          <a:p>
            <a:pPr marL="0" indent="0">
              <a:buNone/>
            </a:pPr>
            <a:r>
              <a:rPr lang="en-US" sz="1400" dirty="0" err="1">
                <a:latin typeface="Times New Roman" panose="02020603050405020304" pitchFamily="18" charset="0"/>
                <a:cs typeface="Times New Roman" panose="02020603050405020304" pitchFamily="18" charset="0"/>
              </a:rPr>
              <a:t>stream_data</a:t>
            </a:r>
            <a:r>
              <a:rPr lang="en-US" sz="1400" dirty="0">
                <a:latin typeface="Times New Roman" panose="02020603050405020304" pitchFamily="18" charset="0"/>
                <a:cs typeface="Times New Roman" panose="02020603050405020304" pitchFamily="18" charset="0"/>
              </a:rPr>
              <a:t>() continuously generates and appends transaction data to the transactions Delta table every 2 seconds. The generated transaction data is converted to a Spark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and saved to the Delta table with schema merging.</a:t>
            </a:r>
          </a:p>
          <a:p>
            <a:pPr marL="0" indent="0">
              <a:buNone/>
            </a:pPr>
            <a:r>
              <a:rPr lang="en-US" sz="1400" b="1" dirty="0">
                <a:latin typeface="Times New Roman" panose="02020603050405020304" pitchFamily="18" charset="0"/>
                <a:cs typeface="Times New Roman" panose="02020603050405020304" pitchFamily="18" charset="0"/>
              </a:rPr>
              <a:t>Start Streaming:</a:t>
            </a:r>
          </a:p>
          <a:p>
            <a:pPr marL="0" indent="0">
              <a:buNone/>
            </a:pPr>
            <a:r>
              <a:rPr lang="en-US" sz="1400" dirty="0">
                <a:latin typeface="Times New Roman" panose="02020603050405020304" pitchFamily="18" charset="0"/>
                <a:cs typeface="Times New Roman" panose="02020603050405020304" pitchFamily="18" charset="0"/>
              </a:rPr>
              <a:t>Calls </a:t>
            </a:r>
            <a:r>
              <a:rPr lang="en-US" sz="1400" dirty="0" err="1">
                <a:latin typeface="Times New Roman" panose="02020603050405020304" pitchFamily="18" charset="0"/>
                <a:cs typeface="Times New Roman" panose="02020603050405020304" pitchFamily="18" charset="0"/>
              </a:rPr>
              <a:t>stream_data</a:t>
            </a:r>
            <a:r>
              <a:rPr lang="en-US" sz="1400" dirty="0">
                <a:latin typeface="Times New Roman" panose="02020603050405020304" pitchFamily="18" charset="0"/>
                <a:cs typeface="Times New Roman" panose="02020603050405020304" pitchFamily="18" charset="0"/>
              </a:rPr>
              <a:t>() to start the data streaming process.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24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DF504-2828-8A03-A066-5665628E5390}"/>
              </a:ext>
            </a:extLst>
          </p:cNvPr>
          <p:cNvSpPr>
            <a:spLocks noGrp="1"/>
          </p:cNvSpPr>
          <p:nvPr>
            <p:ph type="body" sz="quarter" idx="14"/>
          </p:nvPr>
        </p:nvSpPr>
        <p:spPr/>
        <p:txBody>
          <a:bodyPr/>
          <a:lstStyle/>
          <a:p>
            <a:endParaRPr lang="en-IN"/>
          </a:p>
        </p:txBody>
      </p:sp>
      <p:sp>
        <p:nvSpPr>
          <p:cNvPr id="3" name="Title 2">
            <a:extLst>
              <a:ext uri="{FF2B5EF4-FFF2-40B4-BE49-F238E27FC236}">
                <a16:creationId xmlns:a16="http://schemas.microsoft.com/office/drawing/2014/main" id="{6E3DF2AC-D09C-4875-1A72-FE337EEED3B0}"/>
              </a:ext>
            </a:extLst>
          </p:cNvPr>
          <p:cNvSpPr>
            <a:spLocks noGrp="1"/>
          </p:cNvSpPr>
          <p:nvPr>
            <p:ph type="title"/>
          </p:nvPr>
        </p:nvSpPr>
        <p:spPr>
          <a:xfrm>
            <a:off x="7934632" y="3018706"/>
            <a:ext cx="4326194" cy="1017288"/>
          </a:xfrm>
        </p:spPr>
        <p:txBody>
          <a:bodyPr>
            <a:normAutofit fontScale="90000"/>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Ingest Raw data to Bronze layer</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C9ACE59F-0026-7E04-7A26-E9783C217D45}"/>
              </a:ext>
            </a:extLst>
          </p:cNvPr>
          <p:cNvSpPr>
            <a:spLocks noGrp="1"/>
          </p:cNvSpPr>
          <p:nvPr>
            <p:ph type="body" sz="quarter" idx="12"/>
          </p:nvPr>
        </p:nvSpPr>
        <p:spPr/>
        <p:txBody>
          <a:bodyPr/>
          <a:lstStyle/>
          <a:p>
            <a:endParaRPr lang="en-IN"/>
          </a:p>
        </p:txBody>
      </p:sp>
      <p:sp>
        <p:nvSpPr>
          <p:cNvPr id="5" name="Text Placeholder 4">
            <a:extLst>
              <a:ext uri="{FF2B5EF4-FFF2-40B4-BE49-F238E27FC236}">
                <a16:creationId xmlns:a16="http://schemas.microsoft.com/office/drawing/2014/main" id="{9CDADDAD-A2AF-BD2B-8331-F63089CC4A04}"/>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160847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343A88-F60A-58C2-E226-CA532E2547EA}"/>
              </a:ext>
            </a:extLst>
          </p:cNvPr>
          <p:cNvSpPr>
            <a:spLocks noGrp="1"/>
          </p:cNvSpPr>
          <p:nvPr>
            <p:ph type="title"/>
          </p:nvPr>
        </p:nvSpPr>
        <p:spPr>
          <a:xfrm>
            <a:off x="533401" y="78041"/>
            <a:ext cx="9690100" cy="646331"/>
          </a:xfrm>
        </p:spPr>
        <p:txBody>
          <a:bodyPr/>
          <a:lstStyle/>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Ingest Raw data to Bronze layer</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01EF59A-80A8-CD50-548F-23E22011FCE3}"/>
              </a:ext>
            </a:extLst>
          </p:cNvPr>
          <p:cNvSpPr>
            <a:spLocks noGrp="1" noChangeArrowheads="1"/>
          </p:cNvSpPr>
          <p:nvPr>
            <p:ph idx="1"/>
          </p:nvPr>
        </p:nvSpPr>
        <p:spPr bwMode="auto">
          <a:xfrm>
            <a:off x="376083" y="534929"/>
            <a:ext cx="9251892" cy="5457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Batch Data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process_and_save_batch_data</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Load data from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raw_data.customers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raw_data.branches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Save:</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Write data to Bronze layer as Delta tables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Bronze_layer.customers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Bronze_layer.branches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Overwrite.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Outcome:</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Batch data processed and loaded to Bronze layer.</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Streaming Data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ingest_transactions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Stream data from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raw_data.transactions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Write:</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Save streaming data to Bronze layer Delta table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Bronze_layer.transactions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Checkpoint:</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Bronze_layer.checkpoint_1.</a:t>
            </a:r>
          </a:p>
          <a:p>
            <a:pPr marL="7429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Outcome:</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Streaming initiated for transaction data.</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Processing:</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Run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process_and_save_batch_data</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Streaming:</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Run </a:t>
            </a:r>
            <a:r>
              <a:rPr kumimoji="0" lang="en-US" altLang="en-US" sz="1600" b="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ingest_transactions</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with handling for interruptions</a:t>
            </a: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73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0BB421-63AF-86EA-46DC-D7599B776A4E}"/>
              </a:ext>
            </a:extLst>
          </p:cNvPr>
          <p:cNvSpPr>
            <a:spLocks noGrp="1"/>
          </p:cNvSpPr>
          <p:nvPr>
            <p:ph idx="1"/>
          </p:nvPr>
        </p:nvSpPr>
        <p:spPr>
          <a:xfrm>
            <a:off x="208935" y="617035"/>
            <a:ext cx="10713631" cy="4665193"/>
          </a:xfrm>
        </p:spPr>
        <p:txBody>
          <a:bodyPr>
            <a:noAutofit/>
          </a:bodyPr>
          <a:lstStyle/>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Batch Processing Function (</a:t>
            </a:r>
            <a:r>
              <a:rPr lang="en-US" sz="1400" b="1" dirty="0" err="1">
                <a:latin typeface="Times New Roman" panose="02020603050405020304" pitchFamily="18" charset="0"/>
                <a:cs typeface="Times New Roman" panose="02020603050405020304" pitchFamily="18" charset="0"/>
              </a:rPr>
              <a:t>process_and_save_batch_data</a:t>
            </a:r>
            <a:r>
              <a:rPr lang="en-US" sz="1400" b="1"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Reads Data: It reads data from two tables, </a:t>
            </a:r>
            <a:r>
              <a:rPr lang="en-US" sz="1400" dirty="0" err="1">
                <a:latin typeface="Times New Roman" panose="02020603050405020304" pitchFamily="18" charset="0"/>
                <a:cs typeface="Times New Roman" panose="02020603050405020304" pitchFamily="18" charset="0"/>
              </a:rPr>
              <a:t>raw_data.customer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raw_data.branches</a:t>
            </a:r>
            <a:r>
              <a:rPr lang="en-US" sz="1400" dirty="0">
                <a:latin typeface="Times New Roman" panose="02020603050405020304" pitchFamily="18" charset="0"/>
                <a:cs typeface="Times New Roman" panose="02020603050405020304" pitchFamily="18" charset="0"/>
              </a:rPr>
              <a:t>, using Spark SQL.</a:t>
            </a:r>
          </a:p>
          <a:p>
            <a:r>
              <a:rPr lang="en-US" sz="1400" dirty="0">
                <a:latin typeface="Times New Roman" panose="02020603050405020304" pitchFamily="18" charset="0"/>
                <a:cs typeface="Times New Roman" panose="02020603050405020304" pitchFamily="18" charset="0"/>
              </a:rPr>
              <a:t>Writes to Bronze Layer: It writes these </a:t>
            </a:r>
            <a:r>
              <a:rPr lang="en-US" sz="1400" dirty="0" err="1">
                <a:latin typeface="Times New Roman" panose="02020603050405020304" pitchFamily="18" charset="0"/>
                <a:cs typeface="Times New Roman" panose="02020603050405020304" pitchFamily="18" charset="0"/>
              </a:rPr>
              <a:t>DataFrames</a:t>
            </a:r>
            <a:r>
              <a:rPr lang="en-US" sz="1400" dirty="0">
                <a:latin typeface="Times New Roman" panose="02020603050405020304" pitchFamily="18" charset="0"/>
                <a:cs typeface="Times New Roman" panose="02020603050405020304" pitchFamily="18" charset="0"/>
              </a:rPr>
              <a:t> to the "bronze" layer in Delta format:</a:t>
            </a:r>
          </a:p>
          <a:p>
            <a:r>
              <a:rPr lang="en-US" sz="1400" dirty="0" err="1">
                <a:latin typeface="Times New Roman" panose="02020603050405020304" pitchFamily="18" charset="0"/>
                <a:cs typeface="Times New Roman" panose="02020603050405020304" pitchFamily="18" charset="0"/>
              </a:rPr>
              <a:t>customers_df</a:t>
            </a:r>
            <a:r>
              <a:rPr lang="en-US" sz="1400" dirty="0">
                <a:latin typeface="Times New Roman" panose="02020603050405020304" pitchFamily="18" charset="0"/>
                <a:cs typeface="Times New Roman" panose="02020603050405020304" pitchFamily="18" charset="0"/>
              </a:rPr>
              <a:t> is saved as </a:t>
            </a:r>
            <a:r>
              <a:rPr lang="en-US" sz="1400" dirty="0" err="1">
                <a:latin typeface="Times New Roman" panose="02020603050405020304" pitchFamily="18" charset="0"/>
                <a:cs typeface="Times New Roman" panose="02020603050405020304" pitchFamily="18" charset="0"/>
              </a:rPr>
              <a:t>bronze.customer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branches_df</a:t>
            </a:r>
            <a:r>
              <a:rPr lang="en-US" sz="1400" dirty="0">
                <a:latin typeface="Times New Roman" panose="02020603050405020304" pitchFamily="18" charset="0"/>
                <a:cs typeface="Times New Roman" panose="02020603050405020304" pitchFamily="18" charset="0"/>
              </a:rPr>
              <a:t> is saved as </a:t>
            </a:r>
            <a:r>
              <a:rPr lang="en-US" sz="1400" dirty="0" err="1">
                <a:latin typeface="Times New Roman" panose="02020603050405020304" pitchFamily="18" charset="0"/>
                <a:cs typeface="Times New Roman" panose="02020603050405020304" pitchFamily="18" charset="0"/>
              </a:rPr>
              <a:t>bronze.branches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Error Handling: If any error occurs during these operations, it prints an error message.</a:t>
            </a:r>
          </a:p>
          <a:p>
            <a:pPr marL="0" indent="0">
              <a:buNone/>
            </a:pPr>
            <a:r>
              <a:rPr lang="en-US" sz="1400" b="1" dirty="0">
                <a:latin typeface="Times New Roman" panose="02020603050405020304" pitchFamily="18" charset="0"/>
                <a:cs typeface="Times New Roman" panose="02020603050405020304" pitchFamily="18" charset="0"/>
              </a:rPr>
              <a:t>Streaming Function (</a:t>
            </a:r>
            <a:r>
              <a:rPr lang="en-US" sz="1400" b="1" dirty="0" err="1">
                <a:latin typeface="Times New Roman" panose="02020603050405020304" pitchFamily="18" charset="0"/>
                <a:cs typeface="Times New Roman" panose="02020603050405020304" pitchFamily="18" charset="0"/>
              </a:rPr>
              <a:t>ingest_transactions</a:t>
            </a:r>
            <a:r>
              <a:rPr lang="en-US" sz="1400" b="1"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Reads Streaming Data: It reads streaming data from the </a:t>
            </a:r>
            <a:r>
              <a:rPr lang="en-US" sz="1400" dirty="0" err="1">
                <a:latin typeface="Times New Roman" panose="02020603050405020304" pitchFamily="18" charset="0"/>
                <a:cs typeface="Times New Roman" panose="02020603050405020304" pitchFamily="18" charset="0"/>
              </a:rPr>
              <a:t>raw_data.transactions</a:t>
            </a:r>
            <a:r>
              <a:rPr lang="en-US" sz="1400" dirty="0">
                <a:latin typeface="Times New Roman" panose="02020603050405020304" pitchFamily="18" charset="0"/>
                <a:cs typeface="Times New Roman" panose="02020603050405020304" pitchFamily="18" charset="0"/>
              </a:rPr>
              <a:t> table.</a:t>
            </a:r>
          </a:p>
          <a:p>
            <a:r>
              <a:rPr lang="en-US" sz="1400" dirty="0">
                <a:latin typeface="Times New Roman" panose="02020603050405020304" pitchFamily="18" charset="0"/>
                <a:cs typeface="Times New Roman" panose="02020603050405020304" pitchFamily="18" charset="0"/>
              </a:rPr>
              <a:t>Writes Streaming Data: It writes this streaming data to the </a:t>
            </a:r>
            <a:r>
              <a:rPr lang="en-US" sz="1400" dirty="0" err="1">
                <a:latin typeface="Times New Roman" panose="02020603050405020304" pitchFamily="18" charset="0"/>
                <a:cs typeface="Times New Roman" panose="02020603050405020304" pitchFamily="18" charset="0"/>
              </a:rPr>
              <a:t>bronze.transactions</a:t>
            </a:r>
            <a:r>
              <a:rPr lang="en-US" sz="1400" dirty="0">
                <a:latin typeface="Times New Roman" panose="02020603050405020304" pitchFamily="18" charset="0"/>
                <a:cs typeface="Times New Roman" panose="02020603050405020304" pitchFamily="18" charset="0"/>
              </a:rPr>
              <a:t> table in Delta format. It uses a checkpoint directory named "</a:t>
            </a:r>
            <a:r>
              <a:rPr lang="en-US" sz="1400" dirty="0" err="1">
                <a:latin typeface="Times New Roman" panose="02020603050405020304" pitchFamily="18" charset="0"/>
                <a:cs typeface="Times New Roman" panose="02020603050405020304" pitchFamily="18" charset="0"/>
              </a:rPr>
              <a:t>bronze.checkpoint</a:t>
            </a:r>
            <a:r>
              <a:rPr lang="en-US" sz="1400" dirty="0">
                <a:latin typeface="Times New Roman" panose="02020603050405020304" pitchFamily="18" charset="0"/>
                <a:cs typeface="Times New Roman" panose="02020603050405020304" pitchFamily="18" charset="0"/>
              </a:rPr>
              <a:t>" to keep track of the streaming progress.</a:t>
            </a:r>
          </a:p>
          <a:p>
            <a:r>
              <a:rPr lang="en-US" sz="1400" dirty="0">
                <a:latin typeface="Times New Roman" panose="02020603050405020304" pitchFamily="18" charset="0"/>
                <a:cs typeface="Times New Roman" panose="02020603050405020304" pitchFamily="18" charset="0"/>
              </a:rPr>
              <a:t>Error Handling: If an error occurs during the setup of the streaming query, it prints an error message and returns None.</a:t>
            </a:r>
          </a:p>
          <a:p>
            <a:pPr marL="0" indent="0">
              <a:buNone/>
            </a:pPr>
            <a:r>
              <a:rPr lang="en-US" sz="1400" b="1" dirty="0">
                <a:latin typeface="Times New Roman" panose="02020603050405020304" pitchFamily="18" charset="0"/>
                <a:cs typeface="Times New Roman" panose="02020603050405020304" pitchFamily="18" charset="0"/>
              </a:rPr>
              <a:t> Running the Functions</a:t>
            </a:r>
          </a:p>
          <a:p>
            <a:r>
              <a:rPr lang="en-US" sz="1400" dirty="0">
                <a:latin typeface="Times New Roman" panose="02020603050405020304" pitchFamily="18" charset="0"/>
                <a:cs typeface="Times New Roman" panose="02020603050405020304" pitchFamily="18" charset="0"/>
              </a:rPr>
              <a:t>Batch Processing: It calls the </a:t>
            </a:r>
            <a:r>
              <a:rPr lang="en-US" sz="1400" dirty="0" err="1">
                <a:latin typeface="Times New Roman" panose="02020603050405020304" pitchFamily="18" charset="0"/>
                <a:cs typeface="Times New Roman" panose="02020603050405020304" pitchFamily="18" charset="0"/>
              </a:rPr>
              <a:t>process_and_save_batch_data</a:t>
            </a:r>
            <a:r>
              <a:rPr lang="en-US" sz="1400" dirty="0">
                <a:latin typeface="Times New Roman" panose="02020603050405020304" pitchFamily="18" charset="0"/>
                <a:cs typeface="Times New Roman" panose="02020603050405020304" pitchFamily="18" charset="0"/>
              </a:rPr>
              <a:t> function to process and save the batch data.</a:t>
            </a:r>
          </a:p>
          <a:p>
            <a:r>
              <a:rPr lang="en-US" sz="1400" dirty="0">
                <a:latin typeface="Times New Roman" panose="02020603050405020304" pitchFamily="18" charset="0"/>
                <a:cs typeface="Times New Roman" panose="02020603050405020304" pitchFamily="18" charset="0"/>
              </a:rPr>
              <a:t>Streaming: It calls the </a:t>
            </a:r>
            <a:r>
              <a:rPr lang="en-US" sz="1400" dirty="0" err="1">
                <a:latin typeface="Times New Roman" panose="02020603050405020304" pitchFamily="18" charset="0"/>
                <a:cs typeface="Times New Roman" panose="02020603050405020304" pitchFamily="18" charset="0"/>
              </a:rPr>
              <a:t>ingest_transactions</a:t>
            </a:r>
            <a:r>
              <a:rPr lang="en-US" sz="1400" dirty="0">
                <a:latin typeface="Times New Roman" panose="02020603050405020304" pitchFamily="18" charset="0"/>
                <a:cs typeface="Times New Roman" panose="02020603050405020304" pitchFamily="18" charset="0"/>
              </a:rPr>
              <a:t> function to start streaming data ingestion. If the streaming query starts successfully, it waits for the streaming to terminate or for an interruption </a:t>
            </a:r>
          </a:p>
          <a:p>
            <a:pPr marL="0" indent="0">
              <a:buNone/>
            </a:pPr>
            <a:r>
              <a:rPr lang="en-US" sz="1400" b="1" dirty="0">
                <a:latin typeface="Times New Roman" panose="02020603050405020304" pitchFamily="18" charset="0"/>
                <a:cs typeface="Times New Roman" panose="02020603050405020304" pitchFamily="18" charset="0"/>
              </a:rPr>
              <a:t>Error Handling</a:t>
            </a:r>
          </a:p>
          <a:p>
            <a:r>
              <a:rPr lang="en-US" sz="1400" dirty="0">
                <a:latin typeface="Times New Roman" panose="02020603050405020304" pitchFamily="18" charset="0"/>
                <a:cs typeface="Times New Roman" panose="02020603050405020304" pitchFamily="18" charset="0"/>
              </a:rPr>
              <a:t>For batch processing errors, it catches and prints exceptions.</a:t>
            </a:r>
          </a:p>
          <a:p>
            <a:r>
              <a:rPr lang="en-US" sz="1400" dirty="0">
                <a:latin typeface="Times New Roman" panose="02020603050405020304" pitchFamily="18" charset="0"/>
                <a:cs typeface="Times New Roman" panose="02020603050405020304" pitchFamily="18" charset="0"/>
              </a:rPr>
              <a:t>For streaming, it prints an error message if the streaming query setup fails and handles interruptions during streaming.</a:t>
            </a:r>
          </a:p>
          <a:p>
            <a:endParaRPr lang="en-IN"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1205A77-08E3-44C9-FB8D-A48E250DED9D}"/>
              </a:ext>
            </a:extLst>
          </p:cNvPr>
          <p:cNvSpPr>
            <a:spLocks noGrp="1"/>
          </p:cNvSpPr>
          <p:nvPr>
            <p:ph type="title"/>
          </p:nvPr>
        </p:nvSpPr>
        <p:spPr/>
        <p:txBody>
          <a:bodyPr/>
          <a:lstStyle/>
          <a:p>
            <a:r>
              <a:rPr lang="en-US" dirty="0"/>
              <a:t>Data Ingestion Pipeline: Batch and Streaming Operations</a:t>
            </a:r>
            <a:endParaRPr lang="en-IN" dirty="0"/>
          </a:p>
        </p:txBody>
      </p:sp>
    </p:spTree>
    <p:extLst>
      <p:ext uri="{BB962C8B-B14F-4D97-AF65-F5344CB8AC3E}">
        <p14:creationId xmlns:p14="http://schemas.microsoft.com/office/powerpoint/2010/main" val="251833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E55F6-2478-284E-3FC5-C77785DF67AC}"/>
              </a:ext>
            </a:extLst>
          </p:cNvPr>
          <p:cNvSpPr>
            <a:spLocks noGrp="1"/>
          </p:cNvSpPr>
          <p:nvPr>
            <p:ph type="title"/>
          </p:nvPr>
        </p:nvSpPr>
        <p:spPr>
          <a:xfrm>
            <a:off x="7963371" y="3074976"/>
            <a:ext cx="3966033" cy="1750242"/>
          </a:xfrm>
        </p:spPr>
        <p:txBody>
          <a:bodyPr>
            <a:normAutofit/>
          </a:bodyPr>
          <a:lstStyle/>
          <a:p>
            <a:r>
              <a:rPr lang="en-US" dirty="0"/>
              <a:t>Cleansing and Transformation Rules</a:t>
            </a:r>
          </a:p>
        </p:txBody>
      </p:sp>
    </p:spTree>
    <p:extLst>
      <p:ext uri="{BB962C8B-B14F-4D97-AF65-F5344CB8AC3E}">
        <p14:creationId xmlns:p14="http://schemas.microsoft.com/office/powerpoint/2010/main" val="40933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A211E-277A-879D-8197-85411BFD8D72}"/>
              </a:ext>
            </a:extLst>
          </p:cNvPr>
          <p:cNvSpPr>
            <a:spLocks noGrp="1"/>
          </p:cNvSpPr>
          <p:nvPr>
            <p:ph idx="1"/>
          </p:nvPr>
        </p:nvSpPr>
        <p:spPr>
          <a:xfrm>
            <a:off x="256478" y="981306"/>
            <a:ext cx="11463453" cy="5307982"/>
          </a:xfrm>
        </p:spPr>
        <p:txBody>
          <a:bodyPr>
            <a:normAutofit/>
          </a:bodyPr>
          <a:lstStyle/>
          <a:p>
            <a:pPr marL="0" indent="0">
              <a:lnSpc>
                <a:spcPct val="107000"/>
              </a:lnSpc>
              <a:spcBef>
                <a:spcPts val="200"/>
              </a:spcBef>
              <a:buNone/>
            </a:pPr>
            <a:r>
              <a:rPr lang="en-IN" sz="18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Cleansing Functions</a:t>
            </a:r>
          </a:p>
          <a:p>
            <a:pPr marL="0" indent="0">
              <a:lnSpc>
                <a:spcPct val="107000"/>
              </a:lnSpc>
              <a:spcBef>
                <a:spcPts val="200"/>
              </a:spcBef>
              <a:buNone/>
            </a:pPr>
            <a:endParaRPr lang="en-IN" sz="18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Handle Missing Values: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Drop rows with null values.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Convert Data Types: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Cast columns to appropriate types based on schema.</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Format Timestamps: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Standardize date formats.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Remove Duplicates: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Eliminate duplicate rows.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Clean Text Data:</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Trim and sanitize text columns.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Handle Outliers: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Filter out extreme values in numerical columns.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Quality Checks: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Ensure no nulls or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NaNs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in critical columns.</a:t>
            </a:r>
          </a:p>
          <a:p>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D9F9540-AAFE-B506-72B3-F63D9339321A}"/>
              </a:ext>
            </a:extLst>
          </p:cNvPr>
          <p:cNvSpPr>
            <a:spLocks noGrp="1"/>
          </p:cNvSpPr>
          <p:nvPr>
            <p:ph type="title"/>
          </p:nvPr>
        </p:nvSpPr>
        <p:spPr/>
        <p:txBody>
          <a:bodyPr/>
          <a:lstStyle/>
          <a:p>
            <a:r>
              <a:rPr lang="en-US" dirty="0"/>
              <a:t>Cleansing &amp; Transformation Rules</a:t>
            </a:r>
            <a:endParaRPr lang="en-IN" dirty="0"/>
          </a:p>
        </p:txBody>
      </p:sp>
    </p:spTree>
    <p:extLst>
      <p:ext uri="{BB962C8B-B14F-4D97-AF65-F5344CB8AC3E}">
        <p14:creationId xmlns:p14="http://schemas.microsoft.com/office/powerpoint/2010/main" val="136766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DF100-9687-2378-498C-E7BDB331D7F5}"/>
              </a:ext>
            </a:extLst>
          </p:cNvPr>
          <p:cNvSpPr>
            <a:spLocks noGrp="1"/>
          </p:cNvSpPr>
          <p:nvPr>
            <p:ph idx="1"/>
          </p:nvPr>
        </p:nvSpPr>
        <p:spPr>
          <a:xfrm>
            <a:off x="326921" y="901393"/>
            <a:ext cx="10713631" cy="4351338"/>
          </a:xfrm>
        </p:spPr>
        <p:txBody>
          <a:bodyPr>
            <a:noAutofit/>
          </a:bodyPr>
          <a:lstStyle/>
          <a:p>
            <a:pPr marL="0" indent="0">
              <a:buNone/>
            </a:pPr>
            <a:r>
              <a:rPr lang="en-US" sz="1400" dirty="0" err="1">
                <a:latin typeface="Times New Roman" panose="02020603050405020304" pitchFamily="18" charset="0"/>
                <a:cs typeface="Times New Roman" panose="02020603050405020304" pitchFamily="18" charset="0"/>
              </a:rPr>
              <a:t>PySpark</a:t>
            </a:r>
            <a:r>
              <a:rPr lang="en-US" sz="1400" dirty="0">
                <a:latin typeface="Times New Roman" panose="02020603050405020304" pitchFamily="18" charset="0"/>
                <a:cs typeface="Times New Roman" panose="02020603050405020304" pitchFamily="18" charset="0"/>
              </a:rPr>
              <a:t> data pipeline for processing and cleansing data from multiple sources—transactions, customers, and branches—and then stores the cleaned data into Delta tables. Here's a step-by-step breakdown of what each part does:</a:t>
            </a:r>
          </a:p>
          <a:p>
            <a:endParaRPr lang="en-US" sz="14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Cleansing Functions</a:t>
            </a:r>
          </a:p>
          <a:p>
            <a:r>
              <a:rPr lang="en-US" sz="1400" dirty="0" err="1">
                <a:latin typeface="Times New Roman" panose="02020603050405020304" pitchFamily="18" charset="0"/>
                <a:cs typeface="Times New Roman" panose="02020603050405020304" pitchFamily="18" charset="0"/>
              </a:rPr>
              <a:t>handle_missing_values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Removes rows with missing values.</a:t>
            </a:r>
          </a:p>
          <a:p>
            <a:r>
              <a:rPr lang="en-US" sz="1400" dirty="0" err="1">
                <a:latin typeface="Times New Roman" panose="02020603050405020304" pitchFamily="18" charset="0"/>
                <a:cs typeface="Times New Roman" panose="02020603050405020304" pitchFamily="18" charset="0"/>
              </a:rPr>
              <a:t>convert_data_types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schema)`**: Converts columns to the specified data types based on the provided schema.</a:t>
            </a:r>
          </a:p>
          <a:p>
            <a:r>
              <a:rPr lang="en-US" sz="1400" dirty="0" err="1">
                <a:latin typeface="Times New Roman" panose="02020603050405020304" pitchFamily="18" charset="0"/>
                <a:cs typeface="Times New Roman" panose="02020603050405020304" pitchFamily="18" charset="0"/>
              </a:rPr>
              <a:t>format_timestamps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timestamp_columns</a:t>
            </a:r>
            <a:r>
              <a:rPr lang="en-US" sz="1400" dirty="0">
                <a:latin typeface="Times New Roman" panose="02020603050405020304" pitchFamily="18" charset="0"/>
                <a:cs typeface="Times New Roman" panose="02020603050405020304" pitchFamily="18" charset="0"/>
              </a:rPr>
              <a:t>)`**: Formats timestamp columns according to given formats.</a:t>
            </a:r>
          </a:p>
          <a:p>
            <a:r>
              <a:rPr lang="en-US" sz="1400" dirty="0" err="1">
                <a:latin typeface="Times New Roman" panose="02020603050405020304" pitchFamily="18" charset="0"/>
                <a:cs typeface="Times New Roman" panose="02020603050405020304" pitchFamily="18" charset="0"/>
              </a:rPr>
              <a:t>remove_duplicates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Removes duplicate rows.</a:t>
            </a:r>
          </a:p>
          <a:p>
            <a:r>
              <a:rPr lang="en-US" sz="1400" dirty="0" err="1">
                <a:latin typeface="Times New Roman" panose="02020603050405020304" pitchFamily="18" charset="0"/>
                <a:cs typeface="Times New Roman" panose="02020603050405020304" pitchFamily="18" charset="0"/>
              </a:rPr>
              <a:t>clean_text_data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columns, </a:t>
            </a:r>
            <a:r>
              <a:rPr lang="en-US" sz="1400" dirty="0" err="1">
                <a:latin typeface="Times New Roman" panose="02020603050405020304" pitchFamily="18" charset="0"/>
                <a:cs typeface="Times New Roman" panose="02020603050405020304" pitchFamily="18" charset="0"/>
              </a:rPr>
              <a:t>exclude_columns</a:t>
            </a:r>
            <a:r>
              <a:rPr lang="en-US" sz="1400" dirty="0">
                <a:latin typeface="Times New Roman" panose="02020603050405020304" pitchFamily="18" charset="0"/>
                <a:cs typeface="Times New Roman" panose="02020603050405020304" pitchFamily="18" charset="0"/>
              </a:rPr>
              <a:t>=[])`**: Cleans text data by trimming spaces and removing non-alphanumeric characters from specified columns.</a:t>
            </a:r>
          </a:p>
          <a:p>
            <a:r>
              <a:rPr lang="en-US" sz="1400" dirty="0" err="1">
                <a:latin typeface="Times New Roman" panose="02020603050405020304" pitchFamily="18" charset="0"/>
                <a:cs typeface="Times New Roman" panose="02020603050405020304" pitchFamily="18" charset="0"/>
              </a:rPr>
              <a:t>handle_outliers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columns)`**: Filters out rows where the values in specified columns are considered outliers based on a static threshold.</a:t>
            </a:r>
          </a:p>
          <a:p>
            <a:r>
              <a:rPr lang="en-US" sz="1400" dirty="0" err="1">
                <a:latin typeface="Times New Roman" panose="02020603050405020304" pitchFamily="18" charset="0"/>
                <a:cs typeface="Times New Roman" panose="02020603050405020304" pitchFamily="18" charset="0"/>
              </a:rPr>
              <a:t>data_quality_checks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columns)`**: Ensures that specified columns do not contain null or </a:t>
            </a:r>
            <a:r>
              <a:rPr lang="en-US" sz="1400" dirty="0" err="1">
                <a:latin typeface="Times New Roman" panose="02020603050405020304" pitchFamily="18" charset="0"/>
                <a:cs typeface="Times New Roman" panose="02020603050405020304" pitchFamily="18" charset="0"/>
              </a:rPr>
              <a:t>NaN</a:t>
            </a:r>
            <a:r>
              <a:rPr lang="en-US" sz="1400" dirty="0">
                <a:latin typeface="Times New Roman" panose="02020603050405020304" pitchFamily="18" charset="0"/>
                <a:cs typeface="Times New Roman" panose="02020603050405020304" pitchFamily="18" charset="0"/>
              </a:rPr>
              <a:t> values.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Data Cleansing Functions</a:t>
            </a:r>
          </a:p>
          <a:p>
            <a:pPr marL="0" indent="0">
              <a:buNone/>
            </a:pPr>
            <a:r>
              <a:rPr lang="en-US" sz="1400" dirty="0" err="1">
                <a:latin typeface="Times New Roman" panose="02020603050405020304" pitchFamily="18" charset="0"/>
                <a:cs typeface="Times New Roman" panose="02020603050405020304" pitchFamily="18" charset="0"/>
              </a:rPr>
              <a:t>cleanse_transaction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Applies cleansing functions to transaction data.</a:t>
            </a:r>
          </a:p>
          <a:p>
            <a:pPr marL="0" indent="0">
              <a:buNone/>
            </a:pPr>
            <a:r>
              <a:rPr lang="en-US" sz="1400" dirty="0" err="1">
                <a:latin typeface="Times New Roman" panose="02020603050405020304" pitchFamily="18" charset="0"/>
                <a:cs typeface="Times New Roman" panose="02020603050405020304" pitchFamily="18" charset="0"/>
              </a:rPr>
              <a:t>cleanse_customer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Applies cleansing functions to customer data.</a:t>
            </a:r>
          </a:p>
          <a:p>
            <a:pPr marL="0" indent="0">
              <a:buNone/>
            </a:pPr>
            <a:r>
              <a:rPr lang="en-US" sz="1400" dirty="0" err="1">
                <a:latin typeface="Times New Roman" panose="02020603050405020304" pitchFamily="18" charset="0"/>
                <a:cs typeface="Times New Roman" panose="02020603050405020304" pitchFamily="18" charset="0"/>
              </a:rPr>
              <a:t>cleanse_branch</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Applies cleansing functions to branch data.</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8239DEE-4527-07BD-3E1F-EB9DBE9C3134}"/>
              </a:ext>
            </a:extLst>
          </p:cNvPr>
          <p:cNvSpPr>
            <a:spLocks noGrp="1"/>
          </p:cNvSpPr>
          <p:nvPr>
            <p:ph type="title"/>
          </p:nvPr>
        </p:nvSpPr>
        <p:spPr/>
        <p:txBody>
          <a:bodyPr/>
          <a:lstStyle/>
          <a:p>
            <a:r>
              <a:rPr lang="en-US" dirty="0"/>
              <a:t>CLEANSING</a:t>
            </a:r>
            <a:endParaRPr lang="en-IN" dirty="0"/>
          </a:p>
        </p:txBody>
      </p:sp>
    </p:spTree>
    <p:extLst>
      <p:ext uri="{BB962C8B-B14F-4D97-AF65-F5344CB8AC3E}">
        <p14:creationId xmlns:p14="http://schemas.microsoft.com/office/powerpoint/2010/main" val="343549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49469-9205-1B9E-3EA7-CB99AFE341A7}"/>
              </a:ext>
            </a:extLst>
          </p:cNvPr>
          <p:cNvSpPr>
            <a:spLocks noGrp="1"/>
          </p:cNvSpPr>
          <p:nvPr>
            <p:ph idx="1"/>
          </p:nvPr>
        </p:nvSpPr>
        <p:spPr>
          <a:xfrm>
            <a:off x="838199" y="884903"/>
            <a:ext cx="10713631" cy="5292060"/>
          </a:xfrm>
        </p:spPr>
        <p:txBody>
          <a:bodyPr>
            <a:noAutofit/>
          </a:bodyPr>
          <a:lstStyle/>
          <a:p>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Processing and Cleaning Data</a:t>
            </a:r>
          </a:p>
          <a:p>
            <a:r>
              <a:rPr lang="en-US" sz="1600" dirty="0" err="1">
                <a:latin typeface="Times New Roman" panose="02020603050405020304" pitchFamily="18" charset="0"/>
                <a:cs typeface="Times New Roman" panose="02020603050405020304" pitchFamily="18" charset="0"/>
              </a:rPr>
              <a:t>process_and_cleanse_data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Transactions: Reads streaming data from the "</a:t>
            </a:r>
            <a:r>
              <a:rPr lang="en-US" sz="1600" dirty="0" err="1">
                <a:latin typeface="Times New Roman" panose="02020603050405020304" pitchFamily="18" charset="0"/>
                <a:cs typeface="Times New Roman" panose="02020603050405020304" pitchFamily="18" charset="0"/>
              </a:rPr>
              <a:t>Bronze.transactions</a:t>
            </a:r>
            <a:r>
              <a:rPr lang="en-US" sz="1600" dirty="0">
                <a:latin typeface="Times New Roman" panose="02020603050405020304" pitchFamily="18" charset="0"/>
                <a:cs typeface="Times New Roman" panose="02020603050405020304" pitchFamily="18" charset="0"/>
              </a:rPr>
              <a:t>" table, cleanses it using `</a:t>
            </a:r>
            <a:r>
              <a:rPr lang="en-US" sz="1600" dirty="0" err="1">
                <a:latin typeface="Times New Roman" panose="02020603050405020304" pitchFamily="18" charset="0"/>
                <a:cs typeface="Times New Roman" panose="02020603050405020304" pitchFamily="18" charset="0"/>
              </a:rPr>
              <a:t>cleanse_transaction</a:t>
            </a:r>
            <a:r>
              <a:rPr lang="en-US" sz="1600" dirty="0">
                <a:latin typeface="Times New Roman" panose="02020603050405020304" pitchFamily="18" charset="0"/>
                <a:cs typeface="Times New Roman" panose="02020603050405020304" pitchFamily="18" charset="0"/>
              </a:rPr>
              <a:t>()`, and writes the cleaned data to the "</a:t>
            </a:r>
            <a:r>
              <a:rPr lang="en-US" sz="1600" dirty="0" err="1">
                <a:latin typeface="Times New Roman" panose="02020603050405020304" pitchFamily="18" charset="0"/>
                <a:cs typeface="Times New Roman" panose="02020603050405020304" pitchFamily="18" charset="0"/>
              </a:rPr>
              <a:t>silver.transactions</a:t>
            </a:r>
            <a:r>
              <a:rPr lang="en-US" sz="1600" dirty="0">
                <a:latin typeface="Times New Roman" panose="02020603050405020304" pitchFamily="18" charset="0"/>
                <a:cs typeface="Times New Roman" panose="02020603050405020304" pitchFamily="18" charset="0"/>
              </a:rPr>
              <a:t>" Delta table.</a:t>
            </a:r>
          </a:p>
          <a:p>
            <a:r>
              <a:rPr lang="en-US" sz="1600" dirty="0">
                <a:latin typeface="Times New Roman" panose="02020603050405020304" pitchFamily="18" charset="0"/>
                <a:cs typeface="Times New Roman" panose="02020603050405020304" pitchFamily="18" charset="0"/>
              </a:rPr>
              <a:t>Customers: Reads batch data from the "</a:t>
            </a:r>
            <a:r>
              <a:rPr lang="en-US" sz="1600" dirty="0" err="1">
                <a:latin typeface="Times New Roman" panose="02020603050405020304" pitchFamily="18" charset="0"/>
                <a:cs typeface="Times New Roman" panose="02020603050405020304" pitchFamily="18" charset="0"/>
              </a:rPr>
              <a:t>Bronze.customer</a:t>
            </a:r>
            <a:r>
              <a:rPr lang="en-US" sz="1600" dirty="0">
                <a:latin typeface="Times New Roman" panose="02020603050405020304" pitchFamily="18" charset="0"/>
                <a:cs typeface="Times New Roman" panose="02020603050405020304" pitchFamily="18" charset="0"/>
              </a:rPr>
              <a:t>" table, cleanses it using `</a:t>
            </a:r>
            <a:r>
              <a:rPr lang="en-US" sz="1600" dirty="0" err="1">
                <a:latin typeface="Times New Roman" panose="02020603050405020304" pitchFamily="18" charset="0"/>
                <a:cs typeface="Times New Roman" panose="02020603050405020304" pitchFamily="18" charset="0"/>
              </a:rPr>
              <a:t>cleanse_customer</a:t>
            </a:r>
            <a:r>
              <a:rPr lang="en-US" sz="1600" dirty="0">
                <a:latin typeface="Times New Roman" panose="02020603050405020304" pitchFamily="18" charset="0"/>
                <a:cs typeface="Times New Roman" panose="02020603050405020304" pitchFamily="18" charset="0"/>
              </a:rPr>
              <a:t>()`, and writes the cleaned data to the "</a:t>
            </a:r>
            <a:r>
              <a:rPr lang="en-US" sz="1600" dirty="0" err="1">
                <a:latin typeface="Times New Roman" panose="02020603050405020304" pitchFamily="18" charset="0"/>
                <a:cs typeface="Times New Roman" panose="02020603050405020304" pitchFamily="18" charset="0"/>
              </a:rPr>
              <a:t>silver.customer</a:t>
            </a:r>
            <a:r>
              <a:rPr lang="en-US" sz="1600" dirty="0">
                <a:latin typeface="Times New Roman" panose="02020603050405020304" pitchFamily="18" charset="0"/>
                <a:cs typeface="Times New Roman" panose="02020603050405020304" pitchFamily="18" charset="0"/>
              </a:rPr>
              <a:t>" Delta table.</a:t>
            </a:r>
          </a:p>
          <a:p>
            <a:r>
              <a:rPr lang="en-US" sz="1600" dirty="0">
                <a:latin typeface="Times New Roman" panose="02020603050405020304" pitchFamily="18" charset="0"/>
                <a:cs typeface="Times New Roman" panose="02020603050405020304" pitchFamily="18" charset="0"/>
              </a:rPr>
              <a:t>Branches: Reads batch data from the "</a:t>
            </a:r>
            <a:r>
              <a:rPr lang="en-US" sz="1600" dirty="0" err="1">
                <a:latin typeface="Times New Roman" panose="02020603050405020304" pitchFamily="18" charset="0"/>
                <a:cs typeface="Times New Roman" panose="02020603050405020304" pitchFamily="18" charset="0"/>
              </a:rPr>
              <a:t>Bronze.branches</a:t>
            </a:r>
            <a:r>
              <a:rPr lang="en-US" sz="1600" dirty="0">
                <a:latin typeface="Times New Roman" panose="02020603050405020304" pitchFamily="18" charset="0"/>
                <a:cs typeface="Times New Roman" panose="02020603050405020304" pitchFamily="18" charset="0"/>
              </a:rPr>
              <a:t>" table, cleanses it using `</a:t>
            </a:r>
            <a:r>
              <a:rPr lang="en-US" sz="1600" dirty="0" err="1">
                <a:latin typeface="Times New Roman" panose="02020603050405020304" pitchFamily="18" charset="0"/>
                <a:cs typeface="Times New Roman" panose="02020603050405020304" pitchFamily="18" charset="0"/>
              </a:rPr>
              <a:t>cleanse_branch</a:t>
            </a:r>
            <a:r>
              <a:rPr lang="en-US" sz="1600" dirty="0">
                <a:latin typeface="Times New Roman" panose="02020603050405020304" pitchFamily="18" charset="0"/>
                <a:cs typeface="Times New Roman" panose="02020603050405020304" pitchFamily="18" charset="0"/>
              </a:rPr>
              <a:t>()`, and writes the cleaned data to the "</a:t>
            </a:r>
            <a:r>
              <a:rPr lang="en-US" sz="1600" dirty="0" err="1">
                <a:latin typeface="Times New Roman" panose="02020603050405020304" pitchFamily="18" charset="0"/>
                <a:cs typeface="Times New Roman" panose="02020603050405020304" pitchFamily="18" charset="0"/>
              </a:rPr>
              <a:t>silver.branches</a:t>
            </a:r>
            <a:r>
              <a:rPr lang="en-US" sz="1600" dirty="0">
                <a:latin typeface="Times New Roman" panose="02020603050405020304" pitchFamily="18" charset="0"/>
                <a:cs typeface="Times New Roman" panose="02020603050405020304" pitchFamily="18" charset="0"/>
              </a:rPr>
              <a:t>" Delta table.</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Bronze.branches</a:t>
            </a:r>
            <a:r>
              <a:rPr lang="en-US" sz="1600" dirty="0">
                <a:latin typeface="Times New Roman" panose="02020603050405020304" pitchFamily="18" charset="0"/>
                <a:cs typeface="Times New Roman" panose="02020603050405020304" pitchFamily="18" charset="0"/>
              </a:rPr>
              <a:t>" table, cleanses it using `</a:t>
            </a:r>
            <a:r>
              <a:rPr lang="en-US" sz="1600" dirty="0" err="1">
                <a:latin typeface="Times New Roman" panose="02020603050405020304" pitchFamily="18" charset="0"/>
                <a:cs typeface="Times New Roman" panose="02020603050405020304" pitchFamily="18" charset="0"/>
              </a:rPr>
              <a:t>cleanse_branch</a:t>
            </a:r>
            <a:r>
              <a:rPr lang="en-US" sz="1600" dirty="0">
                <a:latin typeface="Times New Roman" panose="02020603050405020304" pitchFamily="18" charset="0"/>
                <a:cs typeface="Times New Roman" panose="02020603050405020304" pitchFamily="18" charset="0"/>
              </a:rPr>
              <a:t>()`, and writes the cleaned data to the "</a:t>
            </a:r>
            <a:r>
              <a:rPr lang="en-US" sz="1600" dirty="0" err="1">
                <a:latin typeface="Times New Roman" panose="02020603050405020304" pitchFamily="18" charset="0"/>
                <a:cs typeface="Times New Roman" panose="02020603050405020304" pitchFamily="18" charset="0"/>
              </a:rPr>
              <a:t>silver.branches</a:t>
            </a:r>
            <a:r>
              <a:rPr lang="en-US" sz="1600" dirty="0">
                <a:latin typeface="Times New Roman" panose="02020603050405020304" pitchFamily="18" charset="0"/>
                <a:cs typeface="Times New Roman" panose="02020603050405020304" pitchFamily="18" charset="0"/>
              </a:rPr>
              <a:t>" Delta table.</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Execution</a:t>
            </a:r>
          </a:p>
          <a:p>
            <a:r>
              <a:rPr lang="en-US" sz="1600" dirty="0" err="1">
                <a:latin typeface="Times New Roman" panose="02020603050405020304" pitchFamily="18" charset="0"/>
                <a:cs typeface="Times New Roman" panose="02020603050405020304" pitchFamily="18" charset="0"/>
              </a:rPr>
              <a:t>transaction_streaming</a:t>
            </a:r>
            <a:r>
              <a:rPr lang="en-US" sz="1600" dirty="0">
                <a:latin typeface="Times New Roman" panose="02020603050405020304" pitchFamily="18" charset="0"/>
                <a:cs typeface="Times New Roman" panose="02020603050405020304" pitchFamily="18" charset="0"/>
              </a:rPr>
              <a:t>: Starts the streaming process for transactions and waits for termination.</a:t>
            </a:r>
          </a:p>
          <a:p>
            <a:r>
              <a:rPr lang="en-US" sz="1600" dirty="0">
                <a:latin typeface="Times New Roman" panose="02020603050405020304" pitchFamily="18" charset="0"/>
                <a:cs typeface="Times New Roman" panose="02020603050405020304" pitchFamily="18" charset="0"/>
              </a:rPr>
              <a:t>Error Handling: Catches a `</a:t>
            </a:r>
            <a:r>
              <a:rPr lang="en-US" sz="1600" dirty="0" err="1">
                <a:latin typeface="Times New Roman" panose="02020603050405020304" pitchFamily="18" charset="0"/>
                <a:cs typeface="Times New Roman" panose="02020603050405020304" pitchFamily="18" charset="0"/>
              </a:rPr>
              <a:t>KeyboardInterrupt</a:t>
            </a:r>
            <a:r>
              <a:rPr lang="en-US" sz="1600" dirty="0">
                <a:latin typeface="Times New Roman" panose="02020603050405020304" pitchFamily="18" charset="0"/>
                <a:cs typeface="Times New Roman" panose="02020603050405020304" pitchFamily="18" charset="0"/>
              </a:rPr>
              <a:t>` to stop streaming if interrupted.</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5EEAAD7-450E-69DE-A406-0B6D558A6784}"/>
              </a:ext>
            </a:extLst>
          </p:cNvPr>
          <p:cNvSpPr>
            <a:spLocks noGrp="1"/>
          </p:cNvSpPr>
          <p:nvPr>
            <p:ph type="title"/>
          </p:nvPr>
        </p:nvSpPr>
        <p:spPr/>
        <p:txBody>
          <a:bodyPr/>
          <a:lstStyle/>
          <a:p>
            <a:r>
              <a:rPr lang="en-US" dirty="0"/>
              <a:t>CLEANSING PROCESS</a:t>
            </a:r>
            <a:endParaRPr lang="en-IN" dirty="0"/>
          </a:p>
        </p:txBody>
      </p:sp>
    </p:spTree>
    <p:extLst>
      <p:ext uri="{BB962C8B-B14F-4D97-AF65-F5344CB8AC3E}">
        <p14:creationId xmlns:p14="http://schemas.microsoft.com/office/powerpoint/2010/main" val="72443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E55F6-2478-284E-3FC5-C77785DF67AC}"/>
              </a:ext>
            </a:extLst>
          </p:cNvPr>
          <p:cNvSpPr>
            <a:spLocks noGrp="1"/>
          </p:cNvSpPr>
          <p:nvPr>
            <p:ph type="title"/>
          </p:nvPr>
        </p:nvSpPr>
        <p:spPr>
          <a:xfrm>
            <a:off x="7865806" y="3074976"/>
            <a:ext cx="4198374" cy="1750242"/>
          </a:xfrm>
        </p:spPr>
        <p:txBody>
          <a:bodyPr>
            <a:normAutofit/>
          </a:bodyPr>
          <a:lstStyle/>
          <a:p>
            <a:r>
              <a:rPr lang="en-IN" sz="2400" b="1" dirty="0">
                <a:effectLst/>
                <a:latin typeface="Times New Roman" panose="02020603050405020304" pitchFamily="18" charset="0"/>
                <a:ea typeface="Times New Roman" panose="02020603050405020304" pitchFamily="18" charset="0"/>
              </a:rPr>
              <a:t>Aggregation and Creation of Fraud Flags and Customer Segments</a:t>
            </a:r>
            <a:br>
              <a:rPr lang="en-IN" sz="2400" b="1"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340669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CEDB63-6742-9942-6B13-533DFA467928}"/>
              </a:ext>
            </a:extLst>
          </p:cNvPr>
          <p:cNvSpPr>
            <a:spLocks noGrp="1"/>
          </p:cNvSpPr>
          <p:nvPr>
            <p:ph idx="1"/>
          </p:nvPr>
        </p:nvSpPr>
        <p:spPr>
          <a:xfrm>
            <a:off x="533401" y="1167618"/>
            <a:ext cx="11018429" cy="5009345"/>
          </a:xfrm>
        </p:spPr>
        <p:txBody>
          <a:bodyPr>
            <a:norm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Problem Statement:</a:t>
            </a: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Global Bank is facing challenges in its digital transformation efforts to enhance fraud detection, improve customer segmentation, and optimize reporting systems. The bank requires a robust and scalable data pipeline capable of handling real-time transaction data from multiple global branches and digital channels. The system must efficiently process this data for advanced analytics and reporting while ensuring data quality, managing schema evolution, and supporting quick analytics queries and real-time dashboards. Additionally, the solution should include a real-time fraud detection mechanism and an effective customer segmentation system</a:t>
            </a:r>
          </a:p>
          <a:p>
            <a:pPr marL="0" indent="0">
              <a:buNone/>
            </a:pP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Objective: </a:t>
            </a:r>
          </a:p>
          <a:p>
            <a:pPr marL="0" indent="0">
              <a:buNone/>
            </a:pPr>
            <a:r>
              <a:rPr lang="en-US" sz="1600" dirty="0">
                <a:latin typeface="Times New Roman" panose="02020603050405020304" pitchFamily="18" charset="0"/>
                <a:cs typeface="Times New Roman" panose="02020603050405020304" pitchFamily="18" charset="0"/>
              </a:rPr>
              <a:t>Develop a comprehensive solution by constructing a data pipeline to extract data from the faker API, cleanse and transform the data, and subsequently load it into a Hive data warehouse. Following this, create aggregated data marts for customer segmentation, fraud detection, and flagging, and perform visualizations using a BI tool to enable strategic offering of products and services tailored to customer needs.</a:t>
            </a:r>
            <a:endParaRPr lang="en-US" sz="1600" b="1" i="0" dirty="0">
              <a:solidFill>
                <a:srgbClr val="0D0D0D"/>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75B29C-F35D-6114-7AB5-4F2B68D0C5B7}"/>
              </a:ext>
            </a:extLst>
          </p:cNvPr>
          <p:cNvSpPr>
            <a:spLocks noGrp="1"/>
          </p:cNvSpPr>
          <p:nvPr>
            <p:ph type="title"/>
          </p:nvPr>
        </p:nvSpPr>
        <p:spPr/>
        <p:txBody>
          <a:bodyPr/>
          <a:lstStyle/>
          <a:p>
            <a:r>
              <a:rPr lang="en-IN" dirty="0"/>
              <a:t>Problem Statement &amp; Objective</a:t>
            </a:r>
          </a:p>
        </p:txBody>
      </p:sp>
    </p:spTree>
    <p:extLst>
      <p:ext uri="{BB962C8B-B14F-4D97-AF65-F5344CB8AC3E}">
        <p14:creationId xmlns:p14="http://schemas.microsoft.com/office/powerpoint/2010/main" val="139456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92F22-BF5D-0A07-A0E7-9A6D34597616}"/>
              </a:ext>
            </a:extLst>
          </p:cNvPr>
          <p:cNvSpPr>
            <a:spLocks noGrp="1"/>
          </p:cNvSpPr>
          <p:nvPr>
            <p:ph type="title"/>
          </p:nvPr>
        </p:nvSpPr>
        <p:spPr>
          <a:xfrm>
            <a:off x="533401" y="-143557"/>
            <a:ext cx="9690100" cy="1089529"/>
          </a:xfrm>
        </p:spPr>
        <p:txBody>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mn-lt"/>
                <a:ea typeface="Times New Roman" panose="02020603050405020304" pitchFamily="18" charset="0"/>
              </a:rPr>
              <a:t>Aggregation and Creation of Fraud Flags and Customer Segments</a:t>
            </a:r>
            <a:br>
              <a:rPr lang="en-IN" b="1" dirty="0">
                <a:effectLst/>
                <a:latin typeface="Times New Roman" panose="02020603050405020304" pitchFamily="18" charset="0"/>
                <a:ea typeface="Times New Roman" panose="02020603050405020304" pitchFamily="18" charset="0"/>
              </a:rPr>
            </a:br>
            <a:endParaRPr lang="en-IN" dirty="0"/>
          </a:p>
        </p:txBody>
      </p:sp>
      <p:sp>
        <p:nvSpPr>
          <p:cNvPr id="7" name="Rectangle 4">
            <a:extLst>
              <a:ext uri="{FF2B5EF4-FFF2-40B4-BE49-F238E27FC236}">
                <a16:creationId xmlns:a16="http://schemas.microsoft.com/office/drawing/2014/main" id="{BD2D52B8-3287-A25A-B74F-92E677304D1C}"/>
              </a:ext>
            </a:extLst>
          </p:cNvPr>
          <p:cNvSpPr>
            <a:spLocks noGrp="1" noChangeArrowheads="1"/>
          </p:cNvSpPr>
          <p:nvPr>
            <p:ph idx="1"/>
          </p:nvPr>
        </p:nvSpPr>
        <p:spPr bwMode="auto">
          <a:xfrm>
            <a:off x="450569" y="894569"/>
            <a:ext cx="9772932" cy="579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Fraud Flags Table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rPr>
              <a:t>1.flag_id</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Source: Derived from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transaction_id</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from transaction table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How It’s Created: A UDF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generate_flag_id</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generates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flag_id</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by formatting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transaction_id</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into a string with a prefix (`F`) and zero-padded suffix.</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For example, a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transaction_id</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of 1 becomes `F001`.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rPr>
              <a:t>2. </a:t>
            </a:r>
            <a:r>
              <a:rPr kumimoji="0" lang="en-US" altLang="en-US" sz="1200" b="1"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transaction_id</a:t>
            </a:r>
            <a:endPar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Source: Directly from the input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DataFrame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transactions_df</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from transaction table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How It’s Created: This column is used as-is from the original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DataFrame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serving as a unique identifier for the transaction.</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rPr>
              <a:t>3. </a:t>
            </a:r>
            <a:r>
              <a:rPr kumimoji="0" lang="en-US" altLang="en-US" sz="1200" b="1"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endPar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Source: Computed based on transaction attributes such as `amount`, `channel`, and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from transaction table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How It’s Created: The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determined by conditional checks: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Set to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unusual_amount</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if the `amount` exceeds 50,000.</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Set to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velocity_check</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if the `channel` is `"mobile"`.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Set to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pattern_anomaly</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if the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`"transfer"`.</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Defaults to `None` if none of these conditions are met.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rPr>
              <a:t>4. </a:t>
            </a:r>
            <a:r>
              <a:rPr kumimoji="0" lang="en-US" altLang="en-US" sz="1200" b="1" u="none" strike="noStrike" cap="none" normalizeH="0" baseline="0" dirty="0" err="1">
                <a:ln>
                  <a:noFill/>
                </a:ln>
                <a:effectLst/>
                <a:latin typeface="+mn-lt"/>
                <a:ea typeface="Times New Roman" panose="02020603050405020304" pitchFamily="18" charset="0"/>
                <a:cs typeface="Times New Roman" panose="02020603050405020304" pitchFamily="18" charset="0"/>
              </a:rPr>
              <a:t>confidence_score</a:t>
            </a:r>
            <a:endPar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Source: Derived based on the value of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How It’s Created:  Assigned scores based on the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Unusual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Amount:If</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unusual_amount</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assign a confidence score of 0.9.</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Velocity Check: If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velocity_check</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assign a confidence score of 0.8.</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Pattern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Anomaly:If</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pattern_anomaly</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assign a confidence score of 0.7.</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Default:If</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flag_type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is `None` or does not match any specified values, assign a default confidence score of 0.5.</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1" u="none" strike="noStrike" cap="none" normalizeH="0" baseline="0" dirty="0">
                <a:ln>
                  <a:noFill/>
                </a:ln>
                <a:effectLst/>
                <a:latin typeface="+mn-lt"/>
                <a:ea typeface="Times New Roman" panose="02020603050405020304" pitchFamily="18" charset="0"/>
                <a:cs typeface="Times New Roman" panose="02020603050405020304" pitchFamily="18" charset="0"/>
              </a:rPr>
              <a:t>5. timestamp</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Source: Directly from the input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DataFrame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transactions_df</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 How It’s Created:  This column is included as-is from the original </a:t>
            </a:r>
            <a:r>
              <a:rPr kumimoji="0" lang="en-US" altLang="en-US" sz="1200" b="0" u="none" strike="noStrike" cap="none" normalizeH="0" baseline="0" dirty="0" err="1">
                <a:ln>
                  <a:noFill/>
                </a:ln>
                <a:effectLst/>
                <a:latin typeface="+mn-lt"/>
                <a:ea typeface="Times New Roman" panose="02020603050405020304" pitchFamily="18" charset="0"/>
                <a:cs typeface="Times New Roman" panose="02020603050405020304" pitchFamily="18" charset="0"/>
              </a:rPr>
              <a:t>DataFrame</a:t>
            </a:r>
            <a:r>
              <a:rPr kumimoji="0" lang="en-US" altLang="en-US" sz="1200" b="0" u="none" strike="noStrike" cap="none" normalizeH="0" baseline="0" dirty="0">
                <a:ln>
                  <a:noFill/>
                </a:ln>
                <a:effectLst/>
                <a:latin typeface="+mn-lt"/>
                <a:ea typeface="Times New Roman" panose="02020603050405020304" pitchFamily="18" charset="0"/>
                <a:cs typeface="Times New Roman" panose="02020603050405020304" pitchFamily="18" charset="0"/>
              </a:rPr>
              <a:t> to record when the transaction occurred.</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200" b="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3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06EBFB-57C0-81B3-E357-074E5A86AEF2}"/>
              </a:ext>
            </a:extLst>
          </p:cNvPr>
          <p:cNvSpPr>
            <a:spLocks noGrp="1"/>
          </p:cNvSpPr>
          <p:nvPr>
            <p:ph idx="1"/>
          </p:nvPr>
        </p:nvSpPr>
        <p:spPr>
          <a:xfrm>
            <a:off x="838199" y="1315844"/>
            <a:ext cx="10713631" cy="4861119"/>
          </a:xfrm>
        </p:spPr>
        <p:txBody>
          <a:bodyPr/>
          <a:lstStyle/>
          <a:p>
            <a:pPr marL="0" indent="0">
              <a:buNone/>
            </a:pPr>
            <a:endParaRPr lang="en-US" b="0" i="0" dirty="0">
              <a:solidFill>
                <a:srgbClr val="0D0D0D"/>
              </a:solidFill>
              <a:effectLst/>
              <a:latin typeface="Söhne"/>
            </a:endParaRPr>
          </a:p>
          <a:p>
            <a:pPr marL="0" indent="0">
              <a:buNone/>
            </a:pPr>
            <a:endParaRPr lang="en-IN" dirty="0"/>
          </a:p>
        </p:txBody>
      </p:sp>
      <p:sp>
        <p:nvSpPr>
          <p:cNvPr id="3" name="Title 2">
            <a:extLst>
              <a:ext uri="{FF2B5EF4-FFF2-40B4-BE49-F238E27FC236}">
                <a16:creationId xmlns:a16="http://schemas.microsoft.com/office/drawing/2014/main" id="{E3E8B928-735D-5F4A-62FA-5D20CD4ABCB3}"/>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9E789D66-9D34-6DCA-F5A3-3CA0D2AA6854}"/>
              </a:ext>
            </a:extLst>
          </p:cNvPr>
          <p:cNvSpPr txBox="1"/>
          <p:nvPr/>
        </p:nvSpPr>
        <p:spPr>
          <a:xfrm>
            <a:off x="941438" y="1289953"/>
            <a:ext cx="9028472" cy="5693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b="1" dirty="0" err="1">
                <a:latin typeface="Times New Roman" panose="02020603050405020304" pitchFamily="18" charset="0"/>
                <a:cs typeface="Times New Roman" panose="02020603050405020304" pitchFamily="18" charset="0"/>
              </a:rPr>
              <a:t>Customer_Segments</a:t>
            </a:r>
            <a:endParaRPr 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b="1" dirty="0" err="1">
                <a:latin typeface="Times New Roman" panose="02020603050405020304" pitchFamily="18" charset="0"/>
                <a:cs typeface="Times New Roman" panose="02020603050405020304" pitchFamily="18" charset="0"/>
              </a:rPr>
              <a:t>segment</a:t>
            </a:r>
            <a:r>
              <a:rPr lang="en-US" sz="1400" dirty="0" err="1">
                <a:latin typeface="Times New Roman" panose="02020603050405020304" pitchFamily="18" charset="0"/>
                <a:cs typeface="Times New Roman" panose="02020603050405020304" pitchFamily="18" charset="0"/>
              </a:rPr>
              <a:t>_id</a:t>
            </a:r>
            <a:r>
              <a:rPr lang="en-US" sz="1400" dirty="0">
                <a:latin typeface="Times New Roman" panose="02020603050405020304" pitchFamily="18" charset="0"/>
                <a:cs typeface="Times New Roman" panose="02020603050405020304" pitchFamily="18" charset="0"/>
              </a:rPr>
              <a:t>: Generated using the </a:t>
            </a:r>
            <a:r>
              <a:rPr lang="en-US" sz="1400" dirty="0" err="1">
                <a:latin typeface="Times New Roman" panose="02020603050405020304" pitchFamily="18" charset="0"/>
                <a:cs typeface="Times New Roman" panose="02020603050405020304" pitchFamily="18" charset="0"/>
              </a:rPr>
              <a:t>generate_segment_id</a:t>
            </a:r>
            <a:r>
              <a:rPr lang="en-US" sz="1400" dirty="0">
                <a:latin typeface="Times New Roman" panose="02020603050405020304" pitchFamily="18" charset="0"/>
                <a:cs typeface="Times New Roman" panose="02020603050405020304" pitchFamily="18" charset="0"/>
              </a:rPr>
              <a:t> UDF, which takes </a:t>
            </a:r>
            <a:r>
              <a:rPr lang="en-US" sz="1400" dirty="0" err="1">
                <a:latin typeface="Times New Roman" panose="02020603050405020304" pitchFamily="18" charset="0"/>
                <a:cs typeface="Times New Roman" panose="02020603050405020304" pitchFamily="18" charset="0"/>
              </a:rPr>
              <a:t>customer_id</a:t>
            </a:r>
            <a:r>
              <a:rPr lang="en-US" sz="1400" dirty="0">
                <a:latin typeface="Times New Roman" panose="02020603050405020304" pitchFamily="18" charset="0"/>
                <a:cs typeface="Times New Roman" panose="02020603050405020304" pitchFamily="18" charset="0"/>
              </a:rPr>
              <a:t>, adds a prefix "S", and zero-pads the </a:t>
            </a:r>
            <a:r>
              <a:rPr lang="en-US" sz="1400" dirty="0" err="1">
                <a:latin typeface="Times New Roman" panose="02020603050405020304" pitchFamily="18" charset="0"/>
                <a:cs typeface="Times New Roman" panose="02020603050405020304" pitchFamily="18" charset="0"/>
              </a:rPr>
              <a:t>customer_id</a:t>
            </a:r>
            <a:r>
              <a:rPr lang="en-US" sz="1400" dirty="0">
                <a:latin typeface="Times New Roman" panose="02020603050405020304" pitchFamily="18" charset="0"/>
                <a:cs typeface="Times New Roman" panose="02020603050405020304" pitchFamily="18" charset="0"/>
              </a:rPr>
              <a:t> to ensure a 3-digit suffix. For example, if the </a:t>
            </a:r>
            <a:r>
              <a:rPr lang="en-US" sz="1400" dirty="0" err="1">
                <a:latin typeface="Times New Roman" panose="02020603050405020304" pitchFamily="18" charset="0"/>
                <a:cs typeface="Times New Roman" panose="02020603050405020304" pitchFamily="18" charset="0"/>
              </a:rPr>
              <a:t>customer_id</a:t>
            </a:r>
            <a:r>
              <a:rPr lang="en-US" sz="1400" dirty="0">
                <a:latin typeface="Times New Roman" panose="02020603050405020304" pitchFamily="18" charset="0"/>
                <a:cs typeface="Times New Roman" panose="02020603050405020304" pitchFamily="18" charset="0"/>
              </a:rPr>
              <a:t> is 5, the </a:t>
            </a:r>
            <a:r>
              <a:rPr lang="en-US" sz="1400" dirty="0" err="1">
                <a:latin typeface="Times New Roman" panose="02020603050405020304" pitchFamily="18" charset="0"/>
                <a:cs typeface="Times New Roman" panose="02020603050405020304" pitchFamily="18" charset="0"/>
              </a:rPr>
              <a:t>segment_id</a:t>
            </a:r>
            <a:r>
              <a:rPr lang="en-US" sz="1400" dirty="0">
                <a:latin typeface="Times New Roman" panose="02020603050405020304" pitchFamily="18" charset="0"/>
                <a:cs typeface="Times New Roman" panose="02020603050405020304" pitchFamily="18" charset="0"/>
              </a:rPr>
              <a:t> would be "S005“</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b="1" dirty="0" err="1">
                <a:latin typeface="Times New Roman" panose="02020603050405020304" pitchFamily="18" charset="0"/>
                <a:cs typeface="Times New Roman" panose="02020603050405020304" pitchFamily="18" charset="0"/>
              </a:rPr>
              <a:t>Customer_id</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It is taken from transactions table </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b="1" dirty="0" err="1">
                <a:latin typeface="Times New Roman" panose="02020603050405020304" pitchFamily="18" charset="0"/>
                <a:cs typeface="Times New Roman" panose="02020603050405020304" pitchFamily="18" charset="0"/>
              </a:rPr>
              <a:t>Segement_name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Assigned based on the customer’s attributes and behavior:</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latin typeface="Times New Roman" panose="02020603050405020304" pitchFamily="18" charset="0"/>
                <a:cs typeface="Times New Roman" panose="02020603050405020304" pitchFamily="18" charset="0"/>
              </a:rPr>
              <a:t>High Value: If the customer has a total transaction amount exceeding 100,000.</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latin typeface="Times New Roman" panose="02020603050405020304" pitchFamily="18" charset="0"/>
                <a:cs typeface="Times New Roman" panose="02020603050405020304" pitchFamily="18" charset="0"/>
              </a:rPr>
              <a:t>New User: If the customer joined in the last 30 days.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latin typeface="Times New Roman" panose="02020603050405020304" pitchFamily="18" charset="0"/>
                <a:cs typeface="Times New Roman" panose="02020603050405020304" pitchFamily="18" charset="0"/>
              </a:rPr>
              <a:t>Inactive: If there have been no transactions in the last 90 days.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latin typeface="Times New Roman" panose="02020603050405020304" pitchFamily="18" charset="0"/>
                <a:cs typeface="Times New Roman" panose="02020603050405020304" pitchFamily="18" charset="0"/>
              </a:rPr>
              <a:t>Credit Risk: If the customer's credit score is below 600.</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latin typeface="Times New Roman" panose="02020603050405020304" pitchFamily="18" charset="0"/>
                <a:cs typeface="Times New Roman" panose="02020603050405020304" pitchFamily="18" charset="0"/>
              </a:rPr>
              <a:t>Loyal: If the customer has been active for over 5 years</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IN" sz="1400" b="1" dirty="0" err="1"/>
              <a:t>segment_description</a:t>
            </a:r>
            <a:r>
              <a:rPr lang="en-IN" sz="1400" b="1" dirty="0"/>
              <a:t> : </a:t>
            </a:r>
            <a:r>
              <a:rPr lang="en-IN" sz="1400" dirty="0"/>
              <a:t>C</a:t>
            </a:r>
            <a:r>
              <a:rPr lang="en-US" sz="1400" dirty="0" err="1"/>
              <a:t>riteria</a:t>
            </a:r>
            <a:r>
              <a:rPr lang="en-US" sz="1400" dirty="0"/>
              <a:t> that define the corresponding segment.</a:t>
            </a:r>
            <a:endParaRPr lang="en-IN" sz="1400" b="1" dirty="0"/>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t>High Value: `'Customers with high transaction volume</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t>New User: `'Customers who joined in last 30 days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t>Inactive: `'No transactions in last 90 days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t>Credit Risk: `'Customers with low credit scores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dirty="0"/>
              <a:t>Loyal: `'Consistent activity for over 5 years</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1400" b="1" dirty="0" err="1">
                <a:latin typeface="Times New Roman" panose="02020603050405020304" pitchFamily="18" charset="0"/>
                <a:cs typeface="Times New Roman" panose="02020603050405020304" pitchFamily="18" charset="0"/>
              </a:rPr>
              <a:t>last_updated</a:t>
            </a:r>
            <a:r>
              <a:rPr lang="en-US" sz="1400" dirty="0">
                <a:latin typeface="Times New Roman" panose="02020603050405020304" pitchFamily="18" charset="0"/>
                <a:cs typeface="Times New Roman" panose="02020603050405020304" pitchFamily="18" charset="0"/>
              </a:rPr>
              <a:t>: Set to the current timestamp using </a:t>
            </a:r>
            <a:r>
              <a:rPr lang="en-US" sz="1400" dirty="0" err="1">
                <a:latin typeface="Times New Roman" panose="02020603050405020304" pitchFamily="18" charset="0"/>
                <a:cs typeface="Times New Roman" panose="02020603050405020304" pitchFamily="18" charset="0"/>
              </a:rPr>
              <a:t>current_timestamp</a:t>
            </a:r>
            <a:r>
              <a:rPr lang="en-US" sz="1400" dirty="0">
                <a:latin typeface="Times New Roman" panose="02020603050405020304" pitchFamily="18" charset="0"/>
                <a:cs typeface="Times New Roman" panose="02020603050405020304" pitchFamily="18" charset="0"/>
              </a:rPr>
              <a:t>(), indicating the last time the segment information was updated.</a:t>
            </a: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5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4F725E-9A25-EEEF-77C4-2FBD73E851F5}"/>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F7866C5C-D2B2-EC56-91A4-0C62F43919C6}"/>
              </a:ext>
            </a:extLst>
          </p:cNvPr>
          <p:cNvSpPr>
            <a:spLocks noGrp="1"/>
          </p:cNvSpPr>
          <p:nvPr>
            <p:ph idx="1"/>
          </p:nvPr>
        </p:nvSpPr>
        <p:spPr>
          <a:xfrm>
            <a:off x="228598" y="840376"/>
            <a:ext cx="10713631" cy="4351338"/>
          </a:xfrm>
        </p:spPr>
        <p:txBody>
          <a:bodyPr>
            <a:noAutofit/>
          </a:bodyPr>
          <a:lstStyle/>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Aggregates customer, branch, and transaction tables, and generates fraud flags and customer segments.</a:t>
            </a:r>
          </a:p>
          <a:p>
            <a:pPr marL="0" indent="0">
              <a:buNone/>
            </a:pPr>
            <a:r>
              <a:rPr lang="en-US" sz="1400" b="1" dirty="0">
                <a:latin typeface="Times New Roman" panose="02020603050405020304" pitchFamily="18" charset="0"/>
                <a:cs typeface="Times New Roman" panose="02020603050405020304" pitchFamily="18" charset="0"/>
              </a:rPr>
              <a:t>Initialization and Utilities:</a:t>
            </a:r>
          </a:p>
          <a:p>
            <a:r>
              <a:rPr lang="en-US" sz="1400" dirty="0">
                <a:latin typeface="Times New Roman" panose="02020603050405020304" pitchFamily="18" charset="0"/>
                <a:cs typeface="Times New Roman" panose="02020603050405020304" pitchFamily="18" charset="0"/>
              </a:rPr>
              <a:t>   - Defines a utility function `</a:t>
            </a:r>
            <a:r>
              <a:rPr lang="en-US" sz="1400" dirty="0" err="1">
                <a:latin typeface="Times New Roman" panose="02020603050405020304" pitchFamily="18" charset="0"/>
                <a:cs typeface="Times New Roman" panose="02020603050405020304" pitchFamily="18" charset="0"/>
              </a:rPr>
              <a:t>is_streaming</a:t>
            </a:r>
            <a:r>
              <a:rPr lang="en-US" sz="1400" dirty="0">
                <a:latin typeface="Times New Roman" panose="02020603050405020304" pitchFamily="18" charset="0"/>
                <a:cs typeface="Times New Roman" panose="02020603050405020304" pitchFamily="18" charset="0"/>
              </a:rPr>
              <a:t>` to check if a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is a streaming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Defines User-Defined Functions (UDFs) to generate flag IDs and segment IDs for fraud detection and customer segmentation.</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Fraud Flags Transformation:</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create_fraud_flags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transactions_df</a:t>
            </a:r>
            <a:r>
              <a:rPr lang="en-US" sz="1400" dirty="0">
                <a:latin typeface="Times New Roman" panose="02020603050405020304" pitchFamily="18" charset="0"/>
                <a:cs typeface="Times New Roman" panose="02020603050405020304" pitchFamily="18" charset="0"/>
              </a:rPr>
              <a:t>)`: Processes the streaming transaction data to detect potential fraud. </a:t>
            </a:r>
          </a:p>
          <a:p>
            <a:r>
              <a:rPr lang="en-US" sz="1400" dirty="0">
                <a:latin typeface="Times New Roman" panose="02020603050405020304" pitchFamily="18" charset="0"/>
                <a:cs typeface="Times New Roman" panose="02020603050405020304" pitchFamily="18" charset="0"/>
              </a:rPr>
              <a:t>     - Flags transactions based on certain criteria (e.g., unusual amounts, mobile channel usage, transfer patterns).</a:t>
            </a:r>
          </a:p>
          <a:p>
            <a:r>
              <a:rPr lang="en-US" sz="1400" dirty="0">
                <a:latin typeface="Times New Roman" panose="02020603050405020304" pitchFamily="18" charset="0"/>
                <a:cs typeface="Times New Roman" panose="02020603050405020304" pitchFamily="18" charset="0"/>
              </a:rPr>
              <a:t>     - Assigns confidence scores and generates unique flag IDs for the detected frauds.</a:t>
            </a:r>
          </a:p>
          <a:p>
            <a:r>
              <a:rPr lang="en-US" sz="1400" dirty="0">
                <a:latin typeface="Times New Roman" panose="02020603050405020304" pitchFamily="18" charset="0"/>
                <a:cs typeface="Times New Roman" panose="02020603050405020304" pitchFamily="18" charset="0"/>
              </a:rPr>
              <a:t>     - Filters and selects relevant columns for the fraud flags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Customer Segments Transformation:</a:t>
            </a:r>
          </a:p>
          <a:p>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create_customer_segments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transactions_df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customers_df</a:t>
            </a:r>
            <a:r>
              <a:rPr lang="en-US" sz="1400" dirty="0">
                <a:latin typeface="Times New Roman" panose="02020603050405020304" pitchFamily="18" charset="0"/>
                <a:cs typeface="Times New Roman" panose="02020603050405020304" pitchFamily="18" charset="0"/>
              </a:rPr>
              <a:t>)`: Processes the streaming transaction data along with static customer data to create customer segments.</a:t>
            </a:r>
          </a:p>
          <a:p>
            <a:r>
              <a:rPr lang="en-US" sz="1400" dirty="0">
                <a:latin typeface="Times New Roman" panose="02020603050405020304" pitchFamily="18" charset="0"/>
                <a:cs typeface="Times New Roman" panose="02020603050405020304" pitchFamily="18" charset="0"/>
              </a:rPr>
              <a:t>     - Joins transaction data with customer data.</a:t>
            </a:r>
          </a:p>
          <a:p>
            <a:r>
              <a:rPr lang="en-US" sz="1400" dirty="0">
                <a:latin typeface="Times New Roman" panose="02020603050405020304" pitchFamily="18" charset="0"/>
                <a:cs typeface="Times New Roman" panose="02020603050405020304" pitchFamily="18" charset="0"/>
              </a:rPr>
              <a:t>     - Creates segments using SQL queries based on various criteria (e.g., high value, new users, inactivity, credit risk, loyal customers).</a:t>
            </a:r>
          </a:p>
          <a:p>
            <a:r>
              <a:rPr lang="en-US" sz="1400" dirty="0">
                <a:latin typeface="Times New Roman" panose="02020603050405020304" pitchFamily="18" charset="0"/>
                <a:cs typeface="Times New Roman" panose="02020603050405020304" pitchFamily="18" charset="0"/>
              </a:rPr>
              <a:t>     - Generates unique segment IDs and adds a timestamp for when the segment was last updated.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968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64C12E-A1BA-2376-DEB8-2A50EBDD2BFF}"/>
              </a:ext>
            </a:extLst>
          </p:cNvPr>
          <p:cNvSpPr>
            <a:spLocks noGrp="1"/>
          </p:cNvSpPr>
          <p:nvPr>
            <p:ph idx="1"/>
          </p:nvPr>
        </p:nvSpPr>
        <p:spPr>
          <a:xfrm>
            <a:off x="533401" y="1253331"/>
            <a:ext cx="10713631" cy="435133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Streaming Ingestion:</a:t>
            </a:r>
          </a:p>
          <a:p>
            <a:pPr marL="0" indent="0">
              <a:buNone/>
            </a:pPr>
            <a:r>
              <a:rPr lang="en-US" sz="1400" dirty="0" err="1">
                <a:latin typeface="Times New Roman" panose="02020603050405020304" pitchFamily="18" charset="0"/>
                <a:cs typeface="Times New Roman" panose="02020603050405020304" pitchFamily="18" charset="0"/>
              </a:rPr>
              <a:t>ingest_fraud_flags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Reads streaming transaction data.</a:t>
            </a:r>
          </a:p>
          <a:p>
            <a:r>
              <a:rPr lang="en-US" sz="1400" dirty="0">
                <a:latin typeface="Times New Roman" panose="02020603050405020304" pitchFamily="18" charset="0"/>
                <a:cs typeface="Times New Roman" panose="02020603050405020304" pitchFamily="18" charset="0"/>
              </a:rPr>
              <a:t>Applies the `</a:t>
            </a:r>
            <a:r>
              <a:rPr lang="en-US" sz="1400" dirty="0" err="1">
                <a:latin typeface="Times New Roman" panose="02020603050405020304" pitchFamily="18" charset="0"/>
                <a:cs typeface="Times New Roman" panose="02020603050405020304" pitchFamily="18" charset="0"/>
              </a:rPr>
              <a:t>create_fraud_flags</a:t>
            </a:r>
            <a:r>
              <a:rPr lang="en-US" sz="1400" dirty="0">
                <a:latin typeface="Times New Roman" panose="02020603050405020304" pitchFamily="18" charset="0"/>
                <a:cs typeface="Times New Roman" panose="02020603050405020304" pitchFamily="18" charset="0"/>
              </a:rPr>
              <a:t>` transformation.</a:t>
            </a:r>
          </a:p>
          <a:p>
            <a:r>
              <a:rPr lang="en-US" sz="1400" dirty="0">
                <a:latin typeface="Times New Roman" panose="02020603050405020304" pitchFamily="18" charset="0"/>
                <a:cs typeface="Times New Roman" panose="02020603050405020304" pitchFamily="18" charset="0"/>
              </a:rPr>
              <a:t>Writes the fraud flags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to a Delta table with a specified checkpoint location for fault tolerance.</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ingest_customer_segments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Reads streaming transaction data and static customer data.</a:t>
            </a:r>
          </a:p>
          <a:p>
            <a:r>
              <a:rPr lang="en-US" sz="1400" dirty="0">
                <a:latin typeface="Times New Roman" panose="02020603050405020304" pitchFamily="18" charset="0"/>
                <a:cs typeface="Times New Roman" panose="02020603050405020304" pitchFamily="18" charset="0"/>
              </a:rPr>
              <a:t>Applies the `</a:t>
            </a:r>
            <a:r>
              <a:rPr lang="en-US" sz="1400" dirty="0" err="1">
                <a:latin typeface="Times New Roman" panose="02020603050405020304" pitchFamily="18" charset="0"/>
                <a:cs typeface="Times New Roman" panose="02020603050405020304" pitchFamily="18" charset="0"/>
              </a:rPr>
              <a:t>create_customer_segments</a:t>
            </a:r>
            <a:r>
              <a:rPr lang="en-US" sz="1400" dirty="0">
                <a:latin typeface="Times New Roman" panose="02020603050405020304" pitchFamily="18" charset="0"/>
                <a:cs typeface="Times New Roman" panose="02020603050405020304" pitchFamily="18" charset="0"/>
              </a:rPr>
              <a:t>` transformation.</a:t>
            </a:r>
          </a:p>
          <a:p>
            <a:r>
              <a:rPr lang="en-US" sz="1400" dirty="0">
                <a:latin typeface="Times New Roman" panose="02020603050405020304" pitchFamily="18" charset="0"/>
                <a:cs typeface="Times New Roman" panose="02020603050405020304" pitchFamily="18" charset="0"/>
              </a:rPr>
              <a:t>Writes the customer segments </a:t>
            </a:r>
            <a:r>
              <a:rPr lang="en-US" sz="1400" dirty="0" err="1">
                <a:latin typeface="Times New Roman" panose="02020603050405020304" pitchFamily="18" charset="0"/>
                <a:cs typeface="Times New Roman" panose="02020603050405020304" pitchFamily="18" charset="0"/>
              </a:rPr>
              <a:t>DataFrame</a:t>
            </a:r>
            <a:r>
              <a:rPr lang="en-US" sz="1400" dirty="0">
                <a:latin typeface="Times New Roman" panose="02020603050405020304" pitchFamily="18" charset="0"/>
                <a:cs typeface="Times New Roman" panose="02020603050405020304" pitchFamily="18" charset="0"/>
              </a:rPr>
              <a:t> to a Delta table with a specified checkpoint location.</a:t>
            </a:r>
          </a:p>
          <a:p>
            <a:pPr marL="0" indent="0">
              <a:buNone/>
            </a:pPr>
            <a:r>
              <a:rPr lang="en-US" sz="1400" b="1" dirty="0">
                <a:latin typeface="Times New Roman" panose="02020603050405020304" pitchFamily="18" charset="0"/>
                <a:cs typeface="Times New Roman" panose="02020603050405020304" pitchFamily="18" charset="0"/>
              </a:rPr>
              <a:t>Starting and Awaiting Termination</a:t>
            </a:r>
          </a:p>
          <a:p>
            <a:r>
              <a:rPr lang="en-US" sz="1400" dirty="0">
                <a:latin typeface="Times New Roman" panose="02020603050405020304" pitchFamily="18" charset="0"/>
                <a:cs typeface="Times New Roman" panose="02020603050405020304" pitchFamily="18" charset="0"/>
              </a:rPr>
              <a:t>Initiates streaming queries for fraud flags and customer segments.</a:t>
            </a:r>
          </a:p>
          <a:p>
            <a:r>
              <a:rPr lang="en-US" sz="1400" dirty="0">
                <a:latin typeface="Times New Roman" panose="02020603050405020304" pitchFamily="18" charset="0"/>
                <a:cs typeface="Times New Roman" panose="02020603050405020304" pitchFamily="18" charset="0"/>
              </a:rPr>
              <a:t>Waits for the termination of these streaming queries, allowing them to continuously process incoming data.</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pipeline to handle real-time streaming data for fraud detection and customer segmentation, with appropriate checkpointing and fault-tolerance mechanisms using Delta tables.</a:t>
            </a:r>
            <a:endParaRPr lang="en-IN"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75CD06A-7C86-0AAA-B65B-E91C8630CB04}"/>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247388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48B9F-630A-57F1-7E58-F5BB4B110F11}"/>
              </a:ext>
            </a:extLst>
          </p:cNvPr>
          <p:cNvSpPr>
            <a:spLocks noGrp="1"/>
          </p:cNvSpPr>
          <p:nvPr>
            <p:ph type="title"/>
          </p:nvPr>
        </p:nvSpPr>
        <p:spPr>
          <a:xfrm>
            <a:off x="533401" y="-102007"/>
            <a:ext cx="9690100" cy="1006429"/>
          </a:xfrm>
        </p:spPr>
        <p:txBody>
          <a:bodyPr/>
          <a:lstStyle/>
          <a:p>
            <a:br>
              <a:rPr lang="en-IN" sz="1800" b="1" dirty="0">
                <a:effectLst/>
                <a:latin typeface="Times New Roman" panose="02020603050405020304" pitchFamily="18" charset="0"/>
                <a:ea typeface="Times New Roman" panose="02020603050405020304" pitchFamily="18" charset="0"/>
              </a:rPr>
            </a:br>
            <a:r>
              <a:rPr lang="en-IN" b="1" dirty="0">
                <a:effectLst/>
                <a:latin typeface="+mn-lt"/>
                <a:ea typeface="Times New Roman" panose="02020603050405020304" pitchFamily="18" charset="0"/>
              </a:rPr>
              <a:t>Aggregation and Storage of Gold Layer Data</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AC96E31F-9C8F-95AC-72BD-5F8C5BE0A37B}"/>
              </a:ext>
            </a:extLst>
          </p:cNvPr>
          <p:cNvSpPr>
            <a:spLocks noGrp="1" noChangeArrowheads="1"/>
          </p:cNvSpPr>
          <p:nvPr>
            <p:ph idx="1"/>
          </p:nvPr>
        </p:nvSpPr>
        <p:spPr bwMode="auto">
          <a:xfrm>
            <a:off x="419305" y="935163"/>
            <a:ext cx="99182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Aggregations and Transformations: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cs typeface="Times New Roman" panose="02020603050405020304" pitchFamily="18" charset="0"/>
              </a:rPr>
              <a:t>Each of the aggregated </a:t>
            </a:r>
            <a:r>
              <a:rPr lang="en-US" sz="1400" b="1" dirty="0" err="1">
                <a:cs typeface="Times New Roman" panose="02020603050405020304" pitchFamily="18" charset="0"/>
              </a:rPr>
              <a:t>DataFrames</a:t>
            </a:r>
            <a:r>
              <a:rPr lang="en-US" sz="1400" b="1" dirty="0">
                <a:cs typeface="Times New Roman" panose="02020603050405020304" pitchFamily="18" charset="0"/>
              </a:rPr>
              <a:t> is written to a Delta table in the "</a:t>
            </a:r>
            <a:r>
              <a:rPr lang="en-US" sz="1400" b="1" dirty="0" err="1">
                <a:cs typeface="Times New Roman" panose="02020603050405020304" pitchFamily="18" charset="0"/>
              </a:rPr>
              <a:t>Gold_layer</a:t>
            </a:r>
            <a:r>
              <a:rPr lang="en-US" sz="1400" b="1" dirty="0">
                <a:cs typeface="Times New Roman" panose="02020603050405020304" pitchFamily="18" charset="0"/>
              </a:rPr>
              <a:t>" with streaming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Total Transaction Amount by Branch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Operation: Sum of transaction amounts grouped by branch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Output Table: `</a:t>
            </a:r>
            <a:r>
              <a:rPr kumimoji="0" lang="en-US" altLang="en-US" sz="1400" i="0" u="none" strike="noStrike" cap="none" normalizeH="0" baseline="0" dirty="0" err="1">
                <a:ln>
                  <a:noFill/>
                </a:ln>
                <a:solidFill>
                  <a:schemeClr val="tx1"/>
                </a:solidFill>
                <a:effectLst/>
                <a:cs typeface="Times New Roman" panose="02020603050405020304" pitchFamily="18" charset="0"/>
              </a:rPr>
              <a:t>Gold_layer.Tot_trans_amt_by_branch</a:t>
            </a:r>
            <a:r>
              <a:rPr kumimoji="0" lang="en-US" altLang="en-US" sz="1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Number of Transactions by Channel and Status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Operation: Count of transactions grouped by channel and status.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Output Table: `</a:t>
            </a:r>
            <a:r>
              <a:rPr kumimoji="0" lang="en-US" altLang="en-US" sz="1400" i="0" u="none" strike="noStrike" cap="none" normalizeH="0" baseline="0" dirty="0" err="1">
                <a:ln>
                  <a:noFill/>
                </a:ln>
                <a:solidFill>
                  <a:schemeClr val="tx1"/>
                </a:solidFill>
                <a:effectLst/>
                <a:cs typeface="Times New Roman" panose="02020603050405020304" pitchFamily="18" charset="0"/>
              </a:rPr>
              <a:t>Gold_layer.trans_count_by_branch_and_chnl</a:t>
            </a:r>
            <a:r>
              <a:rPr kumimoji="0" lang="en-US" altLang="en-US" sz="1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Highest Transaction Amount by Branch and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Operation: Maximum transaction amount grouped by branch ID and customer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Output Table: `</a:t>
            </a:r>
            <a:r>
              <a:rPr kumimoji="0" lang="en-US" altLang="en-US" sz="1400" i="0" u="none" strike="noStrike" cap="none" normalizeH="0" baseline="0" dirty="0" err="1">
                <a:ln>
                  <a:noFill/>
                </a:ln>
                <a:solidFill>
                  <a:schemeClr val="tx1"/>
                </a:solidFill>
                <a:effectLst/>
                <a:cs typeface="Times New Roman" panose="02020603050405020304" pitchFamily="18" charset="0"/>
              </a:rPr>
              <a:t>Gold_layer.high_trans_by_branch_cus</a:t>
            </a:r>
            <a:r>
              <a:rPr kumimoji="0" lang="en-US" altLang="en-US" sz="1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Monthly Transaction Count and Total Amount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Operation: Count and sum of transaction amounts grouped by 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Output Table: `</a:t>
            </a:r>
            <a:r>
              <a:rPr kumimoji="0" lang="en-US" altLang="en-US" sz="1400" i="0" u="none" strike="noStrike" cap="none" normalizeH="0" baseline="0" dirty="0" err="1">
                <a:ln>
                  <a:noFill/>
                </a:ln>
                <a:solidFill>
                  <a:schemeClr val="tx1"/>
                </a:solidFill>
                <a:effectLst/>
                <a:cs typeface="Times New Roman" panose="02020603050405020304" pitchFamily="18" charset="0"/>
              </a:rPr>
              <a:t>Gold_layer.monthly_trans</a:t>
            </a:r>
            <a:r>
              <a:rPr kumimoji="0" lang="en-US" altLang="en-US" sz="1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cs typeface="Times New Roman" panose="02020603050405020304" pitchFamily="18" charset="0"/>
              </a:rPr>
              <a:t>Transaction Volumes by Channel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Operation: Count of transactions grouped by channel.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cs typeface="Times New Roman" panose="02020603050405020304" pitchFamily="18" charset="0"/>
              </a:rPr>
              <a:t>- Output Table: `</a:t>
            </a:r>
            <a:r>
              <a:rPr kumimoji="0" lang="en-US" altLang="en-US" sz="1400" i="0" u="none" strike="noStrike" cap="none" normalizeH="0" baseline="0" dirty="0" err="1">
                <a:ln>
                  <a:noFill/>
                </a:ln>
                <a:solidFill>
                  <a:schemeClr val="tx1"/>
                </a:solidFill>
                <a:effectLst/>
                <a:cs typeface="Times New Roman" panose="02020603050405020304" pitchFamily="18" charset="0"/>
              </a:rPr>
              <a:t>Gold_layer.trans_volumes</a:t>
            </a:r>
            <a:r>
              <a:rPr kumimoji="0" lang="en-US" altLang="en-US" sz="1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84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956EB-FAF6-824A-FC02-45C569A2534B}"/>
              </a:ext>
            </a:extLst>
          </p:cNvPr>
          <p:cNvSpPr>
            <a:spLocks noGrp="1"/>
          </p:cNvSpPr>
          <p:nvPr>
            <p:ph idx="1"/>
          </p:nvPr>
        </p:nvSpPr>
        <p:spPr>
          <a:xfrm>
            <a:off x="533401" y="1166864"/>
            <a:ext cx="10713631"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cs typeface="Times New Roman" panose="02020603050405020304" pitchFamily="18" charset="0"/>
              </a:rPr>
              <a:t>Transaction Geographic Distribution by Branch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cs typeface="Times New Roman" panose="02020603050405020304" pitchFamily="18" charset="0"/>
              </a:rPr>
              <a:t>- Operation: Count of transactions grouped by branch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cs typeface="Times New Roman" panose="02020603050405020304" pitchFamily="18" charset="0"/>
              </a:rPr>
              <a:t>- Output Table: `</a:t>
            </a:r>
            <a:r>
              <a:rPr kumimoji="0" lang="en-US" altLang="en-US" sz="2400" i="0" u="none" strike="noStrike" cap="none" normalizeH="0" baseline="0" dirty="0" err="1">
                <a:ln>
                  <a:noFill/>
                </a:ln>
                <a:solidFill>
                  <a:schemeClr val="tx1"/>
                </a:solidFill>
                <a:effectLst/>
                <a:cs typeface="Times New Roman" panose="02020603050405020304" pitchFamily="18" charset="0"/>
              </a:rPr>
              <a:t>Gold_layer.trans_geo_distinct</a:t>
            </a:r>
            <a:r>
              <a:rPr kumimoji="0" lang="en-US" altLang="en-US" sz="2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cs typeface="Times New Roman" panose="02020603050405020304" pitchFamily="18" charset="0"/>
              </a:rPr>
              <a:t>Transaction Patterns by 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cs typeface="Times New Roman" panose="02020603050405020304" pitchFamily="18" charset="0"/>
              </a:rPr>
              <a:t>- Operation: Count and sum of transaction amounts grouped by month and transaction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cs typeface="Times New Roman" panose="02020603050405020304" pitchFamily="18" charset="0"/>
              </a:rPr>
              <a:t>- Output Table: `</a:t>
            </a:r>
            <a:r>
              <a:rPr kumimoji="0" lang="en-US" altLang="en-US" sz="2400" i="0" u="none" strike="noStrike" cap="none" normalizeH="0" baseline="0" dirty="0" err="1">
                <a:ln>
                  <a:noFill/>
                </a:ln>
                <a:solidFill>
                  <a:schemeClr val="tx1"/>
                </a:solidFill>
                <a:effectLst/>
                <a:cs typeface="Times New Roman" panose="02020603050405020304" pitchFamily="18" charset="0"/>
              </a:rPr>
              <a:t>Gold_layer.trans_patterns</a:t>
            </a:r>
            <a:r>
              <a:rPr kumimoji="0" lang="en-US" altLang="en-US" sz="240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cs typeface="Times New Roman" panose="02020603050405020304" pitchFamily="18" charset="0"/>
            </a:endParaRPr>
          </a:p>
          <a:p>
            <a:endParaRPr lang="en-IN" sz="1400" dirty="0"/>
          </a:p>
        </p:txBody>
      </p:sp>
      <p:sp>
        <p:nvSpPr>
          <p:cNvPr id="3" name="Title 2">
            <a:extLst>
              <a:ext uri="{FF2B5EF4-FFF2-40B4-BE49-F238E27FC236}">
                <a16:creationId xmlns:a16="http://schemas.microsoft.com/office/drawing/2014/main" id="{3ACA2E23-F4D5-A130-4C61-B058B27B6324}"/>
              </a:ext>
            </a:extLst>
          </p:cNvPr>
          <p:cNvSpPr>
            <a:spLocks noGrp="1"/>
          </p:cNvSpPr>
          <p:nvPr>
            <p:ph type="title"/>
          </p:nvPr>
        </p:nvSpPr>
        <p:spPr/>
        <p:txBody>
          <a:bodyPr/>
          <a:lstStyle/>
          <a:p>
            <a:r>
              <a:rPr lang="en-IN" b="1" dirty="0">
                <a:effectLst/>
                <a:latin typeface="+mn-lt"/>
                <a:ea typeface="Times New Roman" panose="02020603050405020304" pitchFamily="18" charset="0"/>
              </a:rPr>
              <a:t>Aggregation and Storage of Gold Layer Data</a:t>
            </a:r>
            <a:endParaRPr lang="en-IN" dirty="0"/>
          </a:p>
        </p:txBody>
      </p:sp>
    </p:spTree>
    <p:extLst>
      <p:ext uri="{BB962C8B-B14F-4D97-AF65-F5344CB8AC3E}">
        <p14:creationId xmlns:p14="http://schemas.microsoft.com/office/powerpoint/2010/main" val="310370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F5E84-CDCE-0B90-FCEE-43C2C7B8AA43}"/>
              </a:ext>
            </a:extLst>
          </p:cNvPr>
          <p:cNvSpPr>
            <a:spLocks noGrp="1"/>
          </p:cNvSpPr>
          <p:nvPr>
            <p:ph idx="1"/>
          </p:nvPr>
        </p:nvSpPr>
        <p:spPr>
          <a:xfrm>
            <a:off x="697989" y="1477108"/>
            <a:ext cx="10853842" cy="4699855"/>
          </a:xfrm>
        </p:spPr>
        <p:txBody>
          <a:bodyPr>
            <a:normAutofit/>
          </a:bodyPr>
          <a:lstStyle/>
          <a:p>
            <a:pPr marL="0" indent="0">
              <a:buNone/>
            </a:pPr>
            <a:r>
              <a:rPr lang="en-US" sz="2400" b="0" i="0" dirty="0">
                <a:solidFill>
                  <a:srgbClr val="0D0D0D"/>
                </a:solidFill>
                <a:effectLst/>
              </a:rPr>
              <a:t>Power BI is a business analytics tool which enables users to visualize and share insights from their data through interactive dashboards and reports.</a:t>
            </a:r>
          </a:p>
          <a:p>
            <a:pPr marL="0" indent="0">
              <a:buNone/>
            </a:pPr>
            <a:endParaRPr lang="en-US" sz="2400" b="0" i="0" dirty="0">
              <a:solidFill>
                <a:srgbClr val="0D0D0D"/>
              </a:solidFill>
              <a:effectLst/>
            </a:endParaRPr>
          </a:p>
          <a:p>
            <a:r>
              <a:rPr lang="en-US" sz="2400" dirty="0"/>
              <a:t>Real-time dashboard showing transaction volumes across different </a:t>
            </a:r>
          </a:p>
          <a:p>
            <a:pPr marL="0" indent="0">
              <a:buNone/>
            </a:pPr>
            <a:r>
              <a:rPr lang="en-US" sz="2400" dirty="0"/>
              <a:t>   Channels</a:t>
            </a:r>
          </a:p>
          <a:p>
            <a:r>
              <a:rPr lang="en-US" sz="2400" dirty="0"/>
              <a:t>Geographical distribution of transactions and potential fraud </a:t>
            </a:r>
          </a:p>
          <a:p>
            <a:pPr marL="0" indent="0">
              <a:buNone/>
            </a:pPr>
            <a:r>
              <a:rPr lang="en-US" sz="2400" dirty="0"/>
              <a:t>    Cases.</a:t>
            </a:r>
          </a:p>
          <a:p>
            <a:r>
              <a:rPr lang="en-US" sz="2400" dirty="0"/>
              <a:t>Charts for customer segment analysis.</a:t>
            </a:r>
          </a:p>
          <a:p>
            <a:r>
              <a:rPr lang="en-US" sz="2400" dirty="0"/>
              <a:t>Time series visualization for transaction patterns and anomalies.</a:t>
            </a:r>
            <a:endParaRPr lang="en-IN" sz="2400" dirty="0"/>
          </a:p>
        </p:txBody>
      </p:sp>
      <p:sp>
        <p:nvSpPr>
          <p:cNvPr id="3" name="Title 2">
            <a:extLst>
              <a:ext uri="{FF2B5EF4-FFF2-40B4-BE49-F238E27FC236}">
                <a16:creationId xmlns:a16="http://schemas.microsoft.com/office/drawing/2014/main" id="{9A10FA8B-C41D-F8BE-0059-0878D80AF088}"/>
              </a:ext>
            </a:extLst>
          </p:cNvPr>
          <p:cNvSpPr>
            <a:spLocks noGrp="1"/>
          </p:cNvSpPr>
          <p:nvPr>
            <p:ph type="title"/>
          </p:nvPr>
        </p:nvSpPr>
        <p:spPr/>
        <p:txBody>
          <a:bodyPr/>
          <a:lstStyle/>
          <a:p>
            <a:r>
              <a:rPr lang="en-US" dirty="0"/>
              <a:t>POWERBI</a:t>
            </a:r>
            <a:endParaRPr lang="en-IN" dirty="0"/>
          </a:p>
        </p:txBody>
      </p:sp>
      <p:pic>
        <p:nvPicPr>
          <p:cNvPr id="7" name="Picture 6" descr="A yellow bar graph in a white circle&#10;&#10;Description automatically generated">
            <a:extLst>
              <a:ext uri="{FF2B5EF4-FFF2-40B4-BE49-F238E27FC236}">
                <a16:creationId xmlns:a16="http://schemas.microsoft.com/office/drawing/2014/main" id="{10AE7133-9306-EF84-5C82-EE7BED07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887" y="4001294"/>
            <a:ext cx="2143125" cy="2143125"/>
          </a:xfrm>
          <a:prstGeom prst="rect">
            <a:avLst/>
          </a:prstGeom>
        </p:spPr>
      </p:pic>
    </p:spTree>
    <p:extLst>
      <p:ext uri="{BB962C8B-B14F-4D97-AF65-F5344CB8AC3E}">
        <p14:creationId xmlns:p14="http://schemas.microsoft.com/office/powerpoint/2010/main" val="86640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C694D2-555B-2C1A-BC6D-5F462744B386}"/>
              </a:ext>
            </a:extLst>
          </p:cNvPr>
          <p:cNvSpPr>
            <a:spLocks noGrp="1"/>
          </p:cNvSpPr>
          <p:nvPr>
            <p:ph type="title"/>
          </p:nvPr>
        </p:nvSpPr>
        <p:spPr>
          <a:xfrm>
            <a:off x="5585135" y="2858856"/>
            <a:ext cx="3144838" cy="765175"/>
          </a:xfrm>
        </p:spPr>
        <p:txBody>
          <a:bodyPr>
            <a:normAutofit fontScale="90000"/>
          </a:bodyPr>
          <a:lstStyle/>
          <a:p>
            <a:pPr algn="ctr"/>
            <a:r>
              <a:rPr lang="en-US" sz="4800" b="1" dirty="0">
                <a:solidFill>
                  <a:schemeClr val="bg1"/>
                </a:solidFill>
              </a:rPr>
              <a:t>Thank You</a:t>
            </a:r>
            <a:endParaRPr lang="en-IN" sz="4800" b="1" dirty="0">
              <a:solidFill>
                <a:schemeClr val="bg1"/>
              </a:solidFill>
            </a:endParaRPr>
          </a:p>
        </p:txBody>
      </p:sp>
    </p:spTree>
    <p:extLst>
      <p:ext uri="{BB962C8B-B14F-4D97-AF65-F5344CB8AC3E}">
        <p14:creationId xmlns:p14="http://schemas.microsoft.com/office/powerpoint/2010/main" val="372928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EF198A-9ADB-FD89-4F2D-57E25AC18807}"/>
              </a:ext>
            </a:extLst>
          </p:cNvPr>
          <p:cNvSpPr>
            <a:spLocks noGrp="1"/>
          </p:cNvSpPr>
          <p:nvPr>
            <p:ph idx="1"/>
          </p:nvPr>
        </p:nvSpPr>
        <p:spPr>
          <a:xfrm>
            <a:off x="739184" y="1907458"/>
            <a:ext cx="10713631" cy="3945948"/>
          </a:xfrm>
        </p:spPr>
        <p:txBody>
          <a:bodyPr>
            <a:normAutofit/>
          </a:bodyPr>
          <a:lstStyle/>
          <a:p>
            <a:pPr>
              <a:lnSpc>
                <a:spcPct val="100000"/>
              </a:lnSpc>
            </a:pPr>
            <a:r>
              <a:rPr lang="en-US" sz="1600" dirty="0">
                <a:latin typeface="Times New Roman" panose="02020603050405020304" pitchFamily="18" charset="0"/>
                <a:cs typeface="Times New Roman" panose="02020603050405020304" pitchFamily="18" charset="0"/>
              </a:rPr>
              <a:t>Approach</a:t>
            </a:r>
          </a:p>
          <a:p>
            <a:pPr>
              <a:lnSpc>
                <a:spcPct val="100000"/>
              </a:lnSpc>
            </a:pPr>
            <a:r>
              <a:rPr lang="en-US" sz="1600" dirty="0">
                <a:latin typeface="Times New Roman" panose="02020603050405020304" pitchFamily="18" charset="0"/>
                <a:cs typeface="Times New Roman" panose="02020603050405020304" pitchFamily="18" charset="0"/>
              </a:rPr>
              <a:t>Tables and Parameters</a:t>
            </a:r>
          </a:p>
          <a:p>
            <a:pPr>
              <a:lnSpc>
                <a:spcPct val="10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Raw Data Generation and Ingestion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Ingest Raw data to Bronze layer</a:t>
            </a:r>
            <a:endParaRPr lang="en-US" sz="1600" dirty="0">
              <a:latin typeface="Times New Roman" panose="02020603050405020304" pitchFamily="18" charset="0"/>
              <a:cs typeface="Times New Roman" panose="02020603050405020304" pitchFamily="18" charset="0"/>
            </a:endParaRPr>
          </a:p>
          <a:p>
            <a:pPr>
              <a:lnSpc>
                <a:spcPct val="100000"/>
              </a:lnSpc>
            </a:pPr>
            <a:r>
              <a:rPr lang="en-US" sz="1600" dirty="0">
                <a:latin typeface="Times New Roman" panose="02020603050405020304" pitchFamily="18" charset="0"/>
                <a:cs typeface="Times New Roman" panose="02020603050405020304" pitchFamily="18" charset="0"/>
              </a:rPr>
              <a:t>Cleansing and Transformation &amp; Rules</a:t>
            </a:r>
          </a:p>
          <a:p>
            <a:pPr>
              <a:lnSpc>
                <a:spcPct val="1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Aggregation and Storage of Gold Layer Data</a:t>
            </a:r>
            <a:endParaRPr lang="en-US" sz="1600" dirty="0">
              <a:latin typeface="Times New Roman" panose="02020603050405020304" pitchFamily="18" charset="0"/>
              <a:cs typeface="Times New Roman" panose="02020603050405020304" pitchFamily="18" charset="0"/>
            </a:endParaRPr>
          </a:p>
          <a:p>
            <a:pPr>
              <a:lnSpc>
                <a:spcPct val="100000"/>
              </a:lnSpc>
            </a:pPr>
            <a:r>
              <a:rPr lang="en-US" sz="1600" dirty="0">
                <a:latin typeface="Times New Roman" panose="02020603050405020304" pitchFamily="18" charset="0"/>
                <a:cs typeface="Times New Roman" panose="02020603050405020304" pitchFamily="18" charset="0"/>
              </a:rPr>
              <a:t>Power-BI – Dashboards</a:t>
            </a:r>
          </a:p>
          <a:p>
            <a:pPr>
              <a:lnSpc>
                <a:spcPct val="100000"/>
              </a:lnSpc>
            </a:pPr>
            <a:r>
              <a:rPr lang="en-US" sz="1600" dirty="0">
                <a:latin typeface="Times New Roman" panose="02020603050405020304" pitchFamily="18" charset="0"/>
                <a:cs typeface="Times New Roman" panose="02020603050405020304" pitchFamily="18" charset="0"/>
              </a:rPr>
              <a:t>Business Recommendation</a:t>
            </a:r>
          </a:p>
          <a:p>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864E6F3-1EBA-1CCC-71A4-B6D6EB881216}"/>
              </a:ext>
            </a:extLst>
          </p:cNvPr>
          <p:cNvSpPr>
            <a:spLocks noGrp="1"/>
          </p:cNvSpPr>
          <p:nvPr>
            <p:ph type="title"/>
          </p:nvPr>
        </p:nvSpPr>
        <p:spPr/>
        <p:txBody>
          <a:bodyPr/>
          <a:lstStyle/>
          <a:p>
            <a:r>
              <a:rPr lang="en-US" dirty="0"/>
              <a:t>CONTENTS</a:t>
            </a:r>
            <a:endParaRPr lang="en-IN" dirty="0"/>
          </a:p>
        </p:txBody>
      </p:sp>
    </p:spTree>
    <p:extLst>
      <p:ext uri="{BB962C8B-B14F-4D97-AF65-F5344CB8AC3E}">
        <p14:creationId xmlns:p14="http://schemas.microsoft.com/office/powerpoint/2010/main" val="8096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9514FE-0435-81BA-5F99-0ACEE569C7F7}"/>
              </a:ext>
            </a:extLst>
          </p:cNvPr>
          <p:cNvSpPr>
            <a:spLocks noGrp="1"/>
          </p:cNvSpPr>
          <p:nvPr>
            <p:ph type="title"/>
          </p:nvPr>
        </p:nvSpPr>
        <p:spPr/>
        <p:txBody>
          <a:bodyPr/>
          <a:lstStyle/>
          <a:p>
            <a:r>
              <a:rPr lang="en-IN" dirty="0"/>
              <a:t>FLOW DIAGRAM</a:t>
            </a:r>
          </a:p>
        </p:txBody>
      </p:sp>
      <p:pic>
        <p:nvPicPr>
          <p:cNvPr id="8" name="Content Placeholder 7">
            <a:extLst>
              <a:ext uri="{FF2B5EF4-FFF2-40B4-BE49-F238E27FC236}">
                <a16:creationId xmlns:a16="http://schemas.microsoft.com/office/drawing/2014/main" id="{3BF600CF-EAD6-DA45-6204-FC886AED47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5917" y="1071454"/>
            <a:ext cx="10714038" cy="3086982"/>
          </a:xfrm>
          <a:prstGeom prst="rect">
            <a:avLst/>
          </a:prstGeom>
        </p:spPr>
      </p:pic>
      <p:sp>
        <p:nvSpPr>
          <p:cNvPr id="12" name="TextBox 11">
            <a:extLst>
              <a:ext uri="{FF2B5EF4-FFF2-40B4-BE49-F238E27FC236}">
                <a16:creationId xmlns:a16="http://schemas.microsoft.com/office/drawing/2014/main" id="{6F527E86-8FC5-FD32-7AD6-E1B49F400A79}"/>
              </a:ext>
            </a:extLst>
          </p:cNvPr>
          <p:cNvSpPr txBox="1"/>
          <p:nvPr/>
        </p:nvSpPr>
        <p:spPr>
          <a:xfrm>
            <a:off x="385916" y="4380266"/>
            <a:ext cx="10714037" cy="2081532"/>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effectLst/>
                <a:ea typeface="Times New Roman" panose="02020603050405020304" pitchFamily="18" charset="0"/>
                <a:cs typeface="Times New Roman" panose="02020603050405020304" pitchFamily="18" charset="0"/>
              </a:rPr>
              <a:t>Batch Data (Customers and Branches):</a:t>
            </a:r>
            <a:r>
              <a:rPr lang="en-IN" sz="1200" kern="0" dirty="0">
                <a:effectLst/>
                <a:ea typeface="Times New Roman" panose="02020603050405020304" pitchFamily="18" charset="0"/>
                <a:cs typeface="Times New Roman" panose="02020603050405020304" pitchFamily="18" charset="0"/>
              </a:rPr>
              <a:t> Generated using batch processing and stored in the Hive </a:t>
            </a:r>
            <a:r>
              <a:rPr lang="en-IN" sz="1200" kern="0" dirty="0" err="1">
                <a:effectLst/>
                <a:ea typeface="Times New Roman" panose="02020603050405020304" pitchFamily="18" charset="0"/>
                <a:cs typeface="Times New Roman" panose="02020603050405020304" pitchFamily="18" charset="0"/>
              </a:rPr>
              <a:t>metastore</a:t>
            </a:r>
            <a:r>
              <a:rPr lang="en-IN" sz="1200" kern="0" dirty="0">
                <a:effectLst/>
                <a:ea typeface="Times New Roman" panose="02020603050405020304" pitchFamily="18" charset="0"/>
                <a:cs typeface="Times New Roman" panose="02020603050405020304" pitchFamily="18" charset="0"/>
              </a:rPr>
              <a:t> under the </a:t>
            </a:r>
            <a:r>
              <a:rPr lang="en-IN" sz="1200" kern="0" dirty="0" err="1">
                <a:effectLst/>
                <a:ea typeface="Times New Roman" panose="02020603050405020304" pitchFamily="18" charset="0"/>
                <a:cs typeface="Times New Roman" panose="02020603050405020304" pitchFamily="18" charset="0"/>
              </a:rPr>
              <a:t>raw_data</a:t>
            </a:r>
            <a:r>
              <a:rPr lang="en-IN" sz="1200" kern="0" dirty="0">
                <a:effectLst/>
                <a:ea typeface="Times New Roman" panose="02020603050405020304" pitchFamily="18" charset="0"/>
                <a:cs typeface="Times New Roman" panose="02020603050405020304" pitchFamily="18" charset="0"/>
              </a:rPr>
              <a:t> schema.</a:t>
            </a:r>
            <a:endParaRPr lang="en-IN" sz="12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effectLst/>
                <a:ea typeface="Times New Roman" panose="02020603050405020304" pitchFamily="18" charset="0"/>
                <a:cs typeface="Times New Roman" panose="02020603050405020304" pitchFamily="18" charset="0"/>
              </a:rPr>
              <a:t>Streaming Data (Transactions):</a:t>
            </a:r>
            <a:r>
              <a:rPr lang="en-IN" sz="1200" kern="0" dirty="0">
                <a:effectLst/>
                <a:ea typeface="Times New Roman" panose="02020603050405020304" pitchFamily="18" charset="0"/>
                <a:cs typeface="Times New Roman" panose="02020603050405020304" pitchFamily="18" charset="0"/>
              </a:rPr>
              <a:t> Generated using streaming techniques and also stored under the </a:t>
            </a:r>
            <a:r>
              <a:rPr lang="en-IN" sz="1200" kern="0" dirty="0" err="1">
                <a:effectLst/>
                <a:ea typeface="Times New Roman" panose="02020603050405020304" pitchFamily="18" charset="0"/>
                <a:cs typeface="Times New Roman" panose="02020603050405020304" pitchFamily="18" charset="0"/>
              </a:rPr>
              <a:t>raw_data</a:t>
            </a:r>
            <a:r>
              <a:rPr lang="en-IN" sz="1200" kern="0" dirty="0">
                <a:effectLst/>
                <a:ea typeface="Times New Roman" panose="02020603050405020304" pitchFamily="18" charset="0"/>
                <a:cs typeface="Times New Roman" panose="02020603050405020304" pitchFamily="18" charset="0"/>
              </a:rPr>
              <a:t> schema.</a:t>
            </a:r>
            <a:endParaRPr lang="en-IN" sz="12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effectLst/>
                <a:ea typeface="Times New Roman" panose="02020603050405020304" pitchFamily="18" charset="0"/>
                <a:cs typeface="Times New Roman" panose="02020603050405020304" pitchFamily="18" charset="0"/>
              </a:rPr>
              <a:t>Medallion Architecture Implementation:</a:t>
            </a:r>
            <a:endParaRPr lang="en-IN" sz="12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0" dirty="0">
                <a:effectLst/>
                <a:ea typeface="Times New Roman" panose="02020603050405020304" pitchFamily="18" charset="0"/>
                <a:cs typeface="Times New Roman" panose="02020603050405020304" pitchFamily="18" charset="0"/>
              </a:rPr>
              <a:t>Bronze Layer:</a:t>
            </a:r>
            <a:r>
              <a:rPr lang="en-IN" sz="1200" kern="0" dirty="0">
                <a:effectLst/>
                <a:ea typeface="Times New Roman" panose="02020603050405020304" pitchFamily="18" charset="0"/>
                <a:cs typeface="Times New Roman" panose="02020603050405020304" pitchFamily="18" charset="0"/>
              </a:rPr>
              <a:t> Ingests and stores raw data.</a:t>
            </a:r>
            <a:endParaRPr lang="en-IN" sz="12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0" dirty="0">
                <a:effectLst/>
                <a:ea typeface="Times New Roman" panose="02020603050405020304" pitchFamily="18" charset="0"/>
                <a:cs typeface="Times New Roman" panose="02020603050405020304" pitchFamily="18" charset="0"/>
              </a:rPr>
              <a:t>Silver Layer:</a:t>
            </a:r>
            <a:r>
              <a:rPr lang="en-IN" sz="1200" kern="0" dirty="0">
                <a:effectLst/>
                <a:ea typeface="Times New Roman" panose="02020603050405020304" pitchFamily="18" charset="0"/>
                <a:cs typeface="Times New Roman" panose="02020603050405020304" pitchFamily="18" charset="0"/>
              </a:rPr>
              <a:t> Cleanses and transforms the data.</a:t>
            </a:r>
            <a:endParaRPr lang="en-IN" sz="12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0" dirty="0">
                <a:effectLst/>
                <a:ea typeface="Times New Roman" panose="02020603050405020304" pitchFamily="18" charset="0"/>
                <a:cs typeface="Times New Roman" panose="02020603050405020304" pitchFamily="18" charset="0"/>
              </a:rPr>
              <a:t>Gold Layer:</a:t>
            </a:r>
            <a:r>
              <a:rPr lang="en-IN" sz="1200" kern="0" dirty="0">
                <a:effectLst/>
                <a:ea typeface="Times New Roman" panose="02020603050405020304" pitchFamily="18" charset="0"/>
                <a:cs typeface="Times New Roman" panose="02020603050405020304" pitchFamily="18" charset="0"/>
              </a:rPr>
              <a:t> Aggregates the data for business readiness.</a:t>
            </a:r>
            <a:endParaRPr lang="en-IN" sz="12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effectLst/>
                <a:ea typeface="Times New Roman" panose="02020603050405020304" pitchFamily="18" charset="0"/>
                <a:cs typeface="Times New Roman" panose="02020603050405020304" pitchFamily="18" charset="0"/>
              </a:rPr>
              <a:t>Power BI Integration:</a:t>
            </a:r>
            <a:r>
              <a:rPr lang="en-IN" sz="1200" kern="0" dirty="0">
                <a:effectLst/>
                <a:ea typeface="Times New Roman" panose="02020603050405020304" pitchFamily="18" charset="0"/>
                <a:cs typeface="Times New Roman" panose="02020603050405020304" pitchFamily="18" charset="0"/>
              </a:rPr>
              <a:t> Connects to the Gold layer to provide real-time business insights through interactive dashboards and reports.</a:t>
            </a:r>
            <a:endParaRPr lang="en-IN" sz="12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710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4C94DD-ECAE-7E83-7861-37547772A4F9}"/>
              </a:ext>
            </a:extLst>
          </p:cNvPr>
          <p:cNvSpPr>
            <a:spLocks noGrp="1"/>
          </p:cNvSpPr>
          <p:nvPr>
            <p:ph type="title"/>
          </p:nvPr>
        </p:nvSpPr>
        <p:spPr/>
        <p:txBody>
          <a:bodyPr/>
          <a:lstStyle/>
          <a:p>
            <a:r>
              <a:rPr lang="en-US" dirty="0"/>
              <a:t>APPROACH</a:t>
            </a:r>
            <a:endParaRPr lang="en-IN" dirty="0"/>
          </a:p>
        </p:txBody>
      </p:sp>
      <p:sp>
        <p:nvSpPr>
          <p:cNvPr id="4" name="Rectangle 1">
            <a:extLst>
              <a:ext uri="{FF2B5EF4-FFF2-40B4-BE49-F238E27FC236}">
                <a16:creationId xmlns:a16="http://schemas.microsoft.com/office/drawing/2014/main" id="{618AE7BB-46BA-8AFE-A052-6E0C7EC7B521}"/>
              </a:ext>
            </a:extLst>
          </p:cNvPr>
          <p:cNvSpPr>
            <a:spLocks noGrp="1" noChangeArrowheads="1"/>
          </p:cNvSpPr>
          <p:nvPr>
            <p:ph idx="1"/>
          </p:nvPr>
        </p:nvSpPr>
        <p:spPr bwMode="auto">
          <a:xfrm>
            <a:off x="462223" y="1138129"/>
            <a:ext cx="861143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Approach</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 have generated customer and branch data using batch processing, while transaction data was produced via streaming. This data is stored in the Hive </a:t>
            </a:r>
            <a:r>
              <a:rPr kumimoji="0" lang="en-US" altLang="en-US" sz="140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metastore</a:t>
            </a: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under the schema `</a:t>
            </a:r>
            <a:r>
              <a:rPr kumimoji="0" lang="en-US" altLang="en-US" sz="140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raw_data</a:t>
            </a: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have adopted the Medallion architecture with three distinct layers: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**Bronze Layer**: This layer involves ingesting raw data from the source, preserving it in its original form for initial storage and historical reference.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**Silver Layer**: Here, the raw data is cleansed and transformed. We apply various data quality checks and enrichment processes to ensure accuracy, consistency, and reliability.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**Gold Layer**: This final layer holds business-ready, aggregated data optimized for analytics and reporting, providing a comprehensive view for business insights.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visualize and present these insights effectively, we connect Databricks directly to Power BI. This integration enables the creation of interactive dashboards and reports, offering a dynamic and real-time view of key performance indicators and trends.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Additionally, we have designed and implemented an end-to-end streaming process for real-time data management, ensuring continuous data ingestion, processing, and analysis for immediate insights and timely decision-making.</a:t>
            </a: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7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ADDF9B8-4EA6-2FB6-A6BE-0B87C1BCD703}"/>
              </a:ext>
            </a:extLst>
          </p:cNvPr>
          <p:cNvGraphicFramePr>
            <a:graphicFrameLocks noGrp="1"/>
          </p:cNvGraphicFramePr>
          <p:nvPr>
            <p:ph idx="1"/>
            <p:extLst>
              <p:ext uri="{D42A27DB-BD31-4B8C-83A1-F6EECF244321}">
                <p14:modId xmlns:p14="http://schemas.microsoft.com/office/powerpoint/2010/main" val="2661054947"/>
              </p:ext>
            </p:extLst>
          </p:nvPr>
        </p:nvGraphicFramePr>
        <p:xfrm>
          <a:off x="254947" y="1927281"/>
          <a:ext cx="1999480" cy="2651760"/>
        </p:xfrm>
        <a:graphic>
          <a:graphicData uri="http://schemas.openxmlformats.org/drawingml/2006/table">
            <a:tbl>
              <a:tblPr firstRow="1" bandRow="1">
                <a:tableStyleId>{5C22544A-7EE6-4342-B048-85BDC9FD1C3A}</a:tableStyleId>
              </a:tblPr>
              <a:tblGrid>
                <a:gridCol w="1999480">
                  <a:extLst>
                    <a:ext uri="{9D8B030D-6E8A-4147-A177-3AD203B41FA5}">
                      <a16:colId xmlns:a16="http://schemas.microsoft.com/office/drawing/2014/main" val="3705962622"/>
                    </a:ext>
                  </a:extLst>
                </a:gridCol>
              </a:tblGrid>
              <a:tr h="219626">
                <a:tc>
                  <a:txBody>
                    <a:bodyPr/>
                    <a:lstStyle/>
                    <a:p>
                      <a:r>
                        <a:rPr lang="en-US" sz="1800" b="1" dirty="0">
                          <a:solidFill>
                            <a:srgbClr val="002060"/>
                          </a:solidFill>
                          <a:effectLst/>
                          <a:latin typeface="Times New Roman" panose="02020603050405020304" pitchFamily="18" charset="0"/>
                          <a:cs typeface="Times New Roman" panose="02020603050405020304" pitchFamily="18" charset="0"/>
                        </a:rPr>
                        <a:t>Customer</a:t>
                      </a:r>
                    </a:p>
                  </a:txBody>
                  <a:tcPr/>
                </a:tc>
                <a:extLst>
                  <a:ext uri="{0D108BD9-81ED-4DB2-BD59-A6C34878D82A}">
                    <a16:rowId xmlns:a16="http://schemas.microsoft.com/office/drawing/2014/main" val="660587358"/>
                  </a:ext>
                </a:extLst>
              </a:tr>
              <a:tr h="2250848">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customer_id</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name</a:t>
                      </a: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email</a:t>
                      </a: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phone</a:t>
                      </a: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address</a:t>
                      </a:r>
                    </a:p>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credit_score</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join_date</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last_update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482404679"/>
                  </a:ext>
                </a:extLst>
              </a:tr>
            </a:tbl>
          </a:graphicData>
        </a:graphic>
      </p:graphicFrame>
      <p:sp>
        <p:nvSpPr>
          <p:cNvPr id="3" name="Title 2">
            <a:extLst>
              <a:ext uri="{FF2B5EF4-FFF2-40B4-BE49-F238E27FC236}">
                <a16:creationId xmlns:a16="http://schemas.microsoft.com/office/drawing/2014/main" id="{D61DAD46-600A-AB7E-8AA8-6F5451E3366D}"/>
              </a:ext>
            </a:extLst>
          </p:cNvPr>
          <p:cNvSpPr>
            <a:spLocks noGrp="1"/>
          </p:cNvSpPr>
          <p:nvPr>
            <p:ph type="title"/>
          </p:nvPr>
        </p:nvSpPr>
        <p:spPr/>
        <p:txBody>
          <a:bodyPr/>
          <a:lstStyle/>
          <a:p>
            <a:r>
              <a:rPr lang="en-US" dirty="0"/>
              <a:t>PART I – Tables, Schema and Parameters</a:t>
            </a:r>
            <a:endParaRPr lang="en-IN" dirty="0"/>
          </a:p>
        </p:txBody>
      </p:sp>
      <p:graphicFrame>
        <p:nvGraphicFramePr>
          <p:cNvPr id="6" name="Content Placeholder 4">
            <a:extLst>
              <a:ext uri="{FF2B5EF4-FFF2-40B4-BE49-F238E27FC236}">
                <a16:creationId xmlns:a16="http://schemas.microsoft.com/office/drawing/2014/main" id="{53E5C686-6B25-01C9-B6A8-276DBC3A16C4}"/>
              </a:ext>
            </a:extLst>
          </p:cNvPr>
          <p:cNvGraphicFramePr>
            <a:graphicFrameLocks/>
          </p:cNvGraphicFramePr>
          <p:nvPr>
            <p:extLst>
              <p:ext uri="{D42A27DB-BD31-4B8C-83A1-F6EECF244321}">
                <p14:modId xmlns:p14="http://schemas.microsoft.com/office/powerpoint/2010/main" val="1548698375"/>
              </p:ext>
            </p:extLst>
          </p:nvPr>
        </p:nvGraphicFramePr>
        <p:xfrm>
          <a:off x="2392347" y="1898907"/>
          <a:ext cx="1954251" cy="3209301"/>
        </p:xfrm>
        <a:graphic>
          <a:graphicData uri="http://schemas.openxmlformats.org/drawingml/2006/table">
            <a:tbl>
              <a:tblPr firstRow="1" bandRow="1">
                <a:tableStyleId>{5C22544A-7EE6-4342-B048-85BDC9FD1C3A}</a:tableStyleId>
              </a:tblPr>
              <a:tblGrid>
                <a:gridCol w="1954251">
                  <a:extLst>
                    <a:ext uri="{9D8B030D-6E8A-4147-A177-3AD203B41FA5}">
                      <a16:colId xmlns:a16="http://schemas.microsoft.com/office/drawing/2014/main" val="3705962622"/>
                    </a:ext>
                  </a:extLst>
                </a:gridCol>
              </a:tblGrid>
              <a:tr h="374661">
                <a:tc>
                  <a:txBody>
                    <a:bodyPr/>
                    <a:lstStyle/>
                    <a:p>
                      <a:r>
                        <a:rPr lang="en-US" sz="1800" b="1" dirty="0">
                          <a:solidFill>
                            <a:srgbClr val="002060"/>
                          </a:solidFill>
                          <a:effectLst/>
                          <a:latin typeface="Times New Roman" panose="02020603050405020304" pitchFamily="18" charset="0"/>
                          <a:cs typeface="Times New Roman" panose="02020603050405020304" pitchFamily="18" charset="0"/>
                        </a:rPr>
                        <a:t>Transactions</a:t>
                      </a:r>
                    </a:p>
                  </a:txBody>
                  <a:tcPr/>
                </a:tc>
                <a:extLst>
                  <a:ext uri="{0D108BD9-81ED-4DB2-BD59-A6C34878D82A}">
                    <a16:rowId xmlns:a16="http://schemas.microsoft.com/office/drawing/2014/main" val="660587358"/>
                  </a:ext>
                </a:extLst>
              </a:tr>
              <a:tr h="2272560">
                <a:tc>
                  <a:txBody>
                    <a:bodyPr/>
                    <a:lstStyle/>
                    <a:p>
                      <a:r>
                        <a:rPr lang="en-US" sz="1800" b="0" dirty="0" err="1">
                          <a:effectLst/>
                          <a:latin typeface="Times New Roman" panose="02020603050405020304" pitchFamily="18" charset="0"/>
                          <a:cs typeface="Times New Roman" panose="02020603050405020304" pitchFamily="18" charset="0"/>
                        </a:rPr>
                        <a:t>transaction_id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customer_id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branch_id</a:t>
                      </a:r>
                      <a:endParaRPr lang="en-US" sz="1800" b="0" dirty="0">
                        <a:effectLst/>
                        <a:latin typeface="Times New Roman" panose="02020603050405020304" pitchFamily="18" charset="0"/>
                        <a:cs typeface="Times New Roman" panose="02020603050405020304" pitchFamily="18" charset="0"/>
                      </a:endParaRPr>
                    </a:p>
                    <a:p>
                      <a:r>
                        <a:rPr lang="en-US" sz="1800" b="0" dirty="0">
                          <a:effectLst/>
                          <a:latin typeface="Times New Roman" panose="02020603050405020304" pitchFamily="18" charset="0"/>
                          <a:cs typeface="Times New Roman" panose="02020603050405020304" pitchFamily="18" charset="0"/>
                        </a:rPr>
                        <a:t>channel</a:t>
                      </a:r>
                    </a:p>
                    <a:p>
                      <a:r>
                        <a:rPr lang="en-US" sz="1800" b="0" dirty="0" err="1">
                          <a:effectLst/>
                          <a:latin typeface="Times New Roman" panose="02020603050405020304" pitchFamily="18" charset="0"/>
                          <a:cs typeface="Times New Roman" panose="02020603050405020304" pitchFamily="18" charset="0"/>
                        </a:rPr>
                        <a:t>transaction_type</a:t>
                      </a:r>
                      <a:endParaRPr lang="en-US" sz="1800" b="0" dirty="0">
                        <a:effectLst/>
                        <a:latin typeface="Times New Roman" panose="02020603050405020304" pitchFamily="18" charset="0"/>
                        <a:cs typeface="Times New Roman" panose="02020603050405020304" pitchFamily="18" charset="0"/>
                      </a:endParaRPr>
                    </a:p>
                    <a:p>
                      <a:r>
                        <a:rPr lang="en-US" sz="1800" b="0" dirty="0">
                          <a:effectLst/>
                          <a:latin typeface="Times New Roman" panose="02020603050405020304" pitchFamily="18" charset="0"/>
                          <a:cs typeface="Times New Roman" panose="02020603050405020304" pitchFamily="18" charset="0"/>
                        </a:rPr>
                        <a:t>amount</a:t>
                      </a:r>
                    </a:p>
                    <a:p>
                      <a:r>
                        <a:rPr lang="en-US" sz="1800" b="0" dirty="0">
                          <a:effectLst/>
                          <a:latin typeface="Times New Roman" panose="02020603050405020304" pitchFamily="18" charset="0"/>
                          <a:cs typeface="Times New Roman" panose="02020603050405020304" pitchFamily="18" charset="0"/>
                        </a:rPr>
                        <a:t>currency</a:t>
                      </a:r>
                    </a:p>
                    <a:p>
                      <a:r>
                        <a:rPr lang="en-US" sz="1800" b="0" dirty="0">
                          <a:effectLst/>
                          <a:latin typeface="Times New Roman" panose="02020603050405020304" pitchFamily="18" charset="0"/>
                          <a:cs typeface="Times New Roman" panose="02020603050405020304" pitchFamily="18" charset="0"/>
                        </a:rPr>
                        <a:t>timestamp</a:t>
                      </a:r>
                    </a:p>
                    <a:p>
                      <a:r>
                        <a:rPr lang="en-US" sz="1800" b="0" dirty="0">
                          <a:effectLst/>
                          <a:latin typeface="Times New Roman" panose="02020603050405020304" pitchFamily="18" charset="0"/>
                          <a:cs typeface="Times New Roman" panose="02020603050405020304" pitchFamily="18" charset="0"/>
                        </a:rPr>
                        <a:t>status</a:t>
                      </a:r>
                    </a:p>
                    <a:p>
                      <a:endParaRPr lang="en-US" sz="18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404679"/>
                  </a:ext>
                </a:extLst>
              </a:tr>
            </a:tbl>
          </a:graphicData>
        </a:graphic>
      </p:graphicFrame>
      <p:graphicFrame>
        <p:nvGraphicFramePr>
          <p:cNvPr id="7" name="Content Placeholder 4">
            <a:extLst>
              <a:ext uri="{FF2B5EF4-FFF2-40B4-BE49-F238E27FC236}">
                <a16:creationId xmlns:a16="http://schemas.microsoft.com/office/drawing/2014/main" id="{87C902DE-32EE-AA58-A901-A46F989A6DA3}"/>
              </a:ext>
            </a:extLst>
          </p:cNvPr>
          <p:cNvGraphicFramePr>
            <a:graphicFrameLocks/>
          </p:cNvGraphicFramePr>
          <p:nvPr>
            <p:extLst>
              <p:ext uri="{D42A27DB-BD31-4B8C-83A1-F6EECF244321}">
                <p14:modId xmlns:p14="http://schemas.microsoft.com/office/powerpoint/2010/main" val="16019931"/>
              </p:ext>
            </p:extLst>
          </p:nvPr>
        </p:nvGraphicFramePr>
        <p:xfrm>
          <a:off x="7131240" y="1889758"/>
          <a:ext cx="2206083" cy="2726806"/>
        </p:xfrm>
        <a:graphic>
          <a:graphicData uri="http://schemas.openxmlformats.org/drawingml/2006/table">
            <a:tbl>
              <a:tblPr firstRow="1" bandRow="1">
                <a:tableStyleId>{5C22544A-7EE6-4342-B048-85BDC9FD1C3A}</a:tableStyleId>
              </a:tblPr>
              <a:tblGrid>
                <a:gridCol w="2206083">
                  <a:extLst>
                    <a:ext uri="{9D8B030D-6E8A-4147-A177-3AD203B41FA5}">
                      <a16:colId xmlns:a16="http://schemas.microsoft.com/office/drawing/2014/main" val="3705962622"/>
                    </a:ext>
                  </a:extLst>
                </a:gridCol>
              </a:tblGrid>
              <a:tr h="346097">
                <a:tc>
                  <a:txBody>
                    <a:bodyPr/>
                    <a:lstStyle/>
                    <a:p>
                      <a:r>
                        <a:rPr lang="en-US" sz="1800" b="1" dirty="0">
                          <a:solidFill>
                            <a:srgbClr val="002060"/>
                          </a:solidFill>
                          <a:effectLst/>
                          <a:latin typeface="Times New Roman" panose="02020603050405020304" pitchFamily="18" charset="0"/>
                          <a:cs typeface="Times New Roman" panose="02020603050405020304" pitchFamily="18" charset="0"/>
                        </a:rPr>
                        <a:t> </a:t>
                      </a:r>
                      <a:r>
                        <a:rPr lang="en-US" sz="1800" b="1" dirty="0" err="1">
                          <a:solidFill>
                            <a:srgbClr val="002060"/>
                          </a:solidFill>
                          <a:effectLst/>
                          <a:latin typeface="Times New Roman" panose="02020603050405020304" pitchFamily="18" charset="0"/>
                          <a:cs typeface="Times New Roman" panose="02020603050405020304" pitchFamily="18" charset="0"/>
                        </a:rPr>
                        <a:t>Fraud_flags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587358"/>
                  </a:ext>
                </a:extLst>
              </a:tr>
              <a:tr h="2361046">
                <a:tc>
                  <a:txBody>
                    <a:bodyPr/>
                    <a:lstStyle/>
                    <a:p>
                      <a:r>
                        <a:rPr lang="en-US" sz="1800" b="0" dirty="0" err="1">
                          <a:effectLst/>
                          <a:latin typeface="Times New Roman" panose="02020603050405020304" pitchFamily="18" charset="0"/>
                          <a:cs typeface="Times New Roman" panose="02020603050405020304" pitchFamily="18" charset="0"/>
                        </a:rPr>
                        <a:t>flag_id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transaction_id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flag_type</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confidence_score</a:t>
                      </a:r>
                      <a:endParaRPr lang="en-US" sz="1800" b="0" dirty="0">
                        <a:effectLst/>
                        <a:latin typeface="Times New Roman" panose="02020603050405020304" pitchFamily="18" charset="0"/>
                        <a:cs typeface="Times New Roman" panose="02020603050405020304" pitchFamily="18" charset="0"/>
                      </a:endParaRPr>
                    </a:p>
                    <a:p>
                      <a:r>
                        <a:rPr lang="en-US" sz="1800" b="0" dirty="0">
                          <a:effectLst/>
                          <a:latin typeface="Times New Roman" panose="02020603050405020304" pitchFamily="18" charset="0"/>
                          <a:cs typeface="Times New Roman" panose="02020603050405020304" pitchFamily="18" charset="0"/>
                        </a:rPr>
                        <a:t>timestamp</a:t>
                      </a:r>
                      <a:endParaRPr lang="en-US" sz="1800" b="1"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404679"/>
                  </a:ext>
                </a:extLst>
              </a:tr>
            </a:tbl>
          </a:graphicData>
        </a:graphic>
      </p:graphicFrame>
      <p:graphicFrame>
        <p:nvGraphicFramePr>
          <p:cNvPr id="10" name="Content Placeholder 4">
            <a:extLst>
              <a:ext uri="{FF2B5EF4-FFF2-40B4-BE49-F238E27FC236}">
                <a16:creationId xmlns:a16="http://schemas.microsoft.com/office/drawing/2014/main" id="{F7BE75B5-D383-7A77-4CCC-D813159A5A3E}"/>
              </a:ext>
            </a:extLst>
          </p:cNvPr>
          <p:cNvGraphicFramePr>
            <a:graphicFrameLocks/>
          </p:cNvGraphicFramePr>
          <p:nvPr>
            <p:extLst>
              <p:ext uri="{D42A27DB-BD31-4B8C-83A1-F6EECF244321}">
                <p14:modId xmlns:p14="http://schemas.microsoft.com/office/powerpoint/2010/main" val="262460499"/>
              </p:ext>
            </p:extLst>
          </p:nvPr>
        </p:nvGraphicFramePr>
        <p:xfrm>
          <a:off x="4515328" y="1898907"/>
          <a:ext cx="2462793" cy="1559560"/>
        </p:xfrm>
        <a:graphic>
          <a:graphicData uri="http://schemas.openxmlformats.org/drawingml/2006/table">
            <a:tbl>
              <a:tblPr firstRow="1" bandRow="1">
                <a:tableStyleId>{5C22544A-7EE6-4342-B048-85BDC9FD1C3A}</a:tableStyleId>
              </a:tblPr>
              <a:tblGrid>
                <a:gridCol w="2462793">
                  <a:extLst>
                    <a:ext uri="{9D8B030D-6E8A-4147-A177-3AD203B41FA5}">
                      <a16:colId xmlns:a16="http://schemas.microsoft.com/office/drawing/2014/main" val="3705962622"/>
                    </a:ext>
                  </a:extLst>
                </a:gridCol>
              </a:tblGrid>
              <a:tr h="370840">
                <a:tc>
                  <a:txBody>
                    <a:bodyPr/>
                    <a:lstStyle/>
                    <a:p>
                      <a:r>
                        <a:rPr lang="en-US" sz="1800" b="1" dirty="0">
                          <a:solidFill>
                            <a:srgbClr val="002060"/>
                          </a:solidFill>
                          <a:effectLst/>
                          <a:latin typeface="Times New Roman" panose="02020603050405020304" pitchFamily="18" charset="0"/>
                          <a:cs typeface="Times New Roman" panose="02020603050405020304" pitchFamily="18" charset="0"/>
                        </a:rPr>
                        <a:t>Branches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587358"/>
                  </a:ext>
                </a:extLst>
              </a:tr>
              <a:tr h="486665">
                <a:tc>
                  <a:txBody>
                    <a:bodyPr/>
                    <a:lstStyle/>
                    <a:p>
                      <a:r>
                        <a:rPr lang="en-US" sz="1800" b="0" dirty="0" err="1">
                          <a:effectLst/>
                          <a:latin typeface="Times New Roman" panose="02020603050405020304" pitchFamily="18" charset="0"/>
                          <a:cs typeface="Times New Roman" panose="02020603050405020304" pitchFamily="18" charset="0"/>
                        </a:rPr>
                        <a:t>branch_id</a:t>
                      </a:r>
                      <a:endParaRPr lang="en-US" sz="1800" b="0" dirty="0">
                        <a:effectLst/>
                        <a:latin typeface="Times New Roman" panose="02020603050405020304" pitchFamily="18" charset="0"/>
                        <a:cs typeface="Times New Roman" panose="02020603050405020304" pitchFamily="18" charset="0"/>
                      </a:endParaRPr>
                    </a:p>
                    <a:p>
                      <a:r>
                        <a:rPr lang="en-US" sz="1800" b="0" dirty="0">
                          <a:effectLst/>
                          <a:latin typeface="Times New Roman" panose="02020603050405020304" pitchFamily="18" charset="0"/>
                          <a:cs typeface="Times New Roman" panose="02020603050405020304" pitchFamily="18" charset="0"/>
                        </a:rPr>
                        <a:t>name</a:t>
                      </a:r>
                    </a:p>
                    <a:p>
                      <a:r>
                        <a:rPr lang="en-US" sz="1800" b="0" dirty="0">
                          <a:effectLst/>
                          <a:latin typeface="Times New Roman" panose="02020603050405020304" pitchFamily="18" charset="0"/>
                          <a:cs typeface="Times New Roman" panose="02020603050405020304" pitchFamily="18" charset="0"/>
                        </a:rPr>
                        <a:t>location</a:t>
                      </a:r>
                    </a:p>
                    <a:p>
                      <a:r>
                        <a:rPr lang="en-US" sz="1800" b="0" dirty="0" err="1">
                          <a:effectLst/>
                          <a:latin typeface="Times New Roman" panose="02020603050405020304" pitchFamily="18" charset="0"/>
                          <a:cs typeface="Times New Roman" panose="02020603050405020304" pitchFamily="18" charset="0"/>
                        </a:rPr>
                        <a:t>timezone</a:t>
                      </a:r>
                      <a:endParaRPr lang="en-US" sz="18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404679"/>
                  </a:ext>
                </a:extLst>
              </a:tr>
            </a:tbl>
          </a:graphicData>
        </a:graphic>
      </p:graphicFrame>
      <p:graphicFrame>
        <p:nvGraphicFramePr>
          <p:cNvPr id="11" name="Content Placeholder 4">
            <a:extLst>
              <a:ext uri="{FF2B5EF4-FFF2-40B4-BE49-F238E27FC236}">
                <a16:creationId xmlns:a16="http://schemas.microsoft.com/office/drawing/2014/main" id="{B6F2F4A7-B128-3E62-34C5-415DCF754C45}"/>
              </a:ext>
            </a:extLst>
          </p:cNvPr>
          <p:cNvGraphicFramePr>
            <a:graphicFrameLocks/>
          </p:cNvGraphicFramePr>
          <p:nvPr>
            <p:extLst>
              <p:ext uri="{D42A27DB-BD31-4B8C-83A1-F6EECF244321}">
                <p14:modId xmlns:p14="http://schemas.microsoft.com/office/powerpoint/2010/main" val="1615651015"/>
              </p:ext>
            </p:extLst>
          </p:nvPr>
        </p:nvGraphicFramePr>
        <p:xfrm>
          <a:off x="9490442" y="1882272"/>
          <a:ext cx="2446611" cy="1833880"/>
        </p:xfrm>
        <a:graphic>
          <a:graphicData uri="http://schemas.openxmlformats.org/drawingml/2006/table">
            <a:tbl>
              <a:tblPr firstRow="1" bandRow="1">
                <a:tableStyleId>{5C22544A-7EE6-4342-B048-85BDC9FD1C3A}</a:tableStyleId>
              </a:tblPr>
              <a:tblGrid>
                <a:gridCol w="2446611">
                  <a:extLst>
                    <a:ext uri="{9D8B030D-6E8A-4147-A177-3AD203B41FA5}">
                      <a16:colId xmlns:a16="http://schemas.microsoft.com/office/drawing/2014/main" val="3705962622"/>
                    </a:ext>
                  </a:extLst>
                </a:gridCol>
              </a:tblGrid>
              <a:tr h="370840">
                <a:tc>
                  <a:txBody>
                    <a:bodyPr/>
                    <a:lstStyle/>
                    <a:p>
                      <a:r>
                        <a:rPr lang="en-US" sz="1800" b="1" dirty="0" err="1">
                          <a:solidFill>
                            <a:srgbClr val="002060"/>
                          </a:solidFill>
                          <a:effectLst/>
                          <a:latin typeface="Times New Roman" panose="02020603050405020304" pitchFamily="18" charset="0"/>
                          <a:cs typeface="Times New Roman" panose="02020603050405020304" pitchFamily="18" charset="0"/>
                        </a:rPr>
                        <a:t>Customer_Segements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587358"/>
                  </a:ext>
                </a:extLst>
              </a:tr>
              <a:tr h="370840">
                <a:tc>
                  <a:txBody>
                    <a:bodyPr/>
                    <a:lstStyle/>
                    <a:p>
                      <a:r>
                        <a:rPr lang="en-US" sz="1800" b="0" dirty="0" err="1">
                          <a:effectLst/>
                          <a:latin typeface="Times New Roman" panose="02020603050405020304" pitchFamily="18" charset="0"/>
                          <a:cs typeface="Times New Roman" panose="02020603050405020304" pitchFamily="18" charset="0"/>
                        </a:rPr>
                        <a:t>segment_id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customer_id</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segment_name</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segment_description</a:t>
                      </a:r>
                      <a:endParaRPr lang="en-US" sz="1800" b="0" dirty="0">
                        <a:effectLst/>
                        <a:latin typeface="Times New Roman" panose="02020603050405020304" pitchFamily="18" charset="0"/>
                        <a:cs typeface="Times New Roman" panose="02020603050405020304" pitchFamily="18" charset="0"/>
                      </a:endParaRPr>
                    </a:p>
                    <a:p>
                      <a:r>
                        <a:rPr lang="en-US" sz="1800" b="0" dirty="0" err="1">
                          <a:effectLst/>
                          <a:latin typeface="Times New Roman" panose="02020603050405020304" pitchFamily="18" charset="0"/>
                          <a:cs typeface="Times New Roman" panose="02020603050405020304" pitchFamily="18" charset="0"/>
                        </a:rPr>
                        <a:t>last_updated</a:t>
                      </a:r>
                      <a:endParaRPr lang="en-US" sz="1800" b="1"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404679"/>
                  </a:ext>
                </a:extLst>
              </a:tr>
            </a:tbl>
          </a:graphicData>
        </a:graphic>
      </p:graphicFrame>
    </p:spTree>
    <p:extLst>
      <p:ext uri="{BB962C8B-B14F-4D97-AF65-F5344CB8AC3E}">
        <p14:creationId xmlns:p14="http://schemas.microsoft.com/office/powerpoint/2010/main" val="132092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813F9-22DF-57F0-F583-972163C6AA75}"/>
              </a:ext>
            </a:extLst>
          </p:cNvPr>
          <p:cNvSpPr>
            <a:spLocks noGrp="1"/>
          </p:cNvSpPr>
          <p:nvPr>
            <p:ph idx="1"/>
          </p:nvPr>
        </p:nvSpPr>
        <p:spPr>
          <a:xfrm>
            <a:off x="250370" y="1087167"/>
            <a:ext cx="5236029" cy="4887685"/>
          </a:xfrm>
        </p:spPr>
        <p:txBody>
          <a:bodyPr>
            <a:normAutofit/>
          </a:bodyPr>
          <a:lstStyle/>
          <a:p>
            <a:pPr marL="0" indent="0" algn="l" rtl="0" eaLnBrk="1" fontAlgn="t" latinLnBrk="0" hangingPunct="1">
              <a:spcBef>
                <a:spcPts val="0"/>
              </a:spcBef>
              <a:spcAft>
                <a:spcPts val="0"/>
              </a:spcAft>
              <a:buNone/>
            </a:pPr>
            <a:r>
              <a:rPr lang="en-US" sz="1600" b="1" dirty="0">
                <a:latin typeface="Times New Roman" panose="02020603050405020304" pitchFamily="18" charset="0"/>
                <a:cs typeface="Times New Roman" panose="02020603050405020304" pitchFamily="18" charset="0"/>
              </a:rPr>
              <a:t>CUSTOMERS</a:t>
            </a:r>
          </a:p>
          <a:p>
            <a:pPr marL="0" indent="0" fontAlgn="t">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fontAlgn="t">
              <a:lnSpc>
                <a:spcPct val="100000"/>
              </a:lnSpc>
              <a:spcBef>
                <a:spcPts val="0"/>
              </a:spcBef>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customer_id</a:t>
            </a:r>
            <a:r>
              <a:rPr lang="en-US" sz="1600" dirty="0">
                <a:latin typeface="Times New Roman" panose="02020603050405020304" pitchFamily="18" charset="0"/>
                <a:cs typeface="Times New Roman" panose="02020603050405020304" pitchFamily="18" charset="0"/>
              </a:rPr>
              <a:t>: A unique identifier for each customer.</a:t>
            </a:r>
          </a:p>
          <a:p>
            <a:pPr fontAlgn="t">
              <a:lnSpc>
                <a:spcPct val="100000"/>
              </a:lnSpc>
              <a:spcBef>
                <a:spcPts val="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name</a:t>
            </a:r>
            <a:r>
              <a:rPr lang="en-US" sz="1600" dirty="0">
                <a:latin typeface="Times New Roman" panose="02020603050405020304" pitchFamily="18" charset="0"/>
                <a:cs typeface="Times New Roman" panose="02020603050405020304" pitchFamily="18" charset="0"/>
              </a:rPr>
              <a:t>: Full name of the customer.</a:t>
            </a:r>
          </a:p>
          <a:p>
            <a:pPr fontAlgn="t">
              <a:lnSpc>
                <a:spcPct val="100000"/>
              </a:lnSpc>
              <a:spcBef>
                <a:spcPts val="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email</a:t>
            </a:r>
            <a:r>
              <a:rPr lang="en-US" sz="1600" dirty="0">
                <a:latin typeface="Times New Roman" panose="02020603050405020304" pitchFamily="18" charset="0"/>
                <a:cs typeface="Times New Roman" panose="02020603050405020304" pitchFamily="18" charset="0"/>
              </a:rPr>
              <a:t>: Email address of the customer.</a:t>
            </a:r>
          </a:p>
          <a:p>
            <a:pPr fontAlgn="t">
              <a:lnSpc>
                <a:spcPct val="100000"/>
              </a:lnSpc>
              <a:spcBef>
                <a:spcPts val="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phone</a:t>
            </a:r>
            <a:r>
              <a:rPr lang="en-US" sz="1600" dirty="0">
                <a:latin typeface="Times New Roman" panose="02020603050405020304" pitchFamily="18" charset="0"/>
                <a:cs typeface="Times New Roman" panose="02020603050405020304" pitchFamily="18" charset="0"/>
              </a:rPr>
              <a:t>: Contact phone number of the customer.</a:t>
            </a:r>
          </a:p>
          <a:p>
            <a:pPr fontAlgn="t">
              <a:lnSpc>
                <a:spcPct val="100000"/>
              </a:lnSpc>
              <a:spcBef>
                <a:spcPts val="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address</a:t>
            </a:r>
            <a:r>
              <a:rPr lang="en-US" sz="1600" dirty="0">
                <a:latin typeface="Times New Roman" panose="02020603050405020304" pitchFamily="18" charset="0"/>
                <a:cs typeface="Times New Roman" panose="02020603050405020304" pitchFamily="18" charset="0"/>
              </a:rPr>
              <a:t>: Residential address of the customer.</a:t>
            </a:r>
          </a:p>
          <a:p>
            <a:pPr fontAlgn="t">
              <a:lnSpc>
                <a:spcPct val="100000"/>
              </a:lnSpc>
              <a:spcBef>
                <a:spcPts val="0"/>
              </a:spcBef>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credit_score</a:t>
            </a:r>
            <a:r>
              <a:rPr lang="en-US" sz="1600" dirty="0">
                <a:latin typeface="Times New Roman" panose="02020603050405020304" pitchFamily="18" charset="0"/>
                <a:cs typeface="Times New Roman" panose="02020603050405020304" pitchFamily="18" charset="0"/>
              </a:rPr>
              <a:t>: Credit score of the customer, representing their creditworthiness.</a:t>
            </a:r>
          </a:p>
          <a:p>
            <a:pPr fontAlgn="t">
              <a:lnSpc>
                <a:spcPct val="100000"/>
              </a:lnSpc>
              <a:spcBef>
                <a:spcPts val="0"/>
              </a:spcBef>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join_date</a:t>
            </a:r>
            <a:r>
              <a:rPr lang="en-US" sz="1600" dirty="0">
                <a:latin typeface="Times New Roman" panose="02020603050405020304" pitchFamily="18" charset="0"/>
                <a:cs typeface="Times New Roman" panose="02020603050405020304" pitchFamily="18" charset="0"/>
              </a:rPr>
              <a:t>: Date when the customer joined the bank.</a:t>
            </a:r>
          </a:p>
          <a:p>
            <a:pPr fontAlgn="t">
              <a:lnSpc>
                <a:spcPct val="100000"/>
              </a:lnSpc>
              <a:spcBef>
                <a:spcPts val="0"/>
              </a:spcBef>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last_update</a:t>
            </a:r>
            <a:r>
              <a:rPr lang="en-US" sz="1600" dirty="0">
                <a:latin typeface="Times New Roman" panose="02020603050405020304" pitchFamily="18" charset="0"/>
                <a:cs typeface="Times New Roman" panose="02020603050405020304" pitchFamily="18" charset="0"/>
              </a:rPr>
              <a:t>: Date when the customer's information was last updated.</a:t>
            </a:r>
          </a:p>
          <a:p>
            <a:pPr marL="0" indent="0" fontAlgn="t">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fontAlgn="t">
              <a:lnSpc>
                <a:spcPct val="100000"/>
              </a:lnSpc>
              <a:spcBef>
                <a:spcPts val="0"/>
              </a:spcBef>
              <a:buNone/>
            </a:pPr>
            <a:r>
              <a:rPr lang="en-IN" sz="1600" b="1" dirty="0">
                <a:latin typeface="Times New Roman" panose="02020603050405020304" pitchFamily="18" charset="0"/>
                <a:cs typeface="Times New Roman" panose="02020603050405020304" pitchFamily="18" charset="0"/>
              </a:rPr>
              <a:t>BRANCHES</a:t>
            </a:r>
          </a:p>
          <a:p>
            <a:pPr fontAlgn="t">
              <a:lnSpc>
                <a:spcPct val="100000"/>
              </a:lnSpc>
              <a:spcBef>
                <a:spcPts val="0"/>
              </a:spcBef>
            </a:pPr>
            <a:r>
              <a:rPr lang="en-US" sz="1600" b="1" dirty="0" err="1">
                <a:latin typeface="Times New Roman" panose="02020603050405020304" pitchFamily="18" charset="0"/>
                <a:cs typeface="Times New Roman" panose="02020603050405020304" pitchFamily="18" charset="0"/>
              </a:rPr>
              <a:t>branch_id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unique identifier for each branch</a:t>
            </a:r>
            <a:r>
              <a:rPr lang="en-US" sz="1600" b="1" dirty="0">
                <a:latin typeface="Times New Roman" panose="02020603050405020304" pitchFamily="18" charset="0"/>
                <a:cs typeface="Times New Roman" panose="02020603050405020304" pitchFamily="18" charset="0"/>
              </a:rPr>
              <a:t>.</a:t>
            </a:r>
          </a:p>
          <a:p>
            <a:pPr fontAlgn="t">
              <a:lnSpc>
                <a:spcPct val="100000"/>
              </a:lnSpc>
              <a:spcBef>
                <a:spcPts val="0"/>
              </a:spcBef>
            </a:pPr>
            <a:r>
              <a:rPr lang="en-US" sz="1600" b="1" dirty="0">
                <a:latin typeface="Times New Roman" panose="02020603050405020304" pitchFamily="18" charset="0"/>
                <a:cs typeface="Times New Roman" panose="02020603050405020304" pitchFamily="18" charset="0"/>
              </a:rPr>
              <a:t>name: </a:t>
            </a:r>
            <a:r>
              <a:rPr lang="en-US" sz="1600" dirty="0">
                <a:latin typeface="Times New Roman" panose="02020603050405020304" pitchFamily="18" charset="0"/>
                <a:cs typeface="Times New Roman" panose="02020603050405020304" pitchFamily="18" charset="0"/>
              </a:rPr>
              <a:t>Name of the branch</a:t>
            </a:r>
            <a:r>
              <a:rPr lang="en-US" sz="1600" b="1" dirty="0">
                <a:latin typeface="Times New Roman" panose="02020603050405020304" pitchFamily="18" charset="0"/>
                <a:cs typeface="Times New Roman" panose="02020603050405020304" pitchFamily="18" charset="0"/>
              </a:rPr>
              <a:t>.</a:t>
            </a:r>
          </a:p>
          <a:p>
            <a:pPr fontAlgn="t">
              <a:lnSpc>
                <a:spcPct val="100000"/>
              </a:lnSpc>
              <a:spcBef>
                <a:spcPts val="0"/>
              </a:spcBef>
            </a:pPr>
            <a:r>
              <a:rPr lang="en-US" sz="1600" b="1" dirty="0">
                <a:latin typeface="Times New Roman" panose="02020603050405020304" pitchFamily="18" charset="0"/>
                <a:cs typeface="Times New Roman" panose="02020603050405020304" pitchFamily="18" charset="0"/>
              </a:rPr>
              <a:t>location: </a:t>
            </a:r>
            <a:r>
              <a:rPr lang="en-US" sz="1600" dirty="0">
                <a:latin typeface="Times New Roman" panose="02020603050405020304" pitchFamily="18" charset="0"/>
                <a:cs typeface="Times New Roman" panose="02020603050405020304" pitchFamily="18" charset="0"/>
              </a:rPr>
              <a:t>Physical location of the branch</a:t>
            </a:r>
            <a:r>
              <a:rPr lang="en-US" sz="1600" b="1" dirty="0">
                <a:latin typeface="Times New Roman" panose="02020603050405020304" pitchFamily="18" charset="0"/>
                <a:cs typeface="Times New Roman" panose="02020603050405020304" pitchFamily="18" charset="0"/>
              </a:rPr>
              <a:t>.</a:t>
            </a:r>
          </a:p>
          <a:p>
            <a:pPr fontAlgn="t">
              <a:lnSpc>
                <a:spcPct val="100000"/>
              </a:lnSpc>
              <a:spcBef>
                <a:spcPts val="0"/>
              </a:spcBef>
            </a:pPr>
            <a:r>
              <a:rPr lang="en-US" sz="1600" b="1" dirty="0" err="1">
                <a:latin typeface="Times New Roman" panose="02020603050405020304" pitchFamily="18" charset="0"/>
                <a:cs typeface="Times New Roman" panose="02020603050405020304" pitchFamily="18" charset="0"/>
              </a:rPr>
              <a:t>timezone</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Timezone</a:t>
            </a:r>
            <a:r>
              <a:rPr lang="en-US" sz="1600" dirty="0">
                <a:latin typeface="Times New Roman" panose="02020603050405020304" pitchFamily="18" charset="0"/>
                <a:cs typeface="Times New Roman" panose="02020603050405020304" pitchFamily="18" charset="0"/>
              </a:rPr>
              <a:t> in which the branch operates</a:t>
            </a:r>
            <a:r>
              <a:rPr lang="en-US" sz="1600" b="1"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CC6C9CDD-BCE6-573C-A7B8-26D35F965BC4}"/>
              </a:ext>
            </a:extLst>
          </p:cNvPr>
          <p:cNvSpPr>
            <a:spLocks noGrp="1"/>
          </p:cNvSpPr>
          <p:nvPr>
            <p:ph type="title"/>
          </p:nvPr>
        </p:nvSpPr>
        <p:spPr/>
        <p:txBody>
          <a:bodyPr/>
          <a:lstStyle/>
          <a:p>
            <a:r>
              <a:rPr lang="en-US" dirty="0"/>
              <a:t>Parameters Details</a:t>
            </a:r>
            <a:endParaRPr lang="en-IN" dirty="0"/>
          </a:p>
        </p:txBody>
      </p:sp>
      <p:sp>
        <p:nvSpPr>
          <p:cNvPr id="6" name="TextBox 5">
            <a:extLst>
              <a:ext uri="{FF2B5EF4-FFF2-40B4-BE49-F238E27FC236}">
                <a16:creationId xmlns:a16="http://schemas.microsoft.com/office/drawing/2014/main" id="{1A80B657-7C0C-6EE9-D77F-23D0F5241796}"/>
              </a:ext>
            </a:extLst>
          </p:cNvPr>
          <p:cNvSpPr txBox="1"/>
          <p:nvPr/>
        </p:nvSpPr>
        <p:spPr>
          <a:xfrm>
            <a:off x="5656708" y="1087167"/>
            <a:ext cx="6117773" cy="4449295"/>
          </a:xfrm>
          <a:prstGeom prst="rect">
            <a:avLst/>
          </a:prstGeom>
          <a:noFill/>
        </p:spPr>
        <p:txBody>
          <a:bodyPr wrap="square" rtlCol="0">
            <a:spAutoFit/>
          </a:bodyPr>
          <a:lstStyle/>
          <a:p>
            <a:r>
              <a:rPr lang="en-US" sz="1600" b="1" dirty="0">
                <a:latin typeface="Times New Roman" panose="02020603050405020304" pitchFamily="18" charset="0"/>
                <a:ea typeface="+mn-lt"/>
                <a:cs typeface="Times New Roman" panose="02020603050405020304" pitchFamily="18" charset="0"/>
              </a:rPr>
              <a:t>TRANSACTIONS</a:t>
            </a:r>
            <a:endParaRPr lang="en-US" sz="1600" dirty="0">
              <a:latin typeface="Times New Roman" panose="02020603050405020304" pitchFamily="18" charset="0"/>
              <a:cs typeface="Times New Roman" panose="02020603050405020304" pitchFamily="18" charset="0"/>
            </a:endParaRPr>
          </a:p>
          <a:p>
            <a:pPr>
              <a:lnSpc>
                <a:spcPct val="120000"/>
              </a:lnSpc>
            </a:pPr>
            <a:endParaRPr lang="en-US" sz="1600" b="1" dirty="0">
              <a:solidFill>
                <a:srgbClr val="0D0D0D"/>
              </a:solidFill>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transaction_id</a:t>
            </a:r>
            <a:r>
              <a:rPr lang="en-US" sz="1600" dirty="0">
                <a:solidFill>
                  <a:srgbClr val="0D0D0D"/>
                </a:solidFill>
                <a:effectLst/>
                <a:latin typeface="Times New Roman" panose="02020603050405020304" pitchFamily="18" charset="0"/>
                <a:ea typeface="+mn-lt"/>
                <a:cs typeface="Times New Roman" panose="02020603050405020304" pitchFamily="18" charset="0"/>
              </a:rPr>
              <a:t>: A unique identifier for each transaction.</a:t>
            </a:r>
          </a:p>
          <a:p>
            <a:pPr marL="285750" indent="-285750">
              <a:lnSpc>
                <a:spcPct val="120000"/>
              </a:lnSpc>
              <a:buFont typeface="Arial" panose="020B0604020202020204" pitchFamily="34" charset="0"/>
              <a:buChar char="•"/>
            </a:pPr>
            <a:r>
              <a:rPr lang="en-US" sz="1600" dirty="0" err="1">
                <a:solidFill>
                  <a:srgbClr val="0D0D0D"/>
                </a:solidFill>
                <a:effectLst/>
                <a:latin typeface="Times New Roman" panose="02020603050405020304" pitchFamily="18" charset="0"/>
                <a:ea typeface="+mn-lt"/>
                <a:cs typeface="Times New Roman" panose="02020603050405020304" pitchFamily="18" charset="0"/>
              </a:rPr>
              <a:t>customer_id</a:t>
            </a:r>
            <a:r>
              <a:rPr lang="en-US" sz="1600" dirty="0">
                <a:solidFill>
                  <a:srgbClr val="0D0D0D"/>
                </a:solidFill>
                <a:effectLst/>
                <a:latin typeface="Times New Roman" panose="02020603050405020304" pitchFamily="18" charset="0"/>
                <a:ea typeface="+mn-lt"/>
                <a:cs typeface="Times New Roman" panose="02020603050405020304" pitchFamily="18" charset="0"/>
              </a:rPr>
              <a:t>: Identifier for the customer involved in the transaction.</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branch_id</a:t>
            </a:r>
            <a:r>
              <a:rPr lang="en-US" sz="1600" dirty="0">
                <a:solidFill>
                  <a:srgbClr val="0D0D0D"/>
                </a:solidFill>
                <a:effectLst/>
                <a:latin typeface="Times New Roman" panose="02020603050405020304" pitchFamily="18" charset="0"/>
                <a:ea typeface="+mn-lt"/>
                <a:cs typeface="Times New Roman" panose="02020603050405020304" pitchFamily="18" charset="0"/>
              </a:rPr>
              <a:t>: Identifier for the branch where the transaction took place.</a:t>
            </a:r>
          </a:p>
          <a:p>
            <a:pPr marL="285750" indent="-285750">
              <a:lnSpc>
                <a:spcPct val="120000"/>
              </a:lnSpc>
              <a:buFont typeface="Arial" panose="020B0604020202020204" pitchFamily="34" charset="0"/>
              <a:buChar char="•"/>
            </a:pPr>
            <a:r>
              <a:rPr lang="en-US" sz="1600" b="1" dirty="0">
                <a:solidFill>
                  <a:srgbClr val="0D0D0D"/>
                </a:solidFill>
                <a:effectLst/>
                <a:latin typeface="Times New Roman" panose="02020603050405020304" pitchFamily="18" charset="0"/>
                <a:ea typeface="+mn-lt"/>
                <a:cs typeface="Times New Roman" panose="02020603050405020304" pitchFamily="18" charset="0"/>
              </a:rPr>
              <a:t>channel</a:t>
            </a:r>
            <a:r>
              <a:rPr lang="en-US" sz="1600" dirty="0">
                <a:solidFill>
                  <a:srgbClr val="0D0D0D"/>
                </a:solidFill>
                <a:effectLst/>
                <a:latin typeface="Times New Roman" panose="02020603050405020304" pitchFamily="18" charset="0"/>
                <a:ea typeface="+mn-lt"/>
                <a:cs typeface="Times New Roman" panose="02020603050405020304" pitchFamily="18" charset="0"/>
              </a:rPr>
              <a:t>: The channel through which the transaction was conducted (e.g., online, ATM, branch).</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transaction_type</a:t>
            </a:r>
            <a:r>
              <a:rPr lang="en-US" sz="1600" dirty="0">
                <a:solidFill>
                  <a:srgbClr val="0D0D0D"/>
                </a:solidFill>
                <a:effectLst/>
                <a:latin typeface="Times New Roman" panose="02020603050405020304" pitchFamily="18" charset="0"/>
                <a:ea typeface="+mn-lt"/>
                <a:cs typeface="Times New Roman" panose="02020603050405020304" pitchFamily="18" charset="0"/>
              </a:rPr>
              <a:t>: Type of transaction (e.g., deposit, withdrawal, transfer).</a:t>
            </a:r>
          </a:p>
          <a:p>
            <a:pPr marL="285750" indent="-285750">
              <a:lnSpc>
                <a:spcPct val="120000"/>
              </a:lnSpc>
              <a:buFont typeface="Arial" panose="020B0604020202020204" pitchFamily="34" charset="0"/>
              <a:buChar char="•"/>
            </a:pPr>
            <a:r>
              <a:rPr lang="en-US" sz="1600" b="1" dirty="0">
                <a:solidFill>
                  <a:srgbClr val="0D0D0D"/>
                </a:solidFill>
                <a:effectLst/>
                <a:latin typeface="Times New Roman" panose="02020603050405020304" pitchFamily="18" charset="0"/>
                <a:ea typeface="+mn-lt"/>
                <a:cs typeface="Times New Roman" panose="02020603050405020304" pitchFamily="18" charset="0"/>
              </a:rPr>
              <a:t>amount</a:t>
            </a:r>
            <a:r>
              <a:rPr lang="en-US" sz="1600" dirty="0">
                <a:solidFill>
                  <a:srgbClr val="0D0D0D"/>
                </a:solidFill>
                <a:effectLst/>
                <a:latin typeface="Times New Roman" panose="02020603050405020304" pitchFamily="18" charset="0"/>
                <a:ea typeface="+mn-lt"/>
                <a:cs typeface="Times New Roman" panose="02020603050405020304" pitchFamily="18" charset="0"/>
              </a:rPr>
              <a:t>: The monetary amount involved in the transaction.</a:t>
            </a:r>
          </a:p>
          <a:p>
            <a:pPr marL="285750" indent="-285750">
              <a:lnSpc>
                <a:spcPct val="120000"/>
              </a:lnSpc>
              <a:buFont typeface="Arial" panose="020B0604020202020204" pitchFamily="34" charset="0"/>
              <a:buChar char="•"/>
            </a:pPr>
            <a:r>
              <a:rPr lang="en-US" sz="1600" b="1" dirty="0">
                <a:solidFill>
                  <a:srgbClr val="0D0D0D"/>
                </a:solidFill>
                <a:effectLst/>
                <a:latin typeface="Times New Roman" panose="02020603050405020304" pitchFamily="18" charset="0"/>
                <a:ea typeface="+mn-lt"/>
                <a:cs typeface="Times New Roman" panose="02020603050405020304" pitchFamily="18" charset="0"/>
              </a:rPr>
              <a:t>currency</a:t>
            </a:r>
            <a:r>
              <a:rPr lang="en-US" sz="1600" dirty="0">
                <a:solidFill>
                  <a:srgbClr val="0D0D0D"/>
                </a:solidFill>
                <a:effectLst/>
                <a:latin typeface="Times New Roman" panose="02020603050405020304" pitchFamily="18" charset="0"/>
                <a:ea typeface="+mn-lt"/>
                <a:cs typeface="Times New Roman" panose="02020603050405020304" pitchFamily="18" charset="0"/>
              </a:rPr>
              <a:t>: The currency in which the transaction was made.</a:t>
            </a:r>
          </a:p>
          <a:p>
            <a:pPr marL="285750" indent="-285750">
              <a:lnSpc>
                <a:spcPct val="120000"/>
              </a:lnSpc>
              <a:buFont typeface="Arial" panose="020B0604020202020204" pitchFamily="34" charset="0"/>
              <a:buChar char="•"/>
            </a:pPr>
            <a:r>
              <a:rPr lang="en-US" sz="1600" b="1" dirty="0">
                <a:solidFill>
                  <a:srgbClr val="0D0D0D"/>
                </a:solidFill>
                <a:effectLst/>
                <a:latin typeface="Times New Roman" panose="02020603050405020304" pitchFamily="18" charset="0"/>
                <a:ea typeface="+mn-lt"/>
                <a:cs typeface="Times New Roman" panose="02020603050405020304" pitchFamily="18" charset="0"/>
              </a:rPr>
              <a:t>timestamp</a:t>
            </a:r>
            <a:r>
              <a:rPr lang="en-US" sz="1600" dirty="0">
                <a:solidFill>
                  <a:srgbClr val="0D0D0D"/>
                </a:solidFill>
                <a:effectLst/>
                <a:latin typeface="Times New Roman" panose="02020603050405020304" pitchFamily="18" charset="0"/>
                <a:ea typeface="+mn-lt"/>
                <a:cs typeface="Times New Roman" panose="02020603050405020304" pitchFamily="18" charset="0"/>
              </a:rPr>
              <a:t>: Date and time when the transaction occurred.</a:t>
            </a:r>
          </a:p>
          <a:p>
            <a:pPr marL="285750" indent="-285750">
              <a:lnSpc>
                <a:spcPct val="120000"/>
              </a:lnSpc>
              <a:buFont typeface="Arial" panose="020B0604020202020204" pitchFamily="34" charset="0"/>
              <a:buChar char="•"/>
            </a:pPr>
            <a:r>
              <a:rPr lang="en-US" sz="1600" b="1" dirty="0">
                <a:solidFill>
                  <a:srgbClr val="0D0D0D"/>
                </a:solidFill>
                <a:effectLst/>
                <a:latin typeface="Times New Roman" panose="02020603050405020304" pitchFamily="18" charset="0"/>
                <a:ea typeface="+mn-lt"/>
                <a:cs typeface="Times New Roman" panose="02020603050405020304" pitchFamily="18" charset="0"/>
              </a:rPr>
              <a:t>status</a:t>
            </a:r>
            <a:r>
              <a:rPr lang="en-US" sz="1600" dirty="0">
                <a:solidFill>
                  <a:srgbClr val="0D0D0D"/>
                </a:solidFill>
                <a:effectLst/>
                <a:latin typeface="Times New Roman" panose="02020603050405020304" pitchFamily="18" charset="0"/>
                <a:ea typeface="+mn-lt"/>
                <a:cs typeface="Times New Roman" panose="02020603050405020304" pitchFamily="18" charset="0"/>
              </a:rPr>
              <a:t>: Current status of the transaction (e.g., completed, pending, failed).</a:t>
            </a:r>
            <a:endParaRPr lang="en-US" sz="1600" dirty="0">
              <a:solidFill>
                <a:srgbClr val="0D0D0D"/>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97618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E32078-5052-91F5-0957-68854C8FD22F}"/>
              </a:ext>
            </a:extLst>
          </p:cNvPr>
          <p:cNvSpPr>
            <a:spLocks noGrp="1"/>
          </p:cNvSpPr>
          <p:nvPr>
            <p:ph idx="1"/>
          </p:nvPr>
        </p:nvSpPr>
        <p:spPr>
          <a:xfrm>
            <a:off x="147484" y="1391419"/>
            <a:ext cx="5506065" cy="3377226"/>
          </a:xfrm>
        </p:spPr>
        <p:txBody>
          <a:bodyPr>
            <a:normAutofit/>
          </a:bodyPr>
          <a:lstStyle/>
          <a:p>
            <a:pPr marL="0" indent="0">
              <a:buNone/>
            </a:pPr>
            <a:r>
              <a:rPr lang="en-US" sz="1600" b="1" dirty="0">
                <a:solidFill>
                  <a:srgbClr val="0D0D0D"/>
                </a:solidFill>
                <a:effectLst/>
                <a:latin typeface="Times New Roman" panose="02020603050405020304" pitchFamily="18" charset="0"/>
                <a:ea typeface="+mn-lt"/>
                <a:cs typeface="Times New Roman" panose="02020603050405020304" pitchFamily="18" charset="0"/>
              </a:rPr>
              <a:t>FRAUD_FLAGS</a:t>
            </a:r>
          </a:p>
          <a:p>
            <a:pPr marL="0" indent="0">
              <a:buNone/>
            </a:pPr>
            <a:endParaRPr lang="en-US" sz="1600" b="1" dirty="0">
              <a:solidFill>
                <a:srgbClr val="0D0D0D"/>
              </a:solidFill>
              <a:latin typeface="Times New Roman" panose="02020603050405020304" pitchFamily="18" charset="0"/>
              <a:cs typeface="Times New Roman" panose="02020603050405020304" pitchFamily="18" charset="0"/>
            </a:endParaRPr>
          </a:p>
          <a:p>
            <a:r>
              <a:rPr lang="en-US" sz="1600" b="1" dirty="0" err="1">
                <a:solidFill>
                  <a:srgbClr val="0D0D0D"/>
                </a:solidFill>
                <a:latin typeface="Times New Roman" panose="02020603050405020304" pitchFamily="18" charset="0"/>
                <a:cs typeface="Times New Roman" panose="02020603050405020304" pitchFamily="18" charset="0"/>
              </a:rPr>
              <a:t>flag_id</a:t>
            </a:r>
            <a:r>
              <a:rPr lang="en-US" sz="1600" dirty="0">
                <a:solidFill>
                  <a:srgbClr val="0D0D0D"/>
                </a:solidFill>
                <a:latin typeface="Times New Roman" panose="02020603050405020304" pitchFamily="18" charset="0"/>
                <a:cs typeface="Times New Roman" panose="02020603050405020304" pitchFamily="18" charset="0"/>
              </a:rPr>
              <a:t>: A unique identifier for each flag.</a:t>
            </a:r>
          </a:p>
          <a:p>
            <a:r>
              <a:rPr lang="en-US" sz="1600" b="1" dirty="0" err="1">
                <a:solidFill>
                  <a:srgbClr val="0D0D0D"/>
                </a:solidFill>
                <a:latin typeface="Times New Roman" panose="02020603050405020304" pitchFamily="18" charset="0"/>
                <a:cs typeface="Times New Roman" panose="02020603050405020304" pitchFamily="18" charset="0"/>
              </a:rPr>
              <a:t>transaction_id</a:t>
            </a:r>
            <a:r>
              <a:rPr lang="en-US" sz="1600" b="1" dirty="0">
                <a:solidFill>
                  <a:srgbClr val="0D0D0D"/>
                </a:solidFill>
                <a:latin typeface="Times New Roman" panose="02020603050405020304" pitchFamily="18" charset="0"/>
                <a:cs typeface="Times New Roman" panose="02020603050405020304" pitchFamily="18" charset="0"/>
              </a:rPr>
              <a:t>: </a:t>
            </a:r>
            <a:r>
              <a:rPr lang="en-US" sz="1600" dirty="0">
                <a:solidFill>
                  <a:srgbClr val="0D0D0D"/>
                </a:solidFill>
                <a:latin typeface="Times New Roman" panose="02020603050405020304" pitchFamily="18" charset="0"/>
                <a:cs typeface="Times New Roman" panose="02020603050405020304" pitchFamily="18" charset="0"/>
              </a:rPr>
              <a:t>Identifier for the transaction associated</a:t>
            </a:r>
          </a:p>
          <a:p>
            <a:pPr marL="0" indent="0">
              <a:buNone/>
            </a:pPr>
            <a:r>
              <a:rPr lang="en-US" sz="1600" dirty="0">
                <a:solidFill>
                  <a:srgbClr val="0D0D0D"/>
                </a:solidFill>
                <a:latin typeface="Times New Roman" panose="02020603050405020304" pitchFamily="18" charset="0"/>
                <a:cs typeface="Times New Roman" panose="02020603050405020304" pitchFamily="18" charset="0"/>
              </a:rPr>
              <a:t>      with the flag.</a:t>
            </a:r>
          </a:p>
          <a:p>
            <a:r>
              <a:rPr lang="en-US" sz="1600" b="1" dirty="0" err="1">
                <a:solidFill>
                  <a:srgbClr val="0D0D0D"/>
                </a:solidFill>
                <a:latin typeface="Times New Roman" panose="02020603050405020304" pitchFamily="18" charset="0"/>
                <a:cs typeface="Times New Roman" panose="02020603050405020304" pitchFamily="18" charset="0"/>
              </a:rPr>
              <a:t>flag_type</a:t>
            </a:r>
            <a:r>
              <a:rPr lang="en-US" sz="1600" b="1" dirty="0">
                <a:solidFill>
                  <a:srgbClr val="0D0D0D"/>
                </a:solidFill>
                <a:latin typeface="Times New Roman" panose="02020603050405020304" pitchFamily="18" charset="0"/>
                <a:cs typeface="Times New Roman" panose="02020603050405020304" pitchFamily="18" charset="0"/>
              </a:rPr>
              <a:t>: </a:t>
            </a:r>
            <a:r>
              <a:rPr lang="en-US" sz="1600" dirty="0">
                <a:solidFill>
                  <a:srgbClr val="0D0D0D"/>
                </a:solidFill>
                <a:latin typeface="Times New Roman" panose="02020603050405020304" pitchFamily="18" charset="0"/>
                <a:cs typeface="Times New Roman" panose="02020603050405020304" pitchFamily="18" charset="0"/>
              </a:rPr>
              <a:t>Type of flag (e.g., fraud, suspicious activity).</a:t>
            </a:r>
          </a:p>
          <a:p>
            <a:r>
              <a:rPr lang="en-US" sz="1600" b="1" dirty="0" err="1">
                <a:solidFill>
                  <a:srgbClr val="0D0D0D"/>
                </a:solidFill>
                <a:latin typeface="Times New Roman" panose="02020603050405020304" pitchFamily="18" charset="0"/>
                <a:cs typeface="Times New Roman" panose="02020603050405020304" pitchFamily="18" charset="0"/>
              </a:rPr>
              <a:t>confidence_score</a:t>
            </a:r>
            <a:r>
              <a:rPr lang="en-US" sz="1600" b="1" dirty="0">
                <a:solidFill>
                  <a:srgbClr val="0D0D0D"/>
                </a:solidFill>
                <a:latin typeface="Times New Roman" panose="02020603050405020304" pitchFamily="18" charset="0"/>
                <a:cs typeface="Times New Roman" panose="02020603050405020304" pitchFamily="18" charset="0"/>
              </a:rPr>
              <a:t>: </a:t>
            </a:r>
            <a:r>
              <a:rPr lang="en-US" sz="1600" dirty="0">
                <a:solidFill>
                  <a:srgbClr val="0D0D0D"/>
                </a:solidFill>
                <a:latin typeface="Times New Roman" panose="02020603050405020304" pitchFamily="18" charset="0"/>
                <a:cs typeface="Times New Roman" panose="02020603050405020304" pitchFamily="18" charset="0"/>
              </a:rPr>
              <a:t>Confidence score indicating the likelihood of the flagged issue</a:t>
            </a:r>
            <a:r>
              <a:rPr lang="en-US" sz="1600" b="1" dirty="0">
                <a:solidFill>
                  <a:srgbClr val="0D0D0D"/>
                </a:solidFill>
                <a:latin typeface="Times New Roman" panose="02020603050405020304" pitchFamily="18" charset="0"/>
                <a:cs typeface="Times New Roman" panose="02020603050405020304" pitchFamily="18" charset="0"/>
              </a:rPr>
              <a:t>.</a:t>
            </a:r>
          </a:p>
          <a:p>
            <a:r>
              <a:rPr lang="en-US" sz="1600" b="1" dirty="0">
                <a:solidFill>
                  <a:srgbClr val="0D0D0D"/>
                </a:solidFill>
                <a:latin typeface="Times New Roman" panose="02020603050405020304" pitchFamily="18" charset="0"/>
                <a:cs typeface="Times New Roman" panose="02020603050405020304" pitchFamily="18" charset="0"/>
              </a:rPr>
              <a:t>timestamp: </a:t>
            </a:r>
            <a:r>
              <a:rPr lang="en-US" sz="1600" dirty="0">
                <a:solidFill>
                  <a:srgbClr val="0D0D0D"/>
                </a:solidFill>
                <a:latin typeface="Times New Roman" panose="02020603050405020304" pitchFamily="18" charset="0"/>
                <a:cs typeface="Times New Roman" panose="02020603050405020304" pitchFamily="18" charset="0"/>
              </a:rPr>
              <a:t>Date and time when the flag was raised</a:t>
            </a:r>
            <a:r>
              <a:rPr lang="en-US" sz="1600" b="1" dirty="0">
                <a:solidFill>
                  <a:srgbClr val="0D0D0D"/>
                </a:solidFill>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30819046-E45F-C692-4A8E-B4A67026A008}"/>
              </a:ext>
            </a:extLst>
          </p:cNvPr>
          <p:cNvSpPr>
            <a:spLocks noGrp="1"/>
          </p:cNvSpPr>
          <p:nvPr>
            <p:ph type="title"/>
          </p:nvPr>
        </p:nvSpPr>
        <p:spPr/>
        <p:txBody>
          <a:bodyPr/>
          <a:lstStyle/>
          <a:p>
            <a:r>
              <a:rPr lang="en-US" dirty="0"/>
              <a:t>Parameter Details</a:t>
            </a:r>
            <a:endParaRPr lang="en-IN" dirty="0"/>
          </a:p>
        </p:txBody>
      </p:sp>
      <p:sp>
        <p:nvSpPr>
          <p:cNvPr id="5" name="TextBox 4">
            <a:extLst>
              <a:ext uri="{FF2B5EF4-FFF2-40B4-BE49-F238E27FC236}">
                <a16:creationId xmlns:a16="http://schemas.microsoft.com/office/drawing/2014/main" id="{93BF7D9B-6F77-33AA-B3C8-C2CAB749A428}"/>
              </a:ext>
            </a:extLst>
          </p:cNvPr>
          <p:cNvSpPr txBox="1"/>
          <p:nvPr/>
        </p:nvSpPr>
        <p:spPr>
          <a:xfrm>
            <a:off x="5653549" y="1391418"/>
            <a:ext cx="6110748" cy="2331792"/>
          </a:xfrm>
          <a:prstGeom prst="rect">
            <a:avLst/>
          </a:prstGeom>
          <a:noFill/>
        </p:spPr>
        <p:txBody>
          <a:bodyPr wrap="square">
            <a:spAutoFit/>
          </a:bodyPr>
          <a:lstStyle/>
          <a:p>
            <a:r>
              <a:rPr lang="en-US" sz="1600" b="1" dirty="0">
                <a:latin typeface="Times New Roman" panose="02020603050405020304" pitchFamily="18" charset="0"/>
                <a:ea typeface="+mn-lt"/>
                <a:cs typeface="Times New Roman" panose="02020603050405020304" pitchFamily="18" charset="0"/>
              </a:rPr>
              <a:t>CUSTOMER_SEGMENTS</a:t>
            </a:r>
          </a:p>
          <a:p>
            <a:endParaRPr lang="en-US" sz="1600" b="1" dirty="0">
              <a:solidFill>
                <a:srgbClr val="0D0D0D"/>
              </a:solidFill>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segment_id</a:t>
            </a:r>
            <a:r>
              <a:rPr lang="en-US" sz="1600" dirty="0">
                <a:solidFill>
                  <a:srgbClr val="0D0D0D"/>
                </a:solidFill>
                <a:effectLst/>
                <a:latin typeface="Times New Roman" panose="02020603050405020304" pitchFamily="18" charset="0"/>
                <a:ea typeface="+mn-lt"/>
                <a:cs typeface="Times New Roman" panose="02020603050405020304" pitchFamily="18" charset="0"/>
              </a:rPr>
              <a:t>: A unique identifier for each customer segment.</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customer_id</a:t>
            </a:r>
            <a:r>
              <a:rPr lang="en-US" sz="1600" dirty="0">
                <a:solidFill>
                  <a:srgbClr val="0D0D0D"/>
                </a:solidFill>
                <a:effectLst/>
                <a:latin typeface="Times New Roman" panose="02020603050405020304" pitchFamily="18" charset="0"/>
                <a:ea typeface="+mn-lt"/>
                <a:cs typeface="Times New Roman" panose="02020603050405020304" pitchFamily="18" charset="0"/>
              </a:rPr>
              <a:t>: Identifier for the customer assigned to the segment.</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segment_name</a:t>
            </a:r>
            <a:r>
              <a:rPr lang="en-US" sz="1600" dirty="0">
                <a:solidFill>
                  <a:srgbClr val="0D0D0D"/>
                </a:solidFill>
                <a:effectLst/>
                <a:latin typeface="Times New Roman" panose="02020603050405020304" pitchFamily="18" charset="0"/>
                <a:ea typeface="+mn-lt"/>
                <a:cs typeface="Times New Roman" panose="02020603050405020304" pitchFamily="18" charset="0"/>
              </a:rPr>
              <a:t>: Name of the customer segment.</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segment_description</a:t>
            </a:r>
            <a:r>
              <a:rPr lang="en-US" sz="1600" dirty="0">
                <a:solidFill>
                  <a:srgbClr val="0D0D0D"/>
                </a:solidFill>
                <a:effectLst/>
                <a:latin typeface="Times New Roman" panose="02020603050405020304" pitchFamily="18" charset="0"/>
                <a:ea typeface="+mn-lt"/>
                <a:cs typeface="Times New Roman" panose="02020603050405020304" pitchFamily="18" charset="0"/>
              </a:rPr>
              <a:t>: Description of the customer segment.</a:t>
            </a:r>
          </a:p>
          <a:p>
            <a:pPr marL="285750" indent="-285750">
              <a:lnSpc>
                <a:spcPct val="120000"/>
              </a:lnSpc>
              <a:buFont typeface="Arial" panose="020B0604020202020204" pitchFamily="34" charset="0"/>
              <a:buChar char="•"/>
            </a:pPr>
            <a:r>
              <a:rPr lang="en-US" sz="1600" b="1" dirty="0" err="1">
                <a:solidFill>
                  <a:srgbClr val="0D0D0D"/>
                </a:solidFill>
                <a:effectLst/>
                <a:latin typeface="Times New Roman" panose="02020603050405020304" pitchFamily="18" charset="0"/>
                <a:ea typeface="+mn-lt"/>
                <a:cs typeface="Times New Roman" panose="02020603050405020304" pitchFamily="18" charset="0"/>
              </a:rPr>
              <a:t>last_updated</a:t>
            </a:r>
            <a:r>
              <a:rPr lang="en-US" sz="1600" dirty="0">
                <a:solidFill>
                  <a:srgbClr val="0D0D0D"/>
                </a:solidFill>
                <a:effectLst/>
                <a:latin typeface="Times New Roman" panose="02020603050405020304" pitchFamily="18" charset="0"/>
                <a:ea typeface="+mn-lt"/>
                <a:cs typeface="Times New Roman" panose="02020603050405020304" pitchFamily="18" charset="0"/>
              </a:rPr>
              <a:t>: Date and time when the segment information was last updated.</a:t>
            </a:r>
            <a:endParaRPr lang="en-US" sz="1600" dirty="0">
              <a:solidFill>
                <a:srgbClr val="0D0D0D"/>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03602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07DDB27-9B2D-2DFC-E597-BCB9927061D2}"/>
              </a:ext>
            </a:extLst>
          </p:cNvPr>
          <p:cNvSpPr>
            <a:spLocks noGrp="1"/>
          </p:cNvSpPr>
          <p:nvPr>
            <p:ph type="body" sz="quarter" idx="14"/>
          </p:nvPr>
        </p:nvSpPr>
        <p:spPr/>
        <p:txBody>
          <a:bodyPr/>
          <a:lstStyle/>
          <a:p>
            <a:endParaRPr lang="en-IN"/>
          </a:p>
        </p:txBody>
      </p:sp>
      <p:sp>
        <p:nvSpPr>
          <p:cNvPr id="4" name="Title 3">
            <a:extLst>
              <a:ext uri="{FF2B5EF4-FFF2-40B4-BE49-F238E27FC236}">
                <a16:creationId xmlns:a16="http://schemas.microsoft.com/office/drawing/2014/main" id="{3FF8F042-9F6F-C86E-E29A-BE1B77FE7FA1}"/>
              </a:ext>
            </a:extLst>
          </p:cNvPr>
          <p:cNvSpPr>
            <a:spLocks noGrp="1"/>
          </p:cNvSpPr>
          <p:nvPr>
            <p:ph type="title"/>
          </p:nvPr>
        </p:nvSpPr>
        <p:spPr>
          <a:xfrm>
            <a:off x="7989773" y="3077700"/>
            <a:ext cx="4260134" cy="1017288"/>
          </a:xfrm>
        </p:spPr>
        <p:txBody>
          <a:bodyPr>
            <a:normAutofit fontScale="90000"/>
          </a:bodyPr>
          <a:lstStyle/>
          <a:p>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Raw Data Generation and Ingestion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744108878"/>
      </p:ext>
    </p:extLst>
  </p:cSld>
  <p:clrMapOvr>
    <a:masterClrMapping/>
  </p:clrMapOvr>
</p:sld>
</file>

<file path=ppt/theme/theme1.xml><?xml version="1.0" encoding="utf-8"?>
<a:theme xmlns:a="http://schemas.openxmlformats.org/drawingml/2006/main" name="Theme1">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E7B7BB17-10F2-4A76-8CE2-25C1DCD526EF}" vid="{A1F996CA-4E47-48D9-8533-F238D41CDBD8}"/>
    </a:ext>
  </a:extLst>
</a:theme>
</file>

<file path=ppt/theme/theme2.xml><?xml version="1.0" encoding="utf-8"?>
<a:theme xmlns:a="http://schemas.openxmlformats.org/drawingml/2006/main" name="Theme1">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E7399A1A-DBF5-480C-ACBC-16FD6D3FA213}" vid="{45D0669B-D018-4911-B4D4-F87BBBA14E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9D473F-9243-4428-AE05-542AF020ECF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3045</TotalTime>
  <Words>3638</Words>
  <Application>Microsoft Office PowerPoint</Application>
  <PresentationFormat>Widescreen</PresentationFormat>
  <Paragraphs>358</Paragraphs>
  <Slides>27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MS PGothic</vt:lpstr>
      <vt:lpstr>Aptos</vt:lpstr>
      <vt:lpstr>Arial</vt:lpstr>
      <vt:lpstr>Calibri</vt:lpstr>
      <vt:lpstr>Calibri Light</vt:lpstr>
      <vt:lpstr>Courier New</vt:lpstr>
      <vt:lpstr>Söhne</vt:lpstr>
      <vt:lpstr>Symbol</vt:lpstr>
      <vt:lpstr>Times New Roman</vt:lpstr>
      <vt:lpstr>Wingdings</vt:lpstr>
      <vt:lpstr>Theme1</vt:lpstr>
      <vt:lpstr>Theme1</vt:lpstr>
      <vt:lpstr>Global Banking Analysis</vt:lpstr>
      <vt:lpstr>Problem Statement &amp; Objective</vt:lpstr>
      <vt:lpstr>CONTENTS</vt:lpstr>
      <vt:lpstr>FLOW DIAGRAM</vt:lpstr>
      <vt:lpstr>APPROACH</vt:lpstr>
      <vt:lpstr>PART I – Tables, Schema and Parameters</vt:lpstr>
      <vt:lpstr>Parameters Details</vt:lpstr>
      <vt:lpstr>Parameter Details</vt:lpstr>
      <vt:lpstr>Raw Data Generation and Ingestion </vt:lpstr>
      <vt:lpstr> Raw Data Generation and Ingestion </vt:lpstr>
      <vt:lpstr>RAW DATA PROCESS</vt:lpstr>
      <vt:lpstr>Ingest Raw data to Bronze layer </vt:lpstr>
      <vt:lpstr>Ingest Raw data to Bronze layer </vt:lpstr>
      <vt:lpstr>Data Ingestion Pipeline: Batch and Streaming Operations</vt:lpstr>
      <vt:lpstr>Cleansing and Transformation Rules</vt:lpstr>
      <vt:lpstr>Cleansing &amp; Transformation Rules</vt:lpstr>
      <vt:lpstr>CLEANSING</vt:lpstr>
      <vt:lpstr>CLEANSING PROCESS</vt:lpstr>
      <vt:lpstr>Aggregation and Creation of Fraud Flags and Customer Segments </vt:lpstr>
      <vt:lpstr> Aggregation and Creation of Fraud Flags and Customer Segments </vt:lpstr>
      <vt:lpstr>PowerPoint Presentation</vt:lpstr>
      <vt:lpstr>PowerPoint Presentation</vt:lpstr>
      <vt:lpstr>PowerPoint Presentation</vt:lpstr>
      <vt:lpstr> Aggregation and Storage of Gold Layer Data </vt:lpstr>
      <vt:lpstr>Aggregation and Storage of Gold Layer Data</vt:lpstr>
      <vt:lpstr>POWERBI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Banking Application  Build Data Pipeline</dc:title>
  <dc:creator>Revathy Ramesh</dc:creator>
  <cp:lastModifiedBy>Laxman Cibi Sivakumar</cp:lastModifiedBy>
  <cp:revision>28</cp:revision>
  <dcterms:created xsi:type="dcterms:W3CDTF">2024-04-30T06:13:09Z</dcterms:created>
  <dcterms:modified xsi:type="dcterms:W3CDTF">2024-08-06T05:57:29Z</dcterms:modified>
</cp:coreProperties>
</file>