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98152-FE38-7C22-F37B-0DC0364F5D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D684A5-8028-D2F4-942C-B1DC0E79C5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EA1805-BE6C-8850-A337-DCC9DB943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81003-7092-4F0E-BB4E-560B3CB02C9F}" type="datetimeFigureOut">
              <a:rPr lang="en-IN" smtClean="0"/>
              <a:t>23-03-2025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4DED3C-3187-CE8B-5DEA-4536EB686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FDBDB6-7DE3-FFF8-7B29-EB5345166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9FDE7-96F6-4420-95B6-8F905D21F8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6235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ABA2E-FF29-78CA-7F60-8E2A9E0EC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CC636C-B41C-E237-70A6-55D0EF489F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B757A0-7E54-C613-C7CB-B0BA28BA7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81003-7092-4F0E-BB4E-560B3CB02C9F}" type="datetimeFigureOut">
              <a:rPr lang="en-IN" smtClean="0"/>
              <a:t>23-03-2025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238275-F5E5-6976-F1AA-B84C20E54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2CCD52-E8D5-2A7F-E5A8-2E2327700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9FDE7-96F6-4420-95B6-8F905D21F8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3725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A91BF7-CEE8-E29D-37C9-EE65015A5F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C56655-A2F9-2199-507A-83658F8D93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5CC1C7-F90D-4FCF-7CB5-57495B7E2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81003-7092-4F0E-BB4E-560B3CB02C9F}" type="datetimeFigureOut">
              <a:rPr lang="en-IN" smtClean="0"/>
              <a:t>23-03-2025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9EA028-07A9-81D9-6DE2-778F90665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E8197E-F85D-3C39-AD68-855463002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9FDE7-96F6-4420-95B6-8F905D21F8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0742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43AD0-6A33-86A5-6760-ED3CF86AA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5A8F0F-5078-87A0-BB22-899F29B0E3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A32DD4-E7E8-208D-426F-A30FBFD9E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81003-7092-4F0E-BB4E-560B3CB02C9F}" type="datetimeFigureOut">
              <a:rPr lang="en-IN" smtClean="0"/>
              <a:t>23-03-2025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EC3F87-C629-A435-E0DB-7C76053B8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DDA5EE-EB25-9C1B-2895-CA15B7D1B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9FDE7-96F6-4420-95B6-8F905D21F8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8541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E8CB3-4C49-BF34-BD6E-FC20EC6AB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64CEBB-FC14-D96A-51CD-A7EC34C075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8174F9-9B39-C005-A999-07EA67AA6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81003-7092-4F0E-BB4E-560B3CB02C9F}" type="datetimeFigureOut">
              <a:rPr lang="en-IN" smtClean="0"/>
              <a:t>23-03-2025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61DA5F-008C-F36A-2B74-CE3B4DE4B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41C4A0-3465-4069-BA3B-16002CA44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9FDE7-96F6-4420-95B6-8F905D21F8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3325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493D6-30C0-2161-C303-FE95B3810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38186-E5E6-ADB7-2127-19794828E2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82D0F3-8797-02FA-D0E9-9AC4CB43A6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EB0600-F613-8385-8362-B6641CBC8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81003-7092-4F0E-BB4E-560B3CB02C9F}" type="datetimeFigureOut">
              <a:rPr lang="en-IN" smtClean="0"/>
              <a:t>23-03-2025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88F54C-1350-8B66-CD9A-59CC270C9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81487A-8441-1812-B7DD-9A615777B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9FDE7-96F6-4420-95B6-8F905D21F8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9130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CD1E3-F793-A45D-1111-019FD833F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01D5B6-9D25-CC14-54F4-3A536E01FE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8F8FBD-13B4-95A1-ADE3-0D7B1D5273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8243DF-889A-67F3-3A12-373A011910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DD7CA5-3303-0527-80DA-18BCE522D4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09C42E-A9AD-D05A-E5D4-F70C881DC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81003-7092-4F0E-BB4E-560B3CB02C9F}" type="datetimeFigureOut">
              <a:rPr lang="en-IN" smtClean="0"/>
              <a:t>23-03-2025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576474-FDDA-3A69-28F5-2B6EBB0A2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08A200-105D-2420-7294-E5B07CACA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9FDE7-96F6-4420-95B6-8F905D21F8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35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2081C-0CC7-AD7A-BFAF-E9AD6B311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7EC1C3-1D8A-DA98-0D50-D0DA73BBC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81003-7092-4F0E-BB4E-560B3CB02C9F}" type="datetimeFigureOut">
              <a:rPr lang="en-IN" smtClean="0"/>
              <a:t>23-03-2025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303698-D2B2-EB58-26E3-B2FE7D49E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43EEDE-F732-D20D-1491-9EDF421D3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9FDE7-96F6-4420-95B6-8F905D21F8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4011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D087A5-509B-6678-7451-D589B20F7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81003-7092-4F0E-BB4E-560B3CB02C9F}" type="datetimeFigureOut">
              <a:rPr lang="en-IN" smtClean="0"/>
              <a:t>23-03-2025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9FAA9E-39A5-3BC5-A98D-FD499A7D3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B64D91-AEF5-DE25-6E83-06409333A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9FDE7-96F6-4420-95B6-8F905D21F8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4215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E0969-67F8-69E8-43EE-907B71321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88BD1-54DC-2666-CCCD-05512FEF00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207605-D8FC-BCE0-2607-CD65644A10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6B81BD-737D-48E9-60DB-9DBC7B18F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81003-7092-4F0E-BB4E-560B3CB02C9F}" type="datetimeFigureOut">
              <a:rPr lang="en-IN" smtClean="0"/>
              <a:t>23-03-2025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7AABF8-C8C7-560A-F132-6ECDB8B48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DFF566-1F38-DA39-B40D-2379AEFD5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9FDE7-96F6-4420-95B6-8F905D21F8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9236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3EEC1-50BE-D436-B662-6D283DE7A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42A8FC-0125-CD35-C4D0-D92A097F6B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DEC464-AAEB-9613-9AB0-D42D32E0F6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5D8936-B88E-4650-21E4-63696AEF7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81003-7092-4F0E-BB4E-560B3CB02C9F}" type="datetimeFigureOut">
              <a:rPr lang="en-IN" smtClean="0"/>
              <a:t>23-03-2025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4E0963-21BC-CC08-FA33-B9B0E8A4E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CF2852-911E-A5DE-1A54-318D0DA42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9FDE7-96F6-4420-95B6-8F905D21F8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8458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923F97-1A61-E430-D1C0-180EEB33B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C479A0-0D02-D8BB-6C97-CBAE88E049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E0C6E3-CA61-EB07-F8C7-45268DC86F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C81003-7092-4F0E-BB4E-560B3CB02C9F}" type="datetimeFigureOut">
              <a:rPr lang="en-IN" smtClean="0"/>
              <a:t>23-03-2025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CBD004-4EBC-DBDD-95C1-94AA1D14C3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152380-27DE-4A37-3EEA-7E387EAD60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9FDE7-96F6-4420-95B6-8F905D21F8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4245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A873819-8B2F-AD73-1ACB-F857E701DE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5406" y="521110"/>
            <a:ext cx="9812594" cy="4736690"/>
          </a:xfrm>
        </p:spPr>
        <p:txBody>
          <a:bodyPr>
            <a:normAutofit/>
          </a:bodyPr>
          <a:lstStyle/>
          <a:p>
            <a:endParaRPr lang="en-US" sz="2800" b="1" i="0" dirty="0">
              <a:solidFill>
                <a:schemeClr val="accent4"/>
              </a:solidFill>
              <a:effectLst/>
              <a:latin typeface="Inter"/>
            </a:endParaRPr>
          </a:p>
          <a:p>
            <a:endParaRPr lang="en-US" sz="2800" b="1" dirty="0">
              <a:solidFill>
                <a:schemeClr val="accent4"/>
              </a:solidFill>
              <a:latin typeface="Inter"/>
            </a:endParaRPr>
          </a:p>
          <a:p>
            <a:endParaRPr lang="en-US" sz="2800" b="1" i="0" dirty="0">
              <a:solidFill>
                <a:schemeClr val="accent4"/>
              </a:solidFill>
              <a:effectLst/>
              <a:latin typeface="Inter"/>
            </a:endParaRPr>
          </a:p>
          <a:p>
            <a:endParaRPr lang="en-US" sz="2800" b="1" dirty="0">
              <a:solidFill>
                <a:schemeClr val="accent4"/>
              </a:solidFill>
              <a:latin typeface="Inter"/>
            </a:endParaRPr>
          </a:p>
          <a:p>
            <a:endParaRPr lang="en-US" sz="2800" b="1" i="0" dirty="0">
              <a:solidFill>
                <a:schemeClr val="accent4"/>
              </a:solidFill>
              <a:effectLst/>
              <a:latin typeface="Inter"/>
            </a:endParaRPr>
          </a:p>
          <a:p>
            <a:r>
              <a:rPr lang="en-US" sz="2800" b="1" i="0" dirty="0">
                <a:solidFill>
                  <a:schemeClr val="accent4"/>
                </a:solidFill>
                <a:effectLst/>
                <a:latin typeface="Inter"/>
              </a:rPr>
              <a:t>AI-Driven Hyper-Personalization and Recommendations System</a:t>
            </a:r>
          </a:p>
          <a:p>
            <a:endParaRPr lang="en-IN" sz="28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0554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BF7E5-4758-4806-4495-E382B49401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155" y="216310"/>
            <a:ext cx="11975690" cy="66416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>
                <a:solidFill>
                  <a:srgbClr val="FF0000"/>
                </a:solidFill>
              </a:rPr>
              <a:t>Problem statement</a:t>
            </a:r>
          </a:p>
          <a:p>
            <a:pPr marL="0" indent="0">
              <a:buNone/>
            </a:pPr>
            <a:r>
              <a:rPr lang="en-IN" b="1" dirty="0">
                <a:solidFill>
                  <a:srgbClr val="FF0000"/>
                </a:solidFill>
              </a:rPr>
              <a:t>	</a:t>
            </a:r>
            <a:r>
              <a:rPr lang="en-US" sz="1800" dirty="0"/>
              <a:t>Modern customers highly personalized experience that cater to their unique preferences. in this hackathon participants will develop a generative AI-driven solution that enhance hyper-personalization by analyzing customer profiles, social media activity, purchase history, sentiment data and demographic details.</a:t>
            </a:r>
          </a:p>
          <a:p>
            <a:pPr marL="0" indent="0">
              <a:buNone/>
            </a:pPr>
            <a:r>
              <a:rPr lang="en-US" sz="1800" dirty="0"/>
              <a:t>The challenge is to design a system that generate personalized recommendations for products, services, or content while also providing actionable insights for business to optimize customer engagement.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IN" b="1" dirty="0">
                <a:solidFill>
                  <a:srgbClr val="FF0000"/>
                </a:solidFill>
              </a:rPr>
              <a:t>Importance of Hyper-Personalization</a:t>
            </a:r>
          </a:p>
          <a:p>
            <a:pPr marL="0" indent="0">
              <a:buNone/>
            </a:pPr>
            <a:r>
              <a:rPr lang="en-IN" b="1" dirty="0">
                <a:solidFill>
                  <a:srgbClr val="FF0000"/>
                </a:solidFill>
              </a:rPr>
              <a:t>	</a:t>
            </a:r>
            <a:r>
              <a:rPr lang="en-US" sz="2000" dirty="0"/>
              <a:t>Hyper-personalization is a step beyond traditional personalization—it leverages real-time data, AI, machine learning models, and advanced analytics to deliver highly tailored experiences, products, and services to individual users based on their unique preferences, behaviors, and needs.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FF0000"/>
                </a:solidFill>
              </a:rPr>
              <a:t>	</a:t>
            </a:r>
            <a:r>
              <a:rPr lang="en-US" sz="2000" dirty="0">
                <a:solidFill>
                  <a:schemeClr val="accent4"/>
                </a:solidFill>
              </a:rPr>
              <a:t>Key Reasons Why Hyper-Personalization is Important</a:t>
            </a:r>
          </a:p>
          <a:p>
            <a:pPr lvl="3">
              <a:buFont typeface="Wingdings" panose="05000000000000000000" pitchFamily="2" charset="2"/>
              <a:buChar char="ü"/>
            </a:pPr>
            <a:r>
              <a:rPr lang="en-IN" sz="1600" b="1" dirty="0"/>
              <a:t>Enhanced Customer Experience</a:t>
            </a:r>
          </a:p>
          <a:p>
            <a:pPr lvl="3">
              <a:buFont typeface="Wingdings" panose="05000000000000000000" pitchFamily="2" charset="2"/>
              <a:buChar char="ü"/>
            </a:pPr>
            <a:r>
              <a:rPr lang="en-IN" sz="1600" b="1" dirty="0"/>
              <a:t>Improved Conversion Rates &amp; Sales</a:t>
            </a:r>
          </a:p>
          <a:p>
            <a:pPr lvl="3">
              <a:buFont typeface="Wingdings" panose="05000000000000000000" pitchFamily="2" charset="2"/>
              <a:buChar char="ü"/>
            </a:pPr>
            <a:r>
              <a:rPr lang="en-IN" sz="1600" b="1" dirty="0"/>
              <a:t>Stronger Customer Retention &amp; Loyalty</a:t>
            </a:r>
          </a:p>
          <a:p>
            <a:pPr lvl="3">
              <a:buFont typeface="Wingdings" panose="05000000000000000000" pitchFamily="2" charset="2"/>
              <a:buChar char="ü"/>
            </a:pPr>
            <a:r>
              <a:rPr lang="en-US" sz="1600" b="1" dirty="0"/>
              <a:t>Increased ROI on Marketing &amp; Engagement Efforts</a:t>
            </a:r>
            <a:endParaRPr lang="en-IN" sz="1600" b="1" dirty="0"/>
          </a:p>
          <a:p>
            <a:pPr lvl="3">
              <a:buFont typeface="Wingdings" panose="05000000000000000000" pitchFamily="2" charset="2"/>
              <a:buChar char="ü"/>
            </a:pPr>
            <a:r>
              <a:rPr lang="en-IN" sz="1600" b="1" dirty="0"/>
              <a:t>Competitive Advantage</a:t>
            </a:r>
          </a:p>
          <a:p>
            <a:pPr lvl="3">
              <a:buFont typeface="Wingdings" panose="05000000000000000000" pitchFamily="2" charset="2"/>
              <a:buChar char="ü"/>
            </a:pPr>
            <a:r>
              <a:rPr lang="en-IN" sz="1600" b="1" dirty="0"/>
              <a:t>Data-Driven Decision Making</a:t>
            </a:r>
          </a:p>
          <a:p>
            <a:pPr lvl="3">
              <a:buFont typeface="Wingdings" panose="05000000000000000000" pitchFamily="2" charset="2"/>
              <a:buChar char="ü"/>
            </a:pPr>
            <a:r>
              <a:rPr lang="en-IN" sz="1600" b="1" dirty="0"/>
              <a:t>Supports Omnichannel Strategy</a:t>
            </a:r>
          </a:p>
          <a:p>
            <a:pPr lvl="3">
              <a:buFont typeface="Wingdings" panose="05000000000000000000" pitchFamily="2" charset="2"/>
              <a:buChar char="ü"/>
            </a:pPr>
            <a:endParaRPr lang="en-IN" sz="1600" b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867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EBF1BB-0633-2F68-3771-74F8560BF4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8658"/>
            <a:ext cx="12192000" cy="6779342"/>
          </a:xfrm>
        </p:spPr>
        <p:txBody>
          <a:bodyPr/>
          <a:lstStyle/>
          <a:p>
            <a:pPr marL="0" indent="0">
              <a:buNone/>
            </a:pPr>
            <a:r>
              <a:rPr lang="en-IN" b="1" dirty="0">
                <a:solidFill>
                  <a:srgbClr val="FF0000"/>
                </a:solidFill>
              </a:rPr>
              <a:t>Solution Overview: AI-Driven Hyper-Personalization System</a:t>
            </a:r>
          </a:p>
          <a:p>
            <a:pPr>
              <a:buNone/>
            </a:pPr>
            <a:r>
              <a:rPr lang="en-IN" b="1" dirty="0">
                <a:solidFill>
                  <a:srgbClr val="FF0000"/>
                </a:solidFill>
              </a:rPr>
              <a:t>	</a:t>
            </a:r>
            <a:r>
              <a:rPr lang="en-US" sz="2400" dirty="0"/>
              <a:t>	To build an advanced, real-time AI system that delivers hyper-personalized product, service, and content recommendations by analyzing diverse customer data points—such as profiles, purchase history, sentiment, social activity, and demographics—while also providing actionable business insights.</a:t>
            </a:r>
          </a:p>
          <a:p>
            <a:pPr>
              <a:buNone/>
            </a:pPr>
            <a:endParaRPr lang="en-US" sz="2400" dirty="0"/>
          </a:p>
          <a:p>
            <a:pPr>
              <a:buNone/>
            </a:pPr>
            <a:r>
              <a:rPr lang="en-US" sz="2400" dirty="0"/>
              <a:t>	</a:t>
            </a:r>
            <a:r>
              <a:rPr lang="en-IN" sz="2400" b="1" dirty="0">
                <a:solidFill>
                  <a:schemeClr val="accent2"/>
                </a:solidFill>
              </a:rPr>
              <a:t>Architecture Overview:</a:t>
            </a:r>
            <a:endParaRPr lang="en-US" sz="2400" b="1" dirty="0">
              <a:solidFill>
                <a:schemeClr val="accent2"/>
              </a:solidFill>
            </a:endParaRPr>
          </a:p>
          <a:p>
            <a:pPr>
              <a:buNone/>
            </a:pPr>
            <a:r>
              <a:rPr lang="en-IN" b="1" dirty="0">
                <a:solidFill>
                  <a:srgbClr val="FF0000"/>
                </a:solidFill>
              </a:rPr>
              <a:t>		</a:t>
            </a:r>
            <a:r>
              <a:rPr lang="en-IN" sz="2000" b="1" dirty="0">
                <a:solidFill>
                  <a:schemeClr val="accent6"/>
                </a:solidFill>
              </a:rPr>
              <a:t>Data Ingestion Layer</a:t>
            </a:r>
            <a:r>
              <a:rPr lang="en-IN" b="1" dirty="0">
                <a:solidFill>
                  <a:schemeClr val="accent6"/>
                </a:solidFill>
              </a:rPr>
              <a:t>:</a:t>
            </a:r>
            <a:endParaRPr lang="en-IN" dirty="0">
              <a:solidFill>
                <a:schemeClr val="accent6"/>
              </a:solidFill>
            </a:endParaRPr>
          </a:p>
          <a:p>
            <a:pPr lvl="3"/>
            <a:r>
              <a:rPr lang="en-IN" b="1" dirty="0">
                <a:solidFill>
                  <a:srgbClr val="7030A0"/>
                </a:solidFill>
              </a:rPr>
              <a:t>Sources:</a:t>
            </a:r>
            <a:endParaRPr lang="en-IN" dirty="0">
              <a:solidFill>
                <a:srgbClr val="7030A0"/>
              </a:solidFill>
            </a:endParaRPr>
          </a:p>
          <a:p>
            <a:pPr lvl="4">
              <a:buFont typeface="Wingdings" panose="05000000000000000000" pitchFamily="2" charset="2"/>
              <a:buChar char="q"/>
            </a:pPr>
            <a:r>
              <a:rPr lang="en-IN" dirty="0"/>
              <a:t>Transaction history via secure APIs</a:t>
            </a:r>
          </a:p>
          <a:p>
            <a:pPr lvl="4">
              <a:buFont typeface="Wingdings" panose="05000000000000000000" pitchFamily="2" charset="2"/>
              <a:buChar char="q"/>
            </a:pPr>
            <a:r>
              <a:rPr lang="en-IN" dirty="0"/>
              <a:t>Social media feeds (Twitter, Facebook APIs)</a:t>
            </a:r>
          </a:p>
          <a:p>
            <a:pPr lvl="4">
              <a:buFont typeface="Wingdings" panose="05000000000000000000" pitchFamily="2" charset="2"/>
              <a:buChar char="q"/>
            </a:pPr>
            <a:r>
              <a:rPr lang="en-IN" dirty="0"/>
              <a:t>Customer profiles &amp; demographic details</a:t>
            </a:r>
          </a:p>
          <a:p>
            <a:pPr lvl="4">
              <a:buFont typeface="Wingdings" panose="05000000000000000000" pitchFamily="2" charset="2"/>
              <a:buChar char="q"/>
            </a:pPr>
            <a:r>
              <a:rPr lang="en-IN" dirty="0"/>
              <a:t>Real-time customer interactions</a:t>
            </a:r>
          </a:p>
          <a:p>
            <a:pPr marL="0" indent="0">
              <a:buNone/>
            </a:pPr>
            <a:endParaRPr lang="en-I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56083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C8E381-3E00-6186-8CC8-32A720ABD7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489" y="108154"/>
            <a:ext cx="11916697" cy="6676103"/>
          </a:xfrm>
        </p:spPr>
        <p:txBody>
          <a:bodyPr/>
          <a:lstStyle/>
          <a:p>
            <a:pPr>
              <a:buNone/>
            </a:pPr>
            <a:r>
              <a:rPr lang="en-US" b="1" dirty="0"/>
              <a:t>		</a:t>
            </a:r>
            <a:r>
              <a:rPr lang="en-US" sz="2400" b="1" dirty="0">
                <a:solidFill>
                  <a:schemeClr val="accent6"/>
                </a:solidFill>
              </a:rPr>
              <a:t>Preprocessing Layer:</a:t>
            </a:r>
          </a:p>
          <a:p>
            <a:pPr lvl="3">
              <a:buFont typeface="Wingdings" panose="05000000000000000000" pitchFamily="2" charset="2"/>
              <a:buChar char="q"/>
            </a:pPr>
            <a:r>
              <a:rPr lang="en-US" dirty="0"/>
              <a:t>Data cleaning, normalization &amp; anonymization</a:t>
            </a:r>
          </a:p>
          <a:p>
            <a:pPr lvl="3">
              <a:buFont typeface="Wingdings" panose="05000000000000000000" pitchFamily="2" charset="2"/>
              <a:buChar char="q"/>
            </a:pPr>
            <a:r>
              <a:rPr lang="en-US" dirty="0"/>
              <a:t>Compliance checks &amp; tokenization of PII</a:t>
            </a:r>
          </a:p>
          <a:p>
            <a:pPr lvl="3">
              <a:buFont typeface="Wingdings" panose="05000000000000000000" pitchFamily="2" charset="2"/>
              <a:buChar char="q"/>
            </a:pPr>
            <a:r>
              <a:rPr lang="en-US" dirty="0"/>
              <a:t>Sentiment data extraction (social media, reviews)</a:t>
            </a:r>
          </a:p>
          <a:p>
            <a:pPr marL="0" indent="0">
              <a:buNone/>
            </a:pPr>
            <a:endParaRPr lang="en-IN" dirty="0"/>
          </a:p>
          <a:p>
            <a:pPr>
              <a:buNone/>
            </a:pPr>
            <a:r>
              <a:rPr lang="en-IN" dirty="0"/>
              <a:t>		</a:t>
            </a:r>
            <a:r>
              <a:rPr lang="en-IN" b="1" dirty="0">
                <a:solidFill>
                  <a:schemeClr val="accent6"/>
                </a:solidFill>
              </a:rPr>
              <a:t>Multi-Modal Embedding Layer:</a:t>
            </a:r>
            <a:endParaRPr lang="en-IN" dirty="0">
              <a:solidFill>
                <a:schemeClr val="accent6"/>
              </a:solidFill>
            </a:endParaRPr>
          </a:p>
          <a:p>
            <a:pPr lvl="3">
              <a:buFont typeface="Wingdings" panose="05000000000000000000" pitchFamily="2" charset="2"/>
              <a:buChar char="q"/>
            </a:pPr>
            <a:r>
              <a:rPr lang="en-IN" b="1" dirty="0"/>
              <a:t>Text:</a:t>
            </a:r>
            <a:r>
              <a:rPr lang="en-IN" dirty="0"/>
              <a:t> BERT/GPT-based embeddings</a:t>
            </a:r>
          </a:p>
          <a:p>
            <a:pPr lvl="3">
              <a:buFont typeface="Wingdings" panose="05000000000000000000" pitchFamily="2" charset="2"/>
              <a:buChar char="q"/>
            </a:pPr>
            <a:r>
              <a:rPr lang="en-IN" b="1" dirty="0"/>
              <a:t>Image:</a:t>
            </a:r>
            <a:r>
              <a:rPr lang="en-IN" dirty="0"/>
              <a:t> CLIP model embeddings for social media/past purchase images</a:t>
            </a:r>
          </a:p>
          <a:p>
            <a:pPr lvl="3">
              <a:buFont typeface="Wingdings" panose="05000000000000000000" pitchFamily="2" charset="2"/>
              <a:buChar char="q"/>
            </a:pPr>
            <a:r>
              <a:rPr lang="en-IN" b="1" dirty="0"/>
              <a:t>Voice:</a:t>
            </a:r>
            <a:r>
              <a:rPr lang="en-IN" dirty="0"/>
              <a:t> OpenAI Whisper API → Speech-to-text → Text embeddings</a:t>
            </a:r>
          </a:p>
          <a:p>
            <a:pPr marL="0" indent="0">
              <a:buNone/>
            </a:pPr>
            <a:r>
              <a:rPr lang="en-IN" dirty="0"/>
              <a:t>	</a:t>
            </a:r>
          </a:p>
          <a:p>
            <a:pPr>
              <a:buNone/>
            </a:pPr>
            <a:r>
              <a:rPr lang="en-IN" dirty="0"/>
              <a:t>		</a:t>
            </a:r>
            <a:r>
              <a:rPr lang="en-IN" b="1" dirty="0">
                <a:solidFill>
                  <a:schemeClr val="accent6"/>
                </a:solidFill>
              </a:rPr>
              <a:t>Sentiment &amp; Risk Analysis Module:</a:t>
            </a:r>
            <a:endParaRPr lang="en-IN" dirty="0">
              <a:solidFill>
                <a:schemeClr val="accent6"/>
              </a:solidFill>
            </a:endParaRPr>
          </a:p>
          <a:p>
            <a:pPr lvl="3">
              <a:buFont typeface="Wingdings" panose="05000000000000000000" pitchFamily="2" charset="2"/>
              <a:buChar char="q"/>
            </a:pPr>
            <a:r>
              <a:rPr lang="en-IN" b="1" dirty="0"/>
              <a:t>Sentiment Classifier:</a:t>
            </a:r>
            <a:r>
              <a:rPr lang="en-IN" dirty="0"/>
              <a:t> Fine-tuned BERT/</a:t>
            </a:r>
            <a:r>
              <a:rPr lang="en-IN" dirty="0" err="1"/>
              <a:t>DistilBERT</a:t>
            </a:r>
            <a:r>
              <a:rPr lang="en-IN" dirty="0"/>
              <a:t> models</a:t>
            </a:r>
          </a:p>
          <a:p>
            <a:pPr lvl="3">
              <a:buFont typeface="Wingdings" panose="05000000000000000000" pitchFamily="2" charset="2"/>
              <a:buChar char="q"/>
            </a:pPr>
            <a:r>
              <a:rPr lang="en-IN" b="1" dirty="0"/>
              <a:t>Churn Prediction:</a:t>
            </a:r>
            <a:r>
              <a:rPr lang="en-IN" dirty="0"/>
              <a:t> </a:t>
            </a:r>
            <a:r>
              <a:rPr lang="en-IN" dirty="0" err="1"/>
              <a:t>XGBoost</a:t>
            </a:r>
            <a:r>
              <a:rPr lang="en-IN" dirty="0"/>
              <a:t> &amp; Random Forest classifiers</a:t>
            </a:r>
          </a:p>
          <a:p>
            <a:pPr lvl="3">
              <a:buFont typeface="Wingdings" panose="05000000000000000000" pitchFamily="2" charset="2"/>
              <a:buChar char="q"/>
            </a:pPr>
            <a:r>
              <a:rPr lang="en-IN" b="1" dirty="0"/>
              <a:t>Anomaly Detection:</a:t>
            </a:r>
            <a:r>
              <a:rPr lang="en-IN" dirty="0"/>
              <a:t> Isolation Forest for suspicious transactions</a:t>
            </a:r>
          </a:p>
          <a:p>
            <a:pPr lvl="3">
              <a:buFont typeface="Wingdings" panose="05000000000000000000" pitchFamily="2" charset="2"/>
              <a:buChar char="q"/>
            </a:pPr>
            <a:r>
              <a:rPr lang="en-IN" b="1" dirty="0"/>
              <a:t>Customer Lifetime Value (CLV) &amp; Engagement Drop Prediction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2214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A3A81A-E15B-D3F3-390F-EB997B3239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652" y="294968"/>
            <a:ext cx="11838038" cy="61451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	</a:t>
            </a:r>
            <a:r>
              <a:rPr lang="en-IN" sz="2400" b="1" dirty="0">
                <a:solidFill>
                  <a:schemeClr val="accent6"/>
                </a:solidFill>
              </a:rPr>
              <a:t>Recommendation Engine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IN" sz="1600" dirty="0"/>
              <a:t>LLMs (GPT-4-turbo, fine-tuned) for generating natural language recommendations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IN" sz="1600" dirty="0"/>
              <a:t>Retrieval-Augmented Generation (RAG): Combining real-time customer data + embeddings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IN" sz="1600" dirty="0"/>
              <a:t>RLHF (Reinforcement Learning with Human Feedback): Dynamically fine-tuning recommendations based on interactions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IN" sz="1600" dirty="0"/>
              <a:t>Vector Store Integration: FAISS/Chroma for similarity search</a:t>
            </a:r>
            <a:endParaRPr lang="en-IN" sz="2400" b="1" dirty="0">
              <a:solidFill>
                <a:schemeClr val="accent6"/>
              </a:solidFill>
            </a:endParaRPr>
          </a:p>
          <a:p>
            <a:pPr marL="0" indent="0">
              <a:buNone/>
            </a:pPr>
            <a:endParaRPr lang="en-IN" sz="2400" b="1" dirty="0">
              <a:solidFill>
                <a:schemeClr val="accent6"/>
              </a:solidFill>
            </a:endParaRPr>
          </a:p>
          <a:p>
            <a:pPr marL="0" indent="0">
              <a:buNone/>
            </a:pPr>
            <a:endParaRPr lang="en-IN" sz="2400" b="1" dirty="0">
              <a:solidFill>
                <a:schemeClr val="accent6"/>
              </a:solidFill>
            </a:endParaRPr>
          </a:p>
          <a:p>
            <a:pPr marL="0" indent="0">
              <a:buNone/>
            </a:pPr>
            <a:r>
              <a:rPr lang="en-IN" sz="2400" b="1" dirty="0">
                <a:solidFill>
                  <a:schemeClr val="accent6"/>
                </a:solidFill>
              </a:rPr>
              <a:t>	Business Insights Dashboard: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sz="1600" dirty="0"/>
              <a:t>Visualizations: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sz="1600" dirty="0"/>
              <a:t>Churn risk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sz="1600" dirty="0"/>
              <a:t>Predicted engagement scores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sz="1600" dirty="0"/>
              <a:t>Product interest patterns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sz="1600" dirty="0"/>
              <a:t>Risk &amp; anomaly alerts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sz="1600" dirty="0"/>
              <a:t>Actionable insights for business teams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1014759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081DD5-3F50-D9EE-2A19-64D18173FA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813" y="216310"/>
            <a:ext cx="11759381" cy="6440129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accent6"/>
                </a:solidFill>
              </a:rPr>
              <a:t>	</a:t>
            </a:r>
            <a:r>
              <a:rPr lang="en-US" sz="2000" b="1" dirty="0">
                <a:solidFill>
                  <a:schemeClr val="accent6"/>
                </a:solidFill>
              </a:rPr>
              <a:t>Real-Time Interactive UI (</a:t>
            </a:r>
            <a:r>
              <a:rPr lang="en-US" sz="2000" b="1" dirty="0" err="1">
                <a:solidFill>
                  <a:schemeClr val="accent6"/>
                </a:solidFill>
              </a:rPr>
              <a:t>Streamlit</a:t>
            </a:r>
            <a:r>
              <a:rPr lang="en-US" sz="2000" b="1" dirty="0">
                <a:solidFill>
                  <a:schemeClr val="accent6"/>
                </a:solidFill>
              </a:rPr>
              <a:t> Web Interface):</a:t>
            </a:r>
          </a:p>
          <a:p>
            <a:pPr lvl="3">
              <a:buFont typeface="Wingdings" panose="05000000000000000000" pitchFamily="2" charset="2"/>
              <a:buChar char="q"/>
            </a:pPr>
            <a:r>
              <a:rPr lang="en-US" sz="1600" dirty="0"/>
              <a:t>Users can input profile info, text, images, or voice data</a:t>
            </a:r>
          </a:p>
          <a:p>
            <a:pPr lvl="3">
              <a:buFont typeface="Wingdings" panose="05000000000000000000" pitchFamily="2" charset="2"/>
              <a:buChar char="q"/>
            </a:pPr>
            <a:r>
              <a:rPr lang="en-US" sz="1600" dirty="0"/>
              <a:t>Receive dynamic, hyper-personalized recommendations instantly</a:t>
            </a:r>
          </a:p>
          <a:p>
            <a:pPr lvl="3">
              <a:buFont typeface="Wingdings" panose="05000000000000000000" pitchFamily="2" charset="2"/>
              <a:buChar char="q"/>
            </a:pPr>
            <a:r>
              <a:rPr lang="en-US" sz="1600" dirty="0"/>
              <a:t>Business dashboard for visual insights</a:t>
            </a:r>
          </a:p>
          <a:p>
            <a:pPr marL="0" indent="0">
              <a:buNone/>
            </a:pPr>
            <a:endParaRPr lang="en-IN" dirty="0">
              <a:solidFill>
                <a:schemeClr val="accent6"/>
              </a:solidFill>
            </a:endParaRPr>
          </a:p>
          <a:p>
            <a:pPr marL="0" indent="0">
              <a:buNone/>
            </a:pPr>
            <a:endParaRPr lang="en-IN" dirty="0">
              <a:solidFill>
                <a:schemeClr val="accent6"/>
              </a:solidFill>
            </a:endParaRPr>
          </a:p>
          <a:p>
            <a:pPr marL="914400" lvl="2" indent="0">
              <a:buNone/>
            </a:pPr>
            <a:r>
              <a:rPr lang="en-IN" b="1" dirty="0">
                <a:solidFill>
                  <a:schemeClr val="accent6"/>
                </a:solidFill>
              </a:rPr>
              <a:t>Key AI Models &amp; Tools:</a:t>
            </a:r>
          </a:p>
          <a:p>
            <a:pPr marL="914400" lvl="2" indent="0">
              <a:buNone/>
            </a:pPr>
            <a:endParaRPr lang="en-IN" b="1" dirty="0">
              <a:solidFill>
                <a:schemeClr val="accent6"/>
              </a:solidFill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7731850-C8C4-90F6-72AE-D139ADCA0F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9247352"/>
              </p:ext>
            </p:extLst>
          </p:nvPr>
        </p:nvGraphicFramePr>
        <p:xfrm>
          <a:off x="838200" y="3004302"/>
          <a:ext cx="10515600" cy="3291840"/>
        </p:xfrm>
        <a:graphic>
          <a:graphicData uri="http://schemas.openxmlformats.org/drawingml/2006/table">
            <a:tbl>
              <a:tblPr/>
              <a:tblGrid>
                <a:gridCol w="5257800">
                  <a:extLst>
                    <a:ext uri="{9D8B030D-6E8A-4147-A177-3AD203B41FA5}">
                      <a16:colId xmlns:a16="http://schemas.microsoft.com/office/drawing/2014/main" val="587413000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412405706"/>
                    </a:ext>
                  </a:extLst>
                </a:gridCol>
              </a:tblGrid>
              <a:tr h="294264">
                <a:tc>
                  <a:txBody>
                    <a:bodyPr/>
                    <a:lstStyle/>
                    <a:p>
                      <a:r>
                        <a:rPr lang="en-IN" dirty="0"/>
                        <a:t>Task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Model/Tool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3502255"/>
                  </a:ext>
                </a:extLst>
              </a:tr>
              <a:tr h="294264">
                <a:tc>
                  <a:txBody>
                    <a:bodyPr/>
                    <a:lstStyle/>
                    <a:p>
                      <a:r>
                        <a:rPr lang="en-IN"/>
                        <a:t>Sentiment Analysis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Fine-tuned BERT, DistilBERT (Hugging Face)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6463865"/>
                  </a:ext>
                </a:extLst>
              </a:tr>
              <a:tr h="294264">
                <a:tc>
                  <a:txBody>
                    <a:bodyPr/>
                    <a:lstStyle/>
                    <a:p>
                      <a:r>
                        <a:rPr lang="en-IN" dirty="0"/>
                        <a:t>Text Recommendations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GPT-4-turbo (OpenAI API)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0183722"/>
                  </a:ext>
                </a:extLst>
              </a:tr>
              <a:tr h="294264">
                <a:tc>
                  <a:txBody>
                    <a:bodyPr/>
                    <a:lstStyle/>
                    <a:p>
                      <a:r>
                        <a:rPr lang="en-IN"/>
                        <a:t>Image Understanding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CLIP (Hugging Face)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2845306"/>
                  </a:ext>
                </a:extLst>
              </a:tr>
              <a:tr h="294264">
                <a:tc>
                  <a:txBody>
                    <a:bodyPr/>
                    <a:lstStyle/>
                    <a:p>
                      <a:r>
                        <a:rPr lang="en-IN"/>
                        <a:t>Voice Input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OpenAI Whisper API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2312463"/>
                  </a:ext>
                </a:extLst>
              </a:tr>
              <a:tr h="294264">
                <a:tc>
                  <a:txBody>
                    <a:bodyPr/>
                    <a:lstStyle/>
                    <a:p>
                      <a:r>
                        <a:rPr lang="en-IN"/>
                        <a:t>Churn Prediction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XGBoost</a:t>
                      </a:r>
                      <a:r>
                        <a:rPr lang="en-IN" dirty="0"/>
                        <a:t>, Random Forest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7519218"/>
                  </a:ext>
                </a:extLst>
              </a:tr>
              <a:tr h="294264">
                <a:tc>
                  <a:txBody>
                    <a:bodyPr/>
                    <a:lstStyle/>
                    <a:p>
                      <a:r>
                        <a:rPr lang="en-IN"/>
                        <a:t>Anomaly Detection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Isolation Forest (sklearn)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9191228"/>
                  </a:ext>
                </a:extLst>
              </a:tr>
              <a:tr h="294264">
                <a:tc>
                  <a:txBody>
                    <a:bodyPr/>
                    <a:lstStyle/>
                    <a:p>
                      <a:r>
                        <a:rPr lang="en-IN"/>
                        <a:t>Retrieval + Search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FAISS / Chroma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4293533"/>
                  </a:ext>
                </a:extLst>
              </a:tr>
              <a:tr h="294264">
                <a:tc>
                  <a:txBody>
                    <a:bodyPr/>
                    <a:lstStyle/>
                    <a:p>
                      <a:r>
                        <a:rPr lang="en-IN"/>
                        <a:t>RL Fine-tuning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RLHF approach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71344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5595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24469-7D61-1EBE-7DF8-F2A112331B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477" y="275302"/>
            <a:ext cx="11492681" cy="7134777"/>
          </a:xfrm>
        </p:spPr>
        <p:txBody>
          <a:bodyPr/>
          <a:lstStyle/>
          <a:p>
            <a:pPr marL="0" indent="0">
              <a:buNone/>
            </a:pPr>
            <a:r>
              <a:rPr lang="en-IN" b="1" dirty="0">
                <a:solidFill>
                  <a:srgbClr val="FF0000"/>
                </a:solidFill>
              </a:rPr>
              <a:t>System Diagrams</a:t>
            </a:r>
          </a:p>
          <a:p>
            <a:pPr marL="0" indent="0">
              <a:buNone/>
            </a:pPr>
            <a:endParaRPr lang="en-IN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IN" b="1" dirty="0">
              <a:solidFill>
                <a:srgbClr val="FF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B4136D-DD15-E913-F1C7-63BFEFC3EC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842" y="681037"/>
            <a:ext cx="8512278" cy="6729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2482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FA8DB97-6440-3132-4745-170E5BAE82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65569" y="138113"/>
            <a:ext cx="7713224" cy="6616700"/>
          </a:xfrm>
        </p:spPr>
      </p:pic>
    </p:spTree>
    <p:extLst>
      <p:ext uri="{BB962C8B-B14F-4D97-AF65-F5344CB8AC3E}">
        <p14:creationId xmlns:p14="http://schemas.microsoft.com/office/powerpoint/2010/main" val="5528378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80957-497E-CB23-BF5E-62223C5BD3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484" y="157316"/>
            <a:ext cx="11818374" cy="6528619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2000" b="1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Sources &amp; Preprocessing</a:t>
            </a: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Types of data used:</a:t>
            </a:r>
          </a:p>
          <a:p>
            <a:pPr marL="1200150" lvl="2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Customer profiles</a:t>
            </a:r>
          </a:p>
          <a:p>
            <a:pPr marL="1200150" lvl="2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Social media activity</a:t>
            </a:r>
          </a:p>
          <a:p>
            <a:pPr marL="1200150" lvl="2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Purchase history</a:t>
            </a:r>
          </a:p>
          <a:p>
            <a:pPr marL="1200150" lvl="2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Sentiment data</a:t>
            </a:r>
          </a:p>
          <a:p>
            <a:pPr marL="1200150" lvl="2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Demographics</a:t>
            </a: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Preprocessing steps</a:t>
            </a:r>
          </a:p>
          <a:p>
            <a:pPr marL="1200150" lvl="2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Anonymization</a:t>
            </a:r>
          </a:p>
          <a:p>
            <a:pPr marL="1200150" lvl="2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Normalization</a:t>
            </a:r>
          </a:p>
          <a:p>
            <a:pPr marL="1200150" lvl="2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Noise removal</a:t>
            </a:r>
            <a:endParaRPr lang="en-IN" sz="1800" b="1" kern="100" dirty="0">
              <a:solidFill>
                <a:srgbClr val="FF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Training Methodology &amp; Hyperparameter Tuning</a:t>
            </a: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Datasets used</a:t>
            </a: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Training details</a:t>
            </a: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Hyperparameter tuning strategies</a:t>
            </a: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Reinforcement learning feedback loop setup</a:t>
            </a: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Evaluation metrics (Precision, Recall, F1-score, engagement rates)</a:t>
            </a: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endParaRPr lang="en-IN" sz="1200" kern="1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00150" lvl="2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endParaRPr lang="en-IN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00397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582</Words>
  <Application>Microsoft Office PowerPoint</Application>
  <PresentationFormat>Widescreen</PresentationFormat>
  <Paragraphs>102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Calibri</vt:lpstr>
      <vt:lpstr>Calibri Light</vt:lpstr>
      <vt:lpstr>Courier New</vt:lpstr>
      <vt:lpstr>Inter</vt:lpstr>
      <vt:lpstr>Symbol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Laxman m</dc:creator>
  <cp:lastModifiedBy>Laxman m</cp:lastModifiedBy>
  <cp:revision>1</cp:revision>
  <dcterms:created xsi:type="dcterms:W3CDTF">2025-03-23T09:55:41Z</dcterms:created>
  <dcterms:modified xsi:type="dcterms:W3CDTF">2025-03-23T10:49:18Z</dcterms:modified>
</cp:coreProperties>
</file>