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EB60B-DA8F-4B40-9536-CD4F866FE461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3782C-8582-4390-8F5B-FC7AA3C53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0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8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7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5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5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12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5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0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8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75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AB231A-BB04-405F-B246-FFCD49AEAA24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7D93D2-D988-4E30-A06D-C36AC84BCD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AC24-0DCC-E502-7F4A-B80F2A084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Knee Osteoarthritis detection with severity grading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04C86-4D05-52C4-0C48-74BA2822A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27071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IN" b="1" spc="0" dirty="0"/>
              <a:t>Name: Laxman B </a:t>
            </a:r>
          </a:p>
          <a:p>
            <a:r>
              <a:rPr lang="en-IN" b="1" spc="0" dirty="0"/>
              <a:t>Reg No: 19BCE1105</a:t>
            </a:r>
          </a:p>
          <a:p>
            <a:r>
              <a:rPr lang="en-IN" b="1" spc="0" dirty="0"/>
              <a:t>Guide: </a:t>
            </a:r>
            <a:r>
              <a:rPr lang="en-IN" b="1" spc="0" dirty="0" err="1"/>
              <a:t>Dr.Sandeep</a:t>
            </a:r>
            <a:r>
              <a:rPr lang="en-IN" b="1" spc="0" dirty="0"/>
              <a:t> Kumar </a:t>
            </a:r>
            <a:r>
              <a:rPr lang="en-IN" b="1" spc="0" dirty="0" err="1"/>
              <a:t>Satapathy</a:t>
            </a:r>
            <a:endParaRPr lang="en-IN" b="1" spc="0" dirty="0"/>
          </a:p>
        </p:txBody>
      </p:sp>
    </p:spTree>
    <p:extLst>
      <p:ext uri="{BB962C8B-B14F-4D97-AF65-F5344CB8AC3E}">
        <p14:creationId xmlns:p14="http://schemas.microsoft.com/office/powerpoint/2010/main" val="107250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894F-D121-2D74-3B23-5C125C6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knee osteoarthritis</a:t>
            </a:r>
          </a:p>
        </p:txBody>
      </p:sp>
      <p:pic>
        <p:nvPicPr>
          <p:cNvPr id="1026" name="Picture 2" descr="Arthritis of the Knee - OrthoInfo - AAOS">
            <a:extLst>
              <a:ext uri="{FF2B5EF4-FFF2-40B4-BE49-F238E27FC236}">
                <a16:creationId xmlns:a16="http://schemas.microsoft.com/office/drawing/2014/main" id="{9927A569-C8E1-6D07-38AA-C57B153A0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1750" y="2754248"/>
            <a:ext cx="42862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558BB-0480-D912-EF8F-95E64DFEF994}"/>
              </a:ext>
            </a:extLst>
          </p:cNvPr>
          <p:cNvSpPr txBox="1"/>
          <p:nvPr/>
        </p:nvSpPr>
        <p:spPr>
          <a:xfrm>
            <a:off x="1911617" y="2101899"/>
            <a:ext cx="8368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effectLst/>
                <a:latin typeface="Inter"/>
              </a:rPr>
              <a:t>Knee osteoarthritis (KOA) is defined by degeneration of the knee’s articular cartilage the</a:t>
            </a:r>
          </a:p>
          <a:p>
            <a:pPr algn="ctr"/>
            <a:r>
              <a:rPr lang="en-US" b="0" i="0" dirty="0">
                <a:effectLst/>
                <a:latin typeface="Inter"/>
              </a:rPr>
              <a:t>flexible, slippery material that normally protects bones from joint friction and impact.</a:t>
            </a:r>
            <a:endParaRPr lang="en-IN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028AEAE-C4ED-702C-2339-172F0B16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80" y="2788881"/>
            <a:ext cx="4131996" cy="313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80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D0C5-53E1-97CE-9105-540A4336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Image Classification based on severity</a:t>
            </a:r>
            <a:br>
              <a:rPr lang="en-IN" dirty="0"/>
            </a:b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IN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Kellgren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-Lawrence (KL) grading system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8230-2F1C-81B5-E0AC-A15851B5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6734"/>
            <a:ext cx="10058400" cy="4023360"/>
          </a:xfrm>
        </p:spPr>
        <p:txBody>
          <a:bodyPr>
            <a:normAutofit/>
          </a:bodyPr>
          <a:lstStyle/>
          <a:p>
            <a:r>
              <a:rPr lang="en-IN" sz="2400" dirty="0"/>
              <a:t>Grade 0: Healthy knee image.</a:t>
            </a:r>
          </a:p>
          <a:p>
            <a:r>
              <a:rPr lang="en-IN" sz="2400" dirty="0"/>
              <a:t>Grade 1 (Doubtful): Doubtful joint narrowing with possible osteophytic lipping</a:t>
            </a:r>
          </a:p>
          <a:p>
            <a:r>
              <a:rPr lang="en-IN" sz="2400" dirty="0"/>
              <a:t>Grade 2 (Minimal): Definite presence of osteophytes and possible joint space narrowing</a:t>
            </a:r>
          </a:p>
          <a:p>
            <a:r>
              <a:rPr lang="en-IN" sz="2400" dirty="0"/>
              <a:t>Grade 3 (Moderate): Multiple osteophytes, definite joint space narrowing, with mild sclerosis.</a:t>
            </a:r>
          </a:p>
          <a:p>
            <a:r>
              <a:rPr lang="en-IN" sz="2400" dirty="0"/>
              <a:t>Grade 4 (Severe): Large osteophytes, significant joint narrowing, and severe sclerosis.</a:t>
            </a:r>
          </a:p>
        </p:txBody>
      </p:sp>
    </p:spTree>
    <p:extLst>
      <p:ext uri="{BB962C8B-B14F-4D97-AF65-F5344CB8AC3E}">
        <p14:creationId xmlns:p14="http://schemas.microsoft.com/office/powerpoint/2010/main" val="39390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D3F9C-8D3C-E1F9-59CF-3825B906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3475"/>
            <a:ext cx="21336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9F566-622E-240B-3E9A-C646F94C7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1133475"/>
            <a:ext cx="21336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6D801-973C-15A1-5B9C-2255719AF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133475"/>
            <a:ext cx="2133600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0EE6C-17DC-63D6-885E-AC27B5BA3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90937"/>
            <a:ext cx="2133600" cy="2133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0ABA2B-354C-3A5E-8313-78ECDAE52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3690937"/>
            <a:ext cx="2133600" cy="2133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A983A4-6D80-2F3F-B0C4-51ED73889B5E}"/>
              </a:ext>
            </a:extLst>
          </p:cNvPr>
          <p:cNvSpPr txBox="1"/>
          <p:nvPr/>
        </p:nvSpPr>
        <p:spPr>
          <a:xfrm>
            <a:off x="4916588" y="736878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0A3AB-3F1D-35CA-3095-859AE451E8B3}"/>
              </a:ext>
            </a:extLst>
          </p:cNvPr>
          <p:cNvSpPr txBox="1"/>
          <p:nvPr/>
        </p:nvSpPr>
        <p:spPr>
          <a:xfrm>
            <a:off x="8197950" y="723900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Grade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817DF-417F-2681-AB91-E64159D852F8}"/>
              </a:ext>
            </a:extLst>
          </p:cNvPr>
          <p:cNvSpPr txBox="1"/>
          <p:nvPr/>
        </p:nvSpPr>
        <p:spPr>
          <a:xfrm>
            <a:off x="1559026" y="723900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Grade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F7701-8C26-D459-D71D-C7790479D0B1}"/>
              </a:ext>
            </a:extLst>
          </p:cNvPr>
          <p:cNvSpPr txBox="1"/>
          <p:nvPr/>
        </p:nvSpPr>
        <p:spPr>
          <a:xfrm>
            <a:off x="1559026" y="5901809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85D855-28A4-CD38-E338-8D3886339DED}"/>
              </a:ext>
            </a:extLst>
          </p:cNvPr>
          <p:cNvSpPr txBox="1"/>
          <p:nvPr/>
        </p:nvSpPr>
        <p:spPr>
          <a:xfrm>
            <a:off x="4997551" y="5901809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Grade 4</a:t>
            </a:r>
          </a:p>
        </p:txBody>
      </p:sp>
    </p:spTree>
    <p:extLst>
      <p:ext uri="{BB962C8B-B14F-4D97-AF65-F5344CB8AC3E}">
        <p14:creationId xmlns:p14="http://schemas.microsoft.com/office/powerpoint/2010/main" val="312639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DB15-7220-31C0-37E8-9FCB3D04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do we need to research on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970F-F114-1904-D089-399CA0EE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5309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Difficulties in early detection of KOA (stage 1, 2, 3) by doctors itself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Need for a reliable automatic grading assessment of KOA to replace to tedious and variable manual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Great potential for machine learning/deep learning models to solve medical related problems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0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385D-305C-3A3D-1BEE-AF57EA41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2FDD-53C6-20AC-E317-7F79A456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943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To Detect Knee Osteoarthritis presence - (Yes / No) binary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Severity grading (0, 1, 2, 3, 4) - Multiclass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Predict Knee osteoarthritis with higher accuracy at early stage (1, 2, 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87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59DB-9F24-CC38-2C2D-193A47A3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solve?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B7E669-8E9D-521C-1CC4-BE5B3AAE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Experimenting with machine learning models like SVM, KNN,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Usage of CNN along with transfer learning models.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27CAD25A-1D07-ACA8-3898-7DB5062C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52" y="3019425"/>
            <a:ext cx="3515748" cy="32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7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61E9-F893-FD90-C196-E8E72956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1706-3E37-1026-6D56-61CB316D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4334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Literature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Binary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5 class classification (For KOA severity grading)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3 class classification (if accuracy of 5 classification is low)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50"/>
                </a:solidFill>
              </a:rPr>
              <a:t>Grade 0, 1 -&gt; Normal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50"/>
                </a:solidFill>
              </a:rPr>
              <a:t>Grade 2, 3 -&gt; Early KOA Detected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50"/>
                </a:solidFill>
              </a:rPr>
              <a:t>Grade 4 -&gt; Severe KOA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Results, inference, architecture, outputs compilation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Research Paper  </a:t>
            </a:r>
          </a:p>
        </p:txBody>
      </p:sp>
    </p:spTree>
    <p:extLst>
      <p:ext uri="{BB962C8B-B14F-4D97-AF65-F5344CB8AC3E}">
        <p14:creationId xmlns:p14="http://schemas.microsoft.com/office/powerpoint/2010/main" val="664314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2211</TotalTime>
  <Words>330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Retrospect</vt:lpstr>
      <vt:lpstr>Knee Osteoarthritis detection with severity grading</vt:lpstr>
      <vt:lpstr>knee osteoarthritis</vt:lpstr>
      <vt:lpstr>Image Classification based on severity using Kellgren-Lawrence (KL) grading system</vt:lpstr>
      <vt:lpstr>PowerPoint Presentation</vt:lpstr>
      <vt:lpstr>Why do we need to research on this topic?</vt:lpstr>
      <vt:lpstr>Problem Statement</vt:lpstr>
      <vt:lpstr>How do we solve?</vt:lpstr>
      <vt:lpstr>Time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Knee Osteoarthritis Detection and severity grading</dc:title>
  <dc:creator>Laxman B</dc:creator>
  <cp:lastModifiedBy>Laxman B</cp:lastModifiedBy>
  <cp:revision>8</cp:revision>
  <dcterms:created xsi:type="dcterms:W3CDTF">2022-09-19T05:28:17Z</dcterms:created>
  <dcterms:modified xsi:type="dcterms:W3CDTF">2022-10-13T07:09:47Z</dcterms:modified>
</cp:coreProperties>
</file>