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6" r:id="rId4"/>
    <p:sldId id="295" r:id="rId5"/>
    <p:sldId id="305" r:id="rId6"/>
    <p:sldId id="287" r:id="rId7"/>
    <p:sldId id="297" r:id="rId8"/>
    <p:sldId id="298" r:id="rId9"/>
    <p:sldId id="300" r:id="rId10"/>
    <p:sldId id="301" r:id="rId11"/>
    <p:sldId id="303" r:id="rId12"/>
    <p:sldId id="299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04" r:id="rId24"/>
    <p:sldId id="258" r:id="rId25"/>
    <p:sldId id="316" r:id="rId26"/>
    <p:sldId id="317" r:id="rId27"/>
    <p:sldId id="291" r:id="rId28"/>
    <p:sldId id="292" r:id="rId29"/>
    <p:sldId id="318" r:id="rId30"/>
    <p:sldId id="262" r:id="rId31"/>
    <p:sldId id="26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34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79DB-AB07-4183-97DF-4AB2850ED22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79DB-AB07-4183-97DF-4AB2850ED22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79DB-AB07-4183-97DF-4AB2850ED22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79DB-AB07-4183-97DF-4AB2850ED22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79DB-AB07-4183-97DF-4AB2850ED22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1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79DB-AB07-4183-97DF-4AB2850ED22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6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79DB-AB07-4183-97DF-4AB2850ED22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79DB-AB07-4183-97DF-4AB2850ED22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79DB-AB07-4183-97DF-4AB2850ED22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79DB-AB07-4183-97DF-4AB2850ED22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D79DB-AB07-4183-97DF-4AB2850ED22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0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D79DB-AB07-4183-97DF-4AB2850ED226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26A86-3C62-4C8E-8110-E3C783379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angular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pluralsight.com/library/courses/angular-2-getting-started-update/table-of-contents" TargetMode="External"/><Relationship Id="rId4" Type="http://schemas.openxmlformats.org/officeDocument/2006/relationships/hyperlink" Target="https://github.com/angular/quickstart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863725"/>
            <a:ext cx="31242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rgbClr val="FFFF00">
                      <a:alpha val="40000"/>
                    </a:srgbClr>
                  </a:outerShdw>
                </a:effectLst>
                <a:latin typeface="Cambria" panose="02040503050406030204" pitchFamily="18" charset="0"/>
              </a:rPr>
              <a:t>ngular</a:t>
            </a:r>
            <a:endParaRPr 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srgbClr val="FFFF00">
                    <a:alpha val="40000"/>
                  </a:srgbClr>
                </a:outerShdw>
              </a:effectLst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21" y="1752600"/>
            <a:ext cx="1581150" cy="158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4700" y="4724400"/>
            <a:ext cx="240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j-lt"/>
                <a:cs typeface="CordiaUPC" panose="020B0304020202020204" pitchFamily="34" charset="-34"/>
              </a:rPr>
              <a:t>Laxman Dasari</a:t>
            </a:r>
            <a:endParaRPr lang="en-US" sz="1600" dirty="0">
              <a:solidFill>
                <a:schemeClr val="bg1"/>
              </a:solidFill>
              <a:latin typeface="+mj-lt"/>
              <a:cs typeface="CordiaUPC" panose="020B0304020202020204" pitchFamily="34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42672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Training – Day 02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bg1"/>
                </a:solidFill>
              </a:rPr>
              <a:t>Open Source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1981200"/>
            <a:ext cx="7315200" cy="38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50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939602"/>
            <a:ext cx="2895600" cy="97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1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Cross Platform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19200"/>
            <a:ext cx="75438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Progressive web </a:t>
            </a:r>
            <a:r>
              <a:rPr lang="en-US" b="1" dirty="0" smtClean="0">
                <a:solidFill>
                  <a:schemeClr val="bg1"/>
                </a:solidFill>
              </a:rPr>
              <a:t>apps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i="1" dirty="0">
                <a:solidFill>
                  <a:srgbClr val="FFC000"/>
                </a:solidFill>
              </a:rPr>
              <a:t>Use modern web platform capabilities to deliver app-like experiences. High performance, offline, and zero-step </a:t>
            </a:r>
            <a:r>
              <a:rPr lang="en-US" sz="1400" i="1" dirty="0" smtClean="0">
                <a:solidFill>
                  <a:srgbClr val="FFC000"/>
                </a:solidFill>
              </a:rPr>
              <a:t>installation</a:t>
            </a:r>
            <a:endParaRPr lang="en-US" sz="1400" b="1" i="1" dirty="0">
              <a:solidFill>
                <a:srgbClr val="FFC000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Native</a:t>
            </a:r>
            <a:endParaRPr lang="en-US" sz="1400" b="1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>
                <a:solidFill>
                  <a:srgbClr val="FFC000"/>
                </a:solidFill>
              </a:rPr>
              <a:t>Build native mobile apps with strategies from Ionic Framework, </a:t>
            </a:r>
            <a:r>
              <a:rPr lang="en-US" sz="1400" i="1" dirty="0" err="1">
                <a:solidFill>
                  <a:srgbClr val="FFC000"/>
                </a:solidFill>
              </a:rPr>
              <a:t>NativeScript</a:t>
            </a:r>
            <a:r>
              <a:rPr lang="en-US" sz="1400" i="1" dirty="0">
                <a:solidFill>
                  <a:srgbClr val="FFC000"/>
                </a:solidFill>
              </a:rPr>
              <a:t>, and React </a:t>
            </a:r>
            <a:r>
              <a:rPr lang="en-US" sz="1400" i="1" dirty="0" smtClean="0">
                <a:solidFill>
                  <a:srgbClr val="FFC000"/>
                </a:solidFill>
              </a:rPr>
              <a:t>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C000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C000"/>
              </a:solidFill>
            </a:endParaRPr>
          </a:p>
          <a:p>
            <a:r>
              <a:rPr lang="en-US" sz="1400" i="1" dirty="0">
                <a:solidFill>
                  <a:srgbClr val="FFC000"/>
                </a:solidFill>
              </a:rPr>
              <a:t>Create desktop-installed apps across Mac, Windows, and Linux using the same Angular methods you've learned for the web plus the ability to access native OS APIs.</a:t>
            </a:r>
          </a:p>
        </p:txBody>
      </p:sp>
    </p:spTree>
    <p:extLst>
      <p:ext uri="{BB962C8B-B14F-4D97-AF65-F5344CB8AC3E}">
        <p14:creationId xmlns:p14="http://schemas.microsoft.com/office/powerpoint/2010/main" val="408378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Speed and Performance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19200"/>
            <a:ext cx="7543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Code </a:t>
            </a:r>
            <a:r>
              <a:rPr lang="en-US" b="1" dirty="0" smtClean="0">
                <a:solidFill>
                  <a:schemeClr val="bg1"/>
                </a:solidFill>
              </a:rPr>
              <a:t>generation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i="1" dirty="0">
                <a:solidFill>
                  <a:srgbClr val="FFC000"/>
                </a:solidFill>
              </a:rPr>
              <a:t>Angular turns your templates into code that's highly optimized for today's JavaScript virtual machines, giving you all the benefits of hand-written code with the productivity of a </a:t>
            </a:r>
            <a:r>
              <a:rPr lang="en-US" sz="1400" i="1" dirty="0" smtClean="0">
                <a:solidFill>
                  <a:srgbClr val="FFC000"/>
                </a:solidFill>
              </a:rPr>
              <a:t>framework</a:t>
            </a:r>
          </a:p>
          <a:p>
            <a:endParaRPr lang="en-US" sz="1400" i="1" dirty="0" smtClean="0">
              <a:solidFill>
                <a:srgbClr val="FFC000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Universal</a:t>
            </a:r>
            <a:endParaRPr lang="en-US" sz="1400" b="1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>
                <a:solidFill>
                  <a:srgbClr val="FFC000"/>
                </a:solidFill>
              </a:rPr>
              <a:t>Serve the first view of your application on node.js, .NET, PHP, and other servers for near-instant rendering in just HTML and CSS. Also paves the way for sites that optimize for </a:t>
            </a:r>
            <a:r>
              <a:rPr lang="en-US" sz="1400" i="1" dirty="0" smtClean="0">
                <a:solidFill>
                  <a:srgbClr val="FFC000"/>
                </a:solidFill>
              </a:rPr>
              <a:t>SEO</a:t>
            </a:r>
          </a:p>
          <a:p>
            <a:endParaRPr lang="en-US" sz="1400" dirty="0">
              <a:solidFill>
                <a:srgbClr val="FFC000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Code Splitting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C000"/>
              </a:solidFill>
            </a:endParaRPr>
          </a:p>
          <a:p>
            <a:r>
              <a:rPr lang="en-US" sz="1400" i="1" dirty="0">
                <a:solidFill>
                  <a:srgbClr val="FFC000"/>
                </a:solidFill>
              </a:rPr>
              <a:t>Angular apps load quickly with the new Component Router, which delivers automatic code-splitting so users only load code required to render the view they request.</a:t>
            </a:r>
          </a:p>
        </p:txBody>
      </p:sp>
    </p:spTree>
    <p:extLst>
      <p:ext uri="{BB962C8B-B14F-4D97-AF65-F5344CB8AC3E}">
        <p14:creationId xmlns:p14="http://schemas.microsoft.com/office/powerpoint/2010/main" val="150017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Productivity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19200"/>
            <a:ext cx="7543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Templates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FFC000"/>
                </a:solidFill>
              </a:rPr>
              <a:t>Quickly create UI views with simple and powerful template syntax</a:t>
            </a:r>
            <a:endParaRPr lang="en-US" sz="1400" i="1" dirty="0" smtClean="0">
              <a:solidFill>
                <a:srgbClr val="FFC000"/>
              </a:solidFill>
            </a:endParaRPr>
          </a:p>
          <a:p>
            <a:endParaRPr lang="en-US" sz="1400" i="1" dirty="0" smtClean="0">
              <a:solidFill>
                <a:srgbClr val="FFC000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Angular CLI</a:t>
            </a:r>
            <a:endParaRPr lang="en-US" sz="1400" b="1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FFC000"/>
                </a:solidFill>
              </a:rPr>
              <a:t>Command line tools: start building fast, add components and tests, then instantly </a:t>
            </a:r>
            <a:r>
              <a:rPr lang="en-US" sz="1400" dirty="0" smtClean="0">
                <a:solidFill>
                  <a:srgbClr val="FFC000"/>
                </a:solidFill>
              </a:rPr>
              <a:t>deploy</a:t>
            </a:r>
          </a:p>
          <a:p>
            <a:endParaRPr lang="en-US" sz="1400" dirty="0">
              <a:solidFill>
                <a:srgbClr val="FFC000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C000"/>
              </a:solidFill>
            </a:endParaRPr>
          </a:p>
          <a:p>
            <a:r>
              <a:rPr lang="en-US" sz="1400" dirty="0">
                <a:solidFill>
                  <a:srgbClr val="FFC000"/>
                </a:solidFill>
              </a:rPr>
              <a:t>Get intelligent code completion, instant errors, and other feedback in popular editors and </a:t>
            </a:r>
            <a:r>
              <a:rPr lang="en-US" sz="1400" dirty="0" smtClean="0">
                <a:solidFill>
                  <a:srgbClr val="FFC000"/>
                </a:solidFill>
              </a:rPr>
              <a:t>IDE</a:t>
            </a:r>
            <a:endParaRPr lang="en-US" sz="14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03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Full Development Story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19200"/>
            <a:ext cx="7543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Testing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FFC000"/>
                </a:solidFill>
              </a:rPr>
              <a:t>With Karma for unit tests, you can know if you've broken things every time you save. And Protractor makes your scenario tests run faster and in a stable manner</a:t>
            </a:r>
            <a:endParaRPr lang="en-US" sz="1400" i="1" dirty="0" smtClean="0">
              <a:solidFill>
                <a:srgbClr val="FFC000"/>
              </a:solidFill>
            </a:endParaRPr>
          </a:p>
          <a:p>
            <a:endParaRPr lang="en-US" sz="1400" i="1" dirty="0" smtClean="0">
              <a:solidFill>
                <a:srgbClr val="FFC000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Animation</a:t>
            </a:r>
            <a:endParaRPr lang="en-US" sz="1400" b="1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FFC000"/>
                </a:solidFill>
              </a:rPr>
              <a:t>Create high-performance, complex choreographies and animation timelines with very little code through </a:t>
            </a:r>
            <a:r>
              <a:rPr lang="en-US" sz="1400" dirty="0" err="1">
                <a:solidFill>
                  <a:srgbClr val="FFC000"/>
                </a:solidFill>
              </a:rPr>
              <a:t>Angular's</a:t>
            </a:r>
            <a:r>
              <a:rPr lang="en-US" sz="1400" dirty="0">
                <a:solidFill>
                  <a:srgbClr val="FFC000"/>
                </a:solidFill>
              </a:rPr>
              <a:t> intuitive </a:t>
            </a:r>
            <a:r>
              <a:rPr lang="en-US" sz="1400" dirty="0" err="1" smtClean="0">
                <a:solidFill>
                  <a:srgbClr val="FFC000"/>
                </a:solidFill>
              </a:rPr>
              <a:t>ApI</a:t>
            </a:r>
            <a:endParaRPr lang="en-US" sz="1400" dirty="0" smtClean="0">
              <a:solidFill>
                <a:srgbClr val="FFC000"/>
              </a:solidFill>
            </a:endParaRPr>
          </a:p>
          <a:p>
            <a:endParaRPr lang="en-US" sz="1400" dirty="0">
              <a:solidFill>
                <a:srgbClr val="FFC000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Accessibility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C000"/>
              </a:solidFill>
            </a:endParaRPr>
          </a:p>
          <a:p>
            <a:r>
              <a:rPr lang="en-US" sz="1400" dirty="0">
                <a:solidFill>
                  <a:srgbClr val="FFC000"/>
                </a:solidFill>
              </a:rPr>
              <a:t>Create accessible applications with ARIA-enabled components, developer guides, and built-in a11y test </a:t>
            </a:r>
            <a:r>
              <a:rPr lang="en-US" sz="1400" dirty="0" smtClean="0">
                <a:solidFill>
                  <a:srgbClr val="FFC000"/>
                </a:solidFill>
              </a:rPr>
              <a:t>infrastructure</a:t>
            </a:r>
            <a:endParaRPr lang="en-US" sz="14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31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533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bg1"/>
                </a:solidFill>
              </a:rPr>
              <a:t>History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7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107669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Created as a side project in 2009 by two google developers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b="1" dirty="0" err="1">
                <a:solidFill>
                  <a:srgbClr val="FFFF00"/>
                </a:solidFill>
              </a:rPr>
              <a:t>Misko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 err="1">
                <a:solidFill>
                  <a:srgbClr val="FFFF00"/>
                </a:solidFill>
              </a:rPr>
              <a:t>Hevery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and</a:t>
            </a:r>
            <a:r>
              <a:rPr lang="en-US" sz="2400" b="1" dirty="0">
                <a:solidFill>
                  <a:srgbClr val="FFFF00"/>
                </a:solidFill>
              </a:rPr>
              <a:t> Adam </a:t>
            </a:r>
            <a:r>
              <a:rPr lang="en-US" sz="2400" b="1" dirty="0" err="1">
                <a:solidFill>
                  <a:srgbClr val="FFFF00"/>
                </a:solidFill>
              </a:rPr>
              <a:t>Abrons</a:t>
            </a:r>
            <a:endParaRPr lang="en-US" sz="2400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9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1076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Originally named as </a:t>
            </a:r>
            <a:r>
              <a:rPr lang="en-US" sz="2400" b="1" dirty="0" err="1" smtClean="0">
                <a:solidFill>
                  <a:srgbClr val="FFFF00"/>
                </a:solidFill>
              </a:rPr>
              <a:t>GetAngular</a:t>
            </a:r>
            <a:endParaRPr lang="en-US" sz="2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8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1076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AngularJS</a:t>
            </a:r>
            <a:r>
              <a:rPr lang="en-US" sz="2400" dirty="0" smtClean="0">
                <a:solidFill>
                  <a:schemeClr val="bg1"/>
                </a:solidFill>
              </a:rPr>
              <a:t> V 1.0.0 in </a:t>
            </a:r>
            <a:r>
              <a:rPr lang="en-US" sz="2400" dirty="0" smtClean="0">
                <a:solidFill>
                  <a:srgbClr val="FFFF00"/>
                </a:solidFill>
              </a:rPr>
              <a:t>September 2012</a:t>
            </a:r>
            <a:endParaRPr lang="en-US" sz="2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2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Learning Topics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Overview of Angular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History of Angular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Hello </a:t>
            </a:r>
            <a:r>
              <a:rPr lang="en-US" sz="2400" dirty="0" err="1" smtClean="0">
                <a:solidFill>
                  <a:schemeClr val="bg1"/>
                </a:solidFill>
              </a:rPr>
              <a:t>ngWorld</a:t>
            </a:r>
            <a:r>
              <a:rPr lang="en-US" sz="2400" dirty="0">
                <a:solidFill>
                  <a:schemeClr val="bg1"/>
                </a:solidFill>
              </a:rPr>
              <a:t>!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Structure of Application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Angular Architecture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Building Blocks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Angular CLI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65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1076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Announced Angular2 in </a:t>
            </a:r>
            <a:r>
              <a:rPr lang="en-US" sz="2400" dirty="0" smtClean="0">
                <a:solidFill>
                  <a:srgbClr val="FFFF00"/>
                </a:solidFill>
              </a:rPr>
              <a:t>2014 </a:t>
            </a:r>
            <a:r>
              <a:rPr lang="en-US" sz="2400" dirty="0" err="1" smtClean="0">
                <a:solidFill>
                  <a:srgbClr val="FFFF00"/>
                </a:solidFill>
              </a:rPr>
              <a:t>ngConf</a:t>
            </a:r>
            <a:endParaRPr lang="en-US" sz="2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3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5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Angular2 is complete rewrite of Angular1</a:t>
            </a:r>
            <a:endParaRPr lang="en-US" sz="2400" b="1" dirty="0" smtClean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1242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Completely different architecture</a:t>
            </a:r>
            <a:endParaRPr lang="en-US" sz="2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15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1076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Angular2 launched in </a:t>
            </a:r>
            <a:r>
              <a:rPr lang="en-US" sz="2400" dirty="0" smtClean="0">
                <a:solidFill>
                  <a:srgbClr val="FFFF00"/>
                </a:solidFill>
              </a:rPr>
              <a:t>September 2016</a:t>
            </a:r>
            <a:endParaRPr lang="en-US" sz="2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Proposed schedule of Future Releases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02344"/>
              </p:ext>
            </p:extLst>
          </p:nvPr>
        </p:nvGraphicFramePr>
        <p:xfrm>
          <a:off x="2057400" y="1600200"/>
          <a:ext cx="4648200" cy="247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4100"/>
                <a:gridCol w="2324100"/>
              </a:tblGrid>
              <a:tr h="412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Sep-2012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solidFill>
                            <a:schemeClr val="bg1"/>
                          </a:solidFill>
                          <a:effectLst/>
                        </a:rPr>
                        <a:t>1.0.0</a:t>
                      </a:r>
                      <a:endParaRPr lang="en-US" sz="20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Sep-2016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2.0.0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Mar-2017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4.0.0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Sep-2017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5.0.0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Mar-2018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6.0.0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Sep-2018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7.0.0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29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3085992" cy="30859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817" y="1524000"/>
            <a:ext cx="1924050" cy="192405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45375" y="3317175"/>
            <a:ext cx="838200" cy="63976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1.x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05000" y="3856038"/>
            <a:ext cx="172885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>
                <a:solidFill>
                  <a:schemeClr val="bg1"/>
                </a:solidFill>
              </a:rPr>
              <a:t>AngularJS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432317" y="3324100"/>
            <a:ext cx="8382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chemeClr val="bg1"/>
                </a:solidFill>
              </a:rPr>
              <a:t>2+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76800" y="3862963"/>
            <a:ext cx="1901735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bg1"/>
                </a:solidFill>
              </a:rPr>
              <a:t>Angular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99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1076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Where is </a:t>
            </a:r>
            <a:r>
              <a:rPr lang="en-US" sz="2400" b="1" dirty="0" smtClean="0">
                <a:solidFill>
                  <a:srgbClr val="FFFF00"/>
                </a:solidFill>
              </a:rPr>
              <a:t>Angular 3?</a:t>
            </a:r>
          </a:p>
        </p:txBody>
      </p:sp>
    </p:spTree>
    <p:extLst>
      <p:ext uri="{BB962C8B-B14F-4D97-AF65-F5344CB8AC3E}">
        <p14:creationId xmlns:p14="http://schemas.microsoft.com/office/powerpoint/2010/main" val="32251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1076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FFC000"/>
                </a:solidFill>
              </a:rPr>
              <a:t>Hello </a:t>
            </a:r>
            <a:r>
              <a:rPr lang="en-US" sz="2800" b="1" dirty="0" err="1" smtClean="0">
                <a:solidFill>
                  <a:srgbClr val="FFC000"/>
                </a:solidFill>
              </a:rPr>
              <a:t>ngWorld</a:t>
            </a:r>
            <a:r>
              <a:rPr lang="en-US" sz="2800" b="1" dirty="0" smtClean="0">
                <a:solidFill>
                  <a:srgbClr val="FFC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7306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Structure of an Application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038600" y="1752600"/>
            <a:ext cx="1600200" cy="621475"/>
            <a:chOff x="4343400" y="2057400"/>
            <a:chExt cx="1600200" cy="621475"/>
          </a:xfrm>
        </p:grpSpPr>
        <p:sp>
          <p:nvSpPr>
            <p:cNvPr id="4" name="Rectangle 3"/>
            <p:cNvSpPr/>
            <p:nvPr/>
          </p:nvSpPr>
          <p:spPr>
            <a:xfrm>
              <a:off x="4343400" y="2057400"/>
              <a:ext cx="16002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Template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343400" y="2297875"/>
              <a:ext cx="1600200" cy="381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Component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38600" y="2590800"/>
            <a:ext cx="1600200" cy="621475"/>
            <a:chOff x="4343400" y="2057400"/>
            <a:chExt cx="1600200" cy="621475"/>
          </a:xfrm>
        </p:grpSpPr>
        <p:sp>
          <p:nvSpPr>
            <p:cNvPr id="8" name="Rectangle 7"/>
            <p:cNvSpPr/>
            <p:nvPr/>
          </p:nvSpPr>
          <p:spPr>
            <a:xfrm>
              <a:off x="4343400" y="2057400"/>
              <a:ext cx="16002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Template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343400" y="2297875"/>
              <a:ext cx="1600200" cy="381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Component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38600" y="3429000"/>
            <a:ext cx="1600200" cy="621475"/>
            <a:chOff x="4343400" y="2057400"/>
            <a:chExt cx="1600200" cy="621475"/>
          </a:xfrm>
        </p:grpSpPr>
        <p:sp>
          <p:nvSpPr>
            <p:cNvPr id="11" name="Rectangle 10"/>
            <p:cNvSpPr/>
            <p:nvPr/>
          </p:nvSpPr>
          <p:spPr>
            <a:xfrm>
              <a:off x="4343400" y="2057400"/>
              <a:ext cx="1600200" cy="26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Template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43400" y="2297875"/>
              <a:ext cx="1600200" cy="381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Component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934200" y="2133600"/>
            <a:ext cx="1143000" cy="381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Directives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34200" y="2667000"/>
            <a:ext cx="1143000" cy="381000"/>
          </a:xfrm>
          <a:prstGeom prst="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Directives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6800" y="2286000"/>
            <a:ext cx="16002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Module </a:t>
            </a:r>
            <a:r>
              <a:rPr lang="en-US" sz="1400" b="1" i="1" dirty="0" err="1" smtClean="0">
                <a:solidFill>
                  <a:schemeClr val="tx1"/>
                </a:solidFill>
              </a:rPr>
              <a:t>fnX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66800" y="3200400"/>
            <a:ext cx="16002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Module </a:t>
            </a:r>
            <a:r>
              <a:rPr lang="en-US" sz="1400" b="1" i="1" dirty="0" smtClean="0">
                <a:solidFill>
                  <a:schemeClr val="tx1"/>
                </a:solidFill>
              </a:rPr>
              <a:t>root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(App Module)</a:t>
            </a:r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3" idx="1"/>
            <a:endCxn id="5" idx="3"/>
          </p:cNvCxnSpPr>
          <p:nvPr/>
        </p:nvCxnSpPr>
        <p:spPr>
          <a:xfrm flipH="1" flipV="1">
            <a:off x="5638800" y="2183575"/>
            <a:ext cx="1295400" cy="140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1"/>
            <a:endCxn id="5" idx="3"/>
          </p:cNvCxnSpPr>
          <p:nvPr/>
        </p:nvCxnSpPr>
        <p:spPr>
          <a:xfrm flipH="1" flipV="1">
            <a:off x="5638800" y="2183575"/>
            <a:ext cx="1295400" cy="673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1"/>
            <a:endCxn id="9" idx="3"/>
          </p:cNvCxnSpPr>
          <p:nvPr/>
        </p:nvCxnSpPr>
        <p:spPr>
          <a:xfrm flipH="1">
            <a:off x="5638800" y="2857500"/>
            <a:ext cx="1295400" cy="164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1"/>
            <a:endCxn id="12" idx="3"/>
          </p:cNvCxnSpPr>
          <p:nvPr/>
        </p:nvCxnSpPr>
        <p:spPr>
          <a:xfrm flipH="1">
            <a:off x="5638800" y="2324100"/>
            <a:ext cx="1295400" cy="153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1"/>
            <a:endCxn id="15" idx="3"/>
          </p:cNvCxnSpPr>
          <p:nvPr/>
        </p:nvCxnSpPr>
        <p:spPr>
          <a:xfrm flipH="1">
            <a:off x="2667000" y="2183575"/>
            <a:ext cx="1371600" cy="29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1"/>
            <a:endCxn id="17" idx="3"/>
          </p:cNvCxnSpPr>
          <p:nvPr/>
        </p:nvCxnSpPr>
        <p:spPr>
          <a:xfrm flipH="1">
            <a:off x="2667000" y="2183575"/>
            <a:ext cx="1371600" cy="128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15" idx="3"/>
          </p:cNvCxnSpPr>
          <p:nvPr/>
        </p:nvCxnSpPr>
        <p:spPr>
          <a:xfrm flipH="1" flipV="1">
            <a:off x="2667000" y="2476500"/>
            <a:ext cx="1371600" cy="54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1"/>
            <a:endCxn id="17" idx="3"/>
          </p:cNvCxnSpPr>
          <p:nvPr/>
        </p:nvCxnSpPr>
        <p:spPr>
          <a:xfrm flipH="1" flipV="1">
            <a:off x="2667000" y="3467100"/>
            <a:ext cx="1371600" cy="39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66800" y="5105400"/>
            <a:ext cx="1600200" cy="533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Main.ts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(Bootstrap)</a:t>
            </a:r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17" idx="2"/>
            <a:endCxn id="34" idx="0"/>
          </p:cNvCxnSpPr>
          <p:nvPr/>
        </p:nvCxnSpPr>
        <p:spPr>
          <a:xfrm>
            <a:off x="1866900" y="37338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5" idx="2"/>
            <a:endCxn id="17" idx="0"/>
          </p:cNvCxnSpPr>
          <p:nvPr/>
        </p:nvCxnSpPr>
        <p:spPr>
          <a:xfrm>
            <a:off x="1866900" y="2667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174" y="5074228"/>
            <a:ext cx="557150" cy="557150"/>
          </a:xfrm>
          <a:prstGeom prst="rect">
            <a:avLst/>
          </a:prstGeom>
        </p:spPr>
      </p:pic>
      <p:cxnSp>
        <p:nvCxnSpPr>
          <p:cNvPr id="45" name="Straight Arrow Connector 44"/>
          <p:cNvCxnSpPr>
            <a:stCxn id="34" idx="3"/>
            <a:endCxn id="42" idx="1"/>
          </p:cNvCxnSpPr>
          <p:nvPr/>
        </p:nvCxnSpPr>
        <p:spPr>
          <a:xfrm flipV="1">
            <a:off x="2667000" y="5352803"/>
            <a:ext cx="650174" cy="192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9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Big Picture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58" y="1600200"/>
            <a:ext cx="7394284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63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Building Blocks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14400" y="1509686"/>
            <a:ext cx="1944995" cy="471514"/>
            <a:chOff x="1587181" y="3769825"/>
            <a:chExt cx="1944995" cy="471514"/>
          </a:xfrm>
        </p:grpSpPr>
        <p:sp>
          <p:nvSpPr>
            <p:cNvPr id="6" name="Rectangle 5"/>
            <p:cNvSpPr/>
            <p:nvPr/>
          </p:nvSpPr>
          <p:spPr>
            <a:xfrm>
              <a:off x="1587181" y="3769825"/>
              <a:ext cx="1944995" cy="47151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1587181" y="3769825"/>
              <a:ext cx="1944995" cy="471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Modules</a:t>
              </a:r>
              <a:endParaRPr lang="en-US" sz="1300" kern="1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24200" y="1585886"/>
            <a:ext cx="2335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Angular apps are modular</a:t>
            </a:r>
            <a:endParaRPr lang="en-US" sz="1600" dirty="0">
              <a:solidFill>
                <a:srgbClr val="FFC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14400" y="2043086"/>
            <a:ext cx="1944995" cy="471514"/>
            <a:chOff x="1587181" y="3769825"/>
            <a:chExt cx="1944995" cy="471514"/>
          </a:xfrm>
        </p:grpSpPr>
        <p:sp>
          <p:nvSpPr>
            <p:cNvPr id="9" name="Rectangle 8"/>
            <p:cNvSpPr/>
            <p:nvPr/>
          </p:nvSpPr>
          <p:spPr>
            <a:xfrm>
              <a:off x="1587181" y="3769825"/>
              <a:ext cx="1944995" cy="47151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1587181" y="3769825"/>
              <a:ext cx="1944995" cy="471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Components</a:t>
              </a:r>
              <a:endParaRPr lang="en-US" sz="1300" kern="12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124200" y="2119286"/>
            <a:ext cx="4580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A </a:t>
            </a:r>
            <a:r>
              <a:rPr lang="en-US" sz="1600" i="1" dirty="0">
                <a:solidFill>
                  <a:srgbClr val="FFC000"/>
                </a:solidFill>
              </a:rPr>
              <a:t>component</a:t>
            </a:r>
            <a:r>
              <a:rPr lang="en-US" sz="1600" dirty="0">
                <a:solidFill>
                  <a:srgbClr val="FFC000"/>
                </a:solidFill>
              </a:rPr>
              <a:t> controls a patch of screen called a </a:t>
            </a:r>
            <a:r>
              <a:rPr lang="en-US" sz="1600" i="1" dirty="0">
                <a:solidFill>
                  <a:srgbClr val="FFC000"/>
                </a:solidFill>
              </a:rPr>
              <a:t>view</a:t>
            </a:r>
            <a:endParaRPr lang="en-US" sz="1600" dirty="0">
              <a:solidFill>
                <a:srgbClr val="FFC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14400" y="2576486"/>
            <a:ext cx="1944995" cy="471514"/>
            <a:chOff x="1587181" y="3769825"/>
            <a:chExt cx="1944995" cy="471514"/>
          </a:xfrm>
        </p:grpSpPr>
        <p:sp>
          <p:nvSpPr>
            <p:cNvPr id="13" name="Rectangle 12"/>
            <p:cNvSpPr/>
            <p:nvPr/>
          </p:nvSpPr>
          <p:spPr>
            <a:xfrm>
              <a:off x="1587181" y="3769825"/>
              <a:ext cx="1944995" cy="47151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587181" y="3769825"/>
              <a:ext cx="1944995" cy="471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Templates</a:t>
              </a:r>
              <a:endParaRPr lang="en-US" sz="1300" kern="12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24200" y="2652686"/>
            <a:ext cx="2411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HTML view of component</a:t>
            </a:r>
            <a:endParaRPr lang="en-US" sz="1600" dirty="0">
              <a:solidFill>
                <a:srgbClr val="FFC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14400" y="3109886"/>
            <a:ext cx="1944995" cy="471514"/>
            <a:chOff x="1587181" y="3769825"/>
            <a:chExt cx="1944995" cy="471514"/>
          </a:xfrm>
        </p:grpSpPr>
        <p:sp>
          <p:nvSpPr>
            <p:cNvPr id="17" name="Rectangle 16"/>
            <p:cNvSpPr/>
            <p:nvPr/>
          </p:nvSpPr>
          <p:spPr>
            <a:xfrm>
              <a:off x="1587181" y="3769825"/>
              <a:ext cx="1944995" cy="47151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1587181" y="3769825"/>
              <a:ext cx="1944995" cy="471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Metadata</a:t>
              </a:r>
              <a:endParaRPr lang="en-US" sz="1300" kern="1200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124200" y="3186086"/>
            <a:ext cx="3969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Metadata tells Angular how to process a class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14400" y="3643286"/>
            <a:ext cx="1944995" cy="471514"/>
            <a:chOff x="1587181" y="3769825"/>
            <a:chExt cx="1944995" cy="471514"/>
          </a:xfrm>
        </p:grpSpPr>
        <p:sp>
          <p:nvSpPr>
            <p:cNvPr id="21" name="Rectangle 20"/>
            <p:cNvSpPr/>
            <p:nvPr/>
          </p:nvSpPr>
          <p:spPr>
            <a:xfrm>
              <a:off x="1587181" y="3769825"/>
              <a:ext cx="1944995" cy="47151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1587181" y="3769825"/>
              <a:ext cx="1944995" cy="471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Data Binding</a:t>
              </a:r>
              <a:endParaRPr lang="en-US" sz="1300" kern="1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124200" y="3719486"/>
            <a:ext cx="5123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coordinating </a:t>
            </a:r>
            <a:r>
              <a:rPr lang="en-US" sz="1600" dirty="0">
                <a:solidFill>
                  <a:srgbClr val="FFC000"/>
                </a:solidFill>
              </a:rPr>
              <a:t>parts of a template with parts of a component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914400" y="4176686"/>
            <a:ext cx="1944995" cy="471514"/>
            <a:chOff x="1587181" y="3769825"/>
            <a:chExt cx="1944995" cy="471514"/>
          </a:xfrm>
        </p:grpSpPr>
        <p:sp>
          <p:nvSpPr>
            <p:cNvPr id="25" name="Rectangle 24"/>
            <p:cNvSpPr/>
            <p:nvPr/>
          </p:nvSpPr>
          <p:spPr>
            <a:xfrm>
              <a:off x="1587181" y="3769825"/>
              <a:ext cx="1944995" cy="47151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1587181" y="3769825"/>
              <a:ext cx="1944995" cy="471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Directives</a:t>
              </a:r>
              <a:endParaRPr lang="en-US" sz="1300" kern="12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124200" y="4252886"/>
            <a:ext cx="3155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Gives instruction to transform DOM</a:t>
            </a:r>
            <a:endParaRPr lang="en-US" sz="1600" dirty="0">
              <a:solidFill>
                <a:srgbClr val="FFC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914400" y="4710086"/>
            <a:ext cx="1944995" cy="471514"/>
            <a:chOff x="1587181" y="3769825"/>
            <a:chExt cx="1944995" cy="471514"/>
          </a:xfrm>
        </p:grpSpPr>
        <p:sp>
          <p:nvSpPr>
            <p:cNvPr id="29" name="Rectangle 28"/>
            <p:cNvSpPr/>
            <p:nvPr/>
          </p:nvSpPr>
          <p:spPr>
            <a:xfrm>
              <a:off x="1587181" y="3769825"/>
              <a:ext cx="1944995" cy="47151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587181" y="3769825"/>
              <a:ext cx="1944995" cy="471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Services</a:t>
              </a:r>
              <a:endParaRPr lang="en-US" sz="1300" kern="12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124200" y="4786286"/>
            <a:ext cx="4027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A service is typically a class </a:t>
            </a:r>
            <a:r>
              <a:rPr lang="en-US" sz="1600" dirty="0" smtClean="0">
                <a:solidFill>
                  <a:srgbClr val="FFC000"/>
                </a:solidFill>
              </a:rPr>
              <a:t>with business logic</a:t>
            </a:r>
            <a:endParaRPr lang="en-US" sz="1600" dirty="0">
              <a:solidFill>
                <a:srgbClr val="FFC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914400" y="5243486"/>
            <a:ext cx="1944995" cy="471514"/>
            <a:chOff x="1587181" y="3769825"/>
            <a:chExt cx="1944995" cy="471514"/>
          </a:xfrm>
        </p:grpSpPr>
        <p:sp>
          <p:nvSpPr>
            <p:cNvPr id="33" name="Rectangle 32"/>
            <p:cNvSpPr/>
            <p:nvPr/>
          </p:nvSpPr>
          <p:spPr>
            <a:xfrm>
              <a:off x="1587181" y="3769825"/>
              <a:ext cx="1944995" cy="47151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587181" y="3769825"/>
              <a:ext cx="1944995" cy="4715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Dependency Injection</a:t>
              </a:r>
              <a:endParaRPr lang="en-US" sz="1300" kern="12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124200" y="5319686"/>
            <a:ext cx="5456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Supplies new instances of class with fully-formed dependencies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7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5" grpId="0"/>
      <p:bldP spid="19" grpId="0"/>
      <p:bldP spid="23" grpId="0"/>
      <p:bldP spid="27" grpId="0"/>
      <p:bldP spid="31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533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bg1"/>
                </a:solidFill>
              </a:rPr>
              <a:t>What is Angular?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8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Reference Materials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https://angular.io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sz="1800" dirty="0" smtClean="0">
                <a:solidFill>
                  <a:schemeClr val="bg1"/>
                </a:solidFill>
                <a:hlinkClick r:id="rId3"/>
              </a:rPr>
              <a:t>github.com/angular/angular</a:t>
            </a:r>
            <a:endParaRPr lang="en-US" sz="18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1800" dirty="0" smtClean="0">
                <a:solidFill>
                  <a:schemeClr val="bg1"/>
                </a:solidFill>
                <a:hlinkClick r:id="rId4"/>
              </a:rPr>
              <a:t>github.com/angular/quickstart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sz="1800" dirty="0" smtClean="0">
                <a:solidFill>
                  <a:schemeClr val="bg1"/>
                </a:solidFill>
                <a:hlinkClick r:id="rId5"/>
              </a:rPr>
              <a:t>app.pluralsight.com/library/courses/angular-2-getting-started-update/table-of-contents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bg1"/>
              </a:solidFill>
            </a:endParaRPr>
          </a:p>
          <a:p>
            <a:endParaRPr 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1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8237"/>
            <a:ext cx="8229600" cy="868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9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FFFF00"/>
                </a:solidFill>
                <a:latin typeface="+mj-lt"/>
                <a:cs typeface="Arial" panose="020B0604020202020204" pitchFamily="34" charset="0"/>
              </a:rPr>
              <a:t>THANK YOU</a:t>
            </a:r>
          </a:p>
          <a:p>
            <a:pPr marL="0" indent="0" algn="ctr">
              <a:buNone/>
            </a:pPr>
            <a:endParaRPr lang="en-US" sz="4800" b="1" dirty="0" smtClean="0">
              <a:solidFill>
                <a:srgbClr val="FFFF00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000" y="35814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Happy Learning!</a:t>
            </a:r>
          </a:p>
          <a:p>
            <a:pPr algn="ctr"/>
            <a:r>
              <a:rPr lang="en-US" i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Laxman</a:t>
            </a:r>
            <a:endParaRPr lang="en-US" i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7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1371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“Powerful JavaScript framework to develop single page applications based on MV* architecture pattern using HTML, CSS and JavaScript”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2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1371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“Powerful JavaScript framework to develop </a:t>
            </a:r>
            <a:r>
              <a:rPr lang="en-US" sz="2400" dirty="0" smtClean="0">
                <a:solidFill>
                  <a:srgbClr val="FFFF00"/>
                </a:solidFill>
              </a:rPr>
              <a:t>single page applications</a:t>
            </a:r>
            <a:r>
              <a:rPr lang="en-US" sz="2400" dirty="0" smtClean="0">
                <a:solidFill>
                  <a:schemeClr val="bg1"/>
                </a:solidFill>
              </a:rPr>
              <a:t> based on MV* architecture pattern using HTML, CSS and JavaScript”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05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533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bg1"/>
                </a:solidFill>
              </a:rPr>
              <a:t>Why Angular?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00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Simpler and Faster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TypeScript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Based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Supports latest as well as old browsers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Mobile </a:t>
            </a:r>
            <a:r>
              <a:rPr lang="en-US" sz="2800" dirty="0" smtClean="0">
                <a:solidFill>
                  <a:schemeClr val="bg1"/>
                </a:solidFill>
              </a:rPr>
              <a:t>First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Cross Platform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Speed and Performance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MV* architecture pattern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Better tooling support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Better unit testing support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bg1"/>
                </a:solidFill>
              </a:rPr>
              <a:t>Component Based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66950"/>
            <a:ext cx="616267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135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>
                <a:solidFill>
                  <a:schemeClr val="bg1"/>
                </a:solidFill>
              </a:rPr>
              <a:t>Better Ecosystem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6" y="1981200"/>
            <a:ext cx="6962774" cy="378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882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9317</TotalTime>
  <Words>582</Words>
  <Application>Microsoft Office PowerPoint</Application>
  <PresentationFormat>On-screen Show (4:3)</PresentationFormat>
  <Paragraphs>146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ngular</vt:lpstr>
      <vt:lpstr>Learning 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Cross Platform</vt:lpstr>
      <vt:lpstr>Speed and Performance</vt:lpstr>
      <vt:lpstr>Productivity</vt:lpstr>
      <vt:lpstr>Full Development 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schedule of Future Releases</vt:lpstr>
      <vt:lpstr>1.x</vt:lpstr>
      <vt:lpstr>PowerPoint Presentation</vt:lpstr>
      <vt:lpstr>PowerPoint Presentation</vt:lpstr>
      <vt:lpstr>Structure of an Application</vt:lpstr>
      <vt:lpstr>Big Picture</vt:lpstr>
      <vt:lpstr>Building Blocks</vt:lpstr>
      <vt:lpstr>Reference Materials</vt:lpstr>
      <vt:lpstr>PowerPoint Presentation</vt:lpstr>
    </vt:vector>
  </TitlesOfParts>
  <Company>MetLife A - Office 2010P+Access, noOut, REMOVE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ngular</dc:title>
  <dc:creator>Dasari, Laxman</dc:creator>
  <cp:lastModifiedBy>Dasari, Laxman</cp:lastModifiedBy>
  <cp:revision>170</cp:revision>
  <dcterms:created xsi:type="dcterms:W3CDTF">2017-05-09T23:40:25Z</dcterms:created>
  <dcterms:modified xsi:type="dcterms:W3CDTF">2017-05-22T22:41:01Z</dcterms:modified>
</cp:coreProperties>
</file>