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7" r:id="rId9"/>
    <p:sldId id="272" r:id="rId10"/>
    <p:sldId id="273" r:id="rId11"/>
    <p:sldId id="269" r:id="rId12"/>
    <p:sldId id="274" r:id="rId13"/>
    <p:sldId id="276" r:id="rId14"/>
    <p:sldId id="277" r:id="rId15"/>
    <p:sldId id="278" r:id="rId16"/>
    <p:sldId id="279" r:id="rId17"/>
    <p:sldId id="280" r:id="rId18"/>
    <p:sldId id="270" r:id="rId19"/>
    <p:sldId id="281" r:id="rId20"/>
    <p:sldId id="282" r:id="rId21"/>
    <p:sldId id="283" r:id="rId22"/>
    <p:sldId id="285" r:id="rId23"/>
    <p:sldId id="284" r:id="rId24"/>
    <p:sldId id="262" r:id="rId25"/>
    <p:sldId id="26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90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79DB-AB07-4183-97DF-4AB2850ED22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6A86-3C62-4C8E-8110-E3C78337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79DB-AB07-4183-97DF-4AB2850ED22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6A86-3C62-4C8E-8110-E3C78337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0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79DB-AB07-4183-97DF-4AB2850ED22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6A86-3C62-4C8E-8110-E3C78337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79DB-AB07-4183-97DF-4AB2850ED22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6A86-3C62-4C8E-8110-E3C78337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79DB-AB07-4183-97DF-4AB2850ED22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6A86-3C62-4C8E-8110-E3C78337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1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79DB-AB07-4183-97DF-4AB2850ED22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6A86-3C62-4C8E-8110-E3C78337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6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79DB-AB07-4183-97DF-4AB2850ED22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6A86-3C62-4C8E-8110-E3C78337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79DB-AB07-4183-97DF-4AB2850ED22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6A86-3C62-4C8E-8110-E3C78337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6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79DB-AB07-4183-97DF-4AB2850ED22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6A86-3C62-4C8E-8110-E3C78337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79DB-AB07-4183-97DF-4AB2850ED22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6A86-3C62-4C8E-8110-E3C78337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79DB-AB07-4183-97DF-4AB2850ED22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6A86-3C62-4C8E-8110-E3C78337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0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D79DB-AB07-4183-97DF-4AB2850ED22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26A86-3C62-4C8E-8110-E3C78337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play/index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ypeScript" TargetMode="External"/><Relationship Id="rId2" Type="http://schemas.openxmlformats.org/officeDocument/2006/relationships/hyperlink" Target="https://www.typescriptlang.org/docs/tutor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deproject.com/Articles/802722/TypeScript-The-Basics" TargetMode="External"/><Relationship Id="rId5" Type="http://schemas.openxmlformats.org/officeDocument/2006/relationships/hyperlink" Target="https://app.pluralsight.com/library/courses/typescript-in-depth/table-of-contents" TargetMode="External"/><Relationship Id="rId4" Type="http://schemas.openxmlformats.org/officeDocument/2006/relationships/hyperlink" Target="https://app.pluralsight.com/library/courses/typescript/table-of-content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xmandasari/Angular-Train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1863725"/>
            <a:ext cx="3124200" cy="1470025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FFFF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ngular</a:t>
            </a:r>
            <a:endParaRPr 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srgbClr val="FFFF00">
                    <a:alpha val="40000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221" y="1752600"/>
            <a:ext cx="1581150" cy="158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4700" y="4724400"/>
            <a:ext cx="24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+mj-lt"/>
                <a:cs typeface="CordiaUPC" panose="020B0304020202020204" pitchFamily="34" charset="-34"/>
              </a:rPr>
              <a:t>Laxman Dasari</a:t>
            </a:r>
            <a:endParaRPr lang="en-US" sz="1600" dirty="0">
              <a:solidFill>
                <a:schemeClr val="bg1"/>
              </a:solidFill>
              <a:latin typeface="+mj-lt"/>
              <a:cs typeface="CordiaUPC" panose="020B0304020202020204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0" y="426720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Training – Day 01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The 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5135563"/>
          </a:xfrm>
        </p:spPr>
        <p:txBody>
          <a:bodyPr>
            <a:normAutofit/>
          </a:bodyPr>
          <a:lstStyle/>
          <a:p>
            <a:pPr marL="747713" lvl="1" indent="-284163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Doesn’t support OOPS</a:t>
            </a:r>
          </a:p>
          <a:p>
            <a:pPr marL="747713" lvl="1" indent="-284163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Challenge to server side developers due to lack of OO support</a:t>
            </a:r>
          </a:p>
          <a:p>
            <a:pPr marL="747713" lvl="1" indent="-284163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Powerful dynamic type support becomes road block in larger applications</a:t>
            </a:r>
          </a:p>
          <a:p>
            <a:pPr marL="747713" lvl="1" indent="-284163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No good </a:t>
            </a:r>
            <a:r>
              <a:rPr lang="en-US" sz="1800" dirty="0">
                <a:solidFill>
                  <a:schemeClr val="bg1"/>
                </a:solidFill>
              </a:rPr>
              <a:t>I</a:t>
            </a:r>
            <a:r>
              <a:rPr lang="en-US" sz="1800" dirty="0" smtClean="0">
                <a:solidFill>
                  <a:schemeClr val="bg1"/>
                </a:solidFill>
              </a:rPr>
              <a:t>ntelliSense support</a:t>
            </a:r>
          </a:p>
          <a:p>
            <a:pPr marL="747713" lvl="1" indent="-284163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No compile time errors</a:t>
            </a:r>
          </a:p>
          <a:p>
            <a:pPr marL="747713" lvl="1" indent="-284163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Maintainability issues in larger applications due to late detection of errors</a:t>
            </a:r>
          </a:p>
          <a:p>
            <a:pPr marL="747713" lvl="1" indent="-284163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Developers doesn’t follow patterns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5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34256"/>
            <a:ext cx="5867400" cy="4809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55320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Picture Courtesy: https://www.pinterest.com/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15240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Still JavaScript is irreplaceable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And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Is King of Client Side Scripting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362200"/>
            <a:ext cx="2743200" cy="393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596390"/>
            <a:ext cx="9144000" cy="267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Picture Courtesy: </a:t>
            </a:r>
            <a:r>
              <a:rPr lang="en-US" sz="1050" dirty="0">
                <a:solidFill>
                  <a:schemeClr val="bg1"/>
                </a:solidFill>
              </a:rPr>
              <a:t>LiveLuvCreate.com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28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6858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Solution?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114675"/>
            <a:ext cx="36195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42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6858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What is </a:t>
            </a:r>
            <a:r>
              <a:rPr lang="en-US" sz="4000" b="1" dirty="0" err="1" smtClean="0">
                <a:solidFill>
                  <a:schemeClr val="bg1"/>
                </a:solidFill>
              </a:rPr>
              <a:t>TypeScript</a:t>
            </a:r>
            <a:r>
              <a:rPr lang="en-US" sz="4000" b="1" dirty="0" smtClean="0">
                <a:solidFill>
                  <a:schemeClr val="bg1"/>
                </a:solidFill>
              </a:rPr>
              <a:t>?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0480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“</a:t>
            </a:r>
            <a:r>
              <a:rPr lang="en-US" sz="2000" b="1" dirty="0" err="1" smtClean="0">
                <a:solidFill>
                  <a:schemeClr val="bg1"/>
                </a:solidFill>
              </a:rPr>
              <a:t>TypeScript</a:t>
            </a:r>
            <a:r>
              <a:rPr lang="en-US" sz="2000" b="1" dirty="0" smtClean="0">
                <a:solidFill>
                  <a:schemeClr val="bg1"/>
                </a:solidFill>
              </a:rPr>
              <a:t> is a typed superset of JavaScript that compiles to plain JavaScript”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53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TypeScript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51355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New language built on top of JavaScript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Not a replacement of JavaScript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Superset of JavaScript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Sugar coating to JavaScript to introduce OO constructs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Transpiles in to clean, simple JavaScript which runs on any browser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Type safety and compile time type checking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Better modularity with introduction of OOPS concepts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Supports ECMAScript 3 and newer versions of JavaScript</a:t>
            </a:r>
          </a:p>
          <a:p>
            <a:pPr marL="457200" lvl="1" indent="-45720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0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5135563"/>
          </a:xfrm>
        </p:spPr>
        <p:txBody>
          <a:bodyPr>
            <a:normAutofit/>
          </a:bodyPr>
          <a:lstStyle/>
          <a:p>
            <a:pPr marL="457200" lvl="1" indent="-457200">
              <a:buNone/>
            </a:pPr>
            <a:endParaRPr lang="en-US" sz="1800" b="1" dirty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640" y="723232"/>
            <a:ext cx="3862560" cy="1053124"/>
          </a:xfrm>
          <a:prstGeom prst="rect">
            <a:avLst/>
          </a:prstGeom>
        </p:spPr>
      </p:pic>
      <p:pic>
        <p:nvPicPr>
          <p:cNvPr id="2097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639" y="2438400"/>
            <a:ext cx="2190498" cy="1228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943" y="2438400"/>
            <a:ext cx="3188424" cy="1228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06137" y="1856601"/>
            <a:ext cx="994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Any Browser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9902" y="3733800"/>
            <a:ext cx="641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Any OS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8799" y="3733800"/>
            <a:ext cx="1660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Better Support of Tools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379" y="4236542"/>
            <a:ext cx="2315128" cy="155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419600" y="5819001"/>
            <a:ext cx="1000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Open Source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37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880346" y="1586344"/>
            <a:ext cx="1310630" cy="1506471"/>
            <a:chOff x="2728025" y="71"/>
            <a:chExt cx="1310630" cy="1506471"/>
          </a:xfrm>
        </p:grpSpPr>
        <p:sp>
          <p:nvSpPr>
            <p:cNvPr id="14" name="Hexagon 13"/>
            <p:cNvSpPr/>
            <p:nvPr/>
          </p:nvSpPr>
          <p:spPr>
            <a:xfrm rot="5400000">
              <a:off x="2630104" y="97992"/>
              <a:ext cx="1506471" cy="1310630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Hexagon 4"/>
            <p:cNvSpPr/>
            <p:nvPr/>
          </p:nvSpPr>
          <p:spPr>
            <a:xfrm>
              <a:off x="2932264" y="234830"/>
              <a:ext cx="902150" cy="10369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Supports Standard JavaScript Code</a:t>
              </a:r>
              <a:endParaRPr lang="en-US" sz="12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67200" y="1600200"/>
            <a:ext cx="1310630" cy="1506471"/>
            <a:chOff x="1312545" y="71"/>
            <a:chExt cx="1310630" cy="1506471"/>
          </a:xfrm>
        </p:grpSpPr>
        <p:sp>
          <p:nvSpPr>
            <p:cNvPr id="17" name="Hexagon 16"/>
            <p:cNvSpPr/>
            <p:nvPr/>
          </p:nvSpPr>
          <p:spPr>
            <a:xfrm rot="5400000">
              <a:off x="1214624" y="97992"/>
              <a:ext cx="1506471" cy="1310630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Hexagon 4"/>
            <p:cNvSpPr/>
            <p:nvPr/>
          </p:nvSpPr>
          <p:spPr>
            <a:xfrm>
              <a:off x="1516784" y="234830"/>
              <a:ext cx="902150" cy="10369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Provides Static Typing</a:t>
              </a:r>
              <a:endParaRPr lang="en-US" sz="12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66146" y="2827959"/>
            <a:ext cx="1310630" cy="1506471"/>
            <a:chOff x="1312545" y="71"/>
            <a:chExt cx="1310630" cy="1506471"/>
          </a:xfrm>
        </p:grpSpPr>
        <p:sp>
          <p:nvSpPr>
            <p:cNvPr id="23" name="Hexagon 22"/>
            <p:cNvSpPr/>
            <p:nvPr/>
          </p:nvSpPr>
          <p:spPr>
            <a:xfrm rot="5400000">
              <a:off x="1214624" y="97992"/>
              <a:ext cx="1506471" cy="1310630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Hexagon 4"/>
            <p:cNvSpPr/>
            <p:nvPr/>
          </p:nvSpPr>
          <p:spPr>
            <a:xfrm>
              <a:off x="1499580" y="234830"/>
              <a:ext cx="973396" cy="1036955"/>
            </a:xfrm>
            <a:prstGeom prst="rect">
              <a:avLst/>
            </a:prstGeom>
            <a:no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900" dirty="0" smtClean="0"/>
            </a:p>
            <a:p>
              <a:pPr algn="ctr"/>
              <a:r>
                <a:rPr lang="en-US" sz="1100" dirty="0" smtClean="0"/>
                <a:t>Encapsulation and Inheritance through classes</a:t>
              </a:r>
              <a:endParaRPr lang="en-US" sz="11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37746" y="2845488"/>
            <a:ext cx="1310630" cy="1506471"/>
            <a:chOff x="1312545" y="71"/>
            <a:chExt cx="1310630" cy="1506471"/>
          </a:xfrm>
        </p:grpSpPr>
        <p:sp>
          <p:nvSpPr>
            <p:cNvPr id="26" name="Hexagon 25"/>
            <p:cNvSpPr/>
            <p:nvPr/>
          </p:nvSpPr>
          <p:spPr>
            <a:xfrm rot="5400000">
              <a:off x="1214624" y="97992"/>
              <a:ext cx="1506471" cy="1310630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Hexagon 4"/>
            <p:cNvSpPr/>
            <p:nvPr/>
          </p:nvSpPr>
          <p:spPr>
            <a:xfrm>
              <a:off x="1516784" y="234830"/>
              <a:ext cx="902150" cy="1036955"/>
            </a:xfrm>
            <a:prstGeom prst="rect">
              <a:avLst/>
            </a:prstGeom>
            <a:no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Interfaces</a:t>
              </a:r>
              <a:endParaRPr lang="en-US" sz="1200" kern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865116" y="4047159"/>
            <a:ext cx="1310630" cy="1506471"/>
            <a:chOff x="1312545" y="71"/>
            <a:chExt cx="1310630" cy="1506471"/>
          </a:xfrm>
        </p:grpSpPr>
        <p:sp>
          <p:nvSpPr>
            <p:cNvPr id="32" name="Hexagon 31"/>
            <p:cNvSpPr/>
            <p:nvPr/>
          </p:nvSpPr>
          <p:spPr>
            <a:xfrm rot="5400000">
              <a:off x="1214624" y="97992"/>
              <a:ext cx="1506471" cy="1310630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Hexagon 4"/>
            <p:cNvSpPr/>
            <p:nvPr/>
          </p:nvSpPr>
          <p:spPr>
            <a:xfrm>
              <a:off x="1499580" y="234830"/>
              <a:ext cx="973396" cy="1036955"/>
            </a:xfrm>
            <a:prstGeom prst="rect">
              <a:avLst/>
            </a:prstGeom>
            <a:no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900" dirty="0" smtClean="0"/>
            </a:p>
            <a:p>
              <a:pPr algn="ctr"/>
              <a:endParaRPr lang="en-US" sz="1100" dirty="0" smtClean="0"/>
            </a:p>
            <a:p>
              <a:pPr algn="ctr"/>
              <a:r>
                <a:rPr lang="en-US" sz="1100" dirty="0" smtClean="0"/>
                <a:t>Lambda Expressions</a:t>
              </a:r>
              <a:endParaRPr lang="en-US" sz="11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236716" y="4064688"/>
            <a:ext cx="1310630" cy="1506471"/>
            <a:chOff x="1312545" y="71"/>
            <a:chExt cx="1310630" cy="1506471"/>
          </a:xfrm>
        </p:grpSpPr>
        <p:sp>
          <p:nvSpPr>
            <p:cNvPr id="35" name="Hexagon 34"/>
            <p:cNvSpPr/>
            <p:nvPr/>
          </p:nvSpPr>
          <p:spPr>
            <a:xfrm rot="5400000">
              <a:off x="1214624" y="97992"/>
              <a:ext cx="1506471" cy="1310630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Hexagon 4"/>
            <p:cNvSpPr/>
            <p:nvPr/>
          </p:nvSpPr>
          <p:spPr>
            <a:xfrm>
              <a:off x="1516784" y="234830"/>
              <a:ext cx="902150" cy="1036955"/>
            </a:xfrm>
            <a:prstGeom prst="rect">
              <a:avLst/>
            </a:prstGeom>
            <a:no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Support for Constructors, Properties, Functions etc.</a:t>
              </a:r>
              <a:endParaRPr lang="en-US" sz="1200" kern="1200" dirty="0"/>
            </a:p>
          </p:txBody>
        </p:sp>
      </p:grp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TypeScript</a:t>
            </a:r>
            <a:r>
              <a:rPr lang="en-US" dirty="0" smtClean="0">
                <a:solidFill>
                  <a:schemeClr val="bg1"/>
                </a:solidFill>
              </a:rPr>
              <a:t> Key Features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27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TypeScript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905000"/>
            <a:ext cx="3124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class Animal {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 constructor(public name: string) { }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 move(</a:t>
            </a:r>
            <a:r>
              <a:rPr lang="en-US" sz="1200" dirty="0" err="1" smtClean="0">
                <a:solidFill>
                  <a:schemeClr val="bg1"/>
                </a:solidFill>
              </a:rPr>
              <a:t>distanceInMeters</a:t>
            </a:r>
            <a:r>
              <a:rPr lang="en-US" sz="1200" dirty="0" smtClean="0">
                <a:solidFill>
                  <a:schemeClr val="bg1"/>
                </a:solidFill>
              </a:rPr>
              <a:t>: number = 0) {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     console.log(`${this.name} moved ${</a:t>
            </a:r>
            <a:r>
              <a:rPr lang="en-US" sz="1200" dirty="0" err="1" smtClean="0">
                <a:solidFill>
                  <a:schemeClr val="bg1"/>
                </a:solidFill>
              </a:rPr>
              <a:t>distanceInMeters</a:t>
            </a:r>
            <a:r>
              <a:rPr lang="en-US" sz="1200" dirty="0" smtClean="0">
                <a:solidFill>
                  <a:schemeClr val="bg1"/>
                </a:solidFill>
              </a:rPr>
              <a:t>}m.`);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class Snake extends Animal {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 constructor(name: string) { super(name); }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 move(</a:t>
            </a:r>
            <a:r>
              <a:rPr lang="en-US" sz="1200" dirty="0" err="1" smtClean="0">
                <a:solidFill>
                  <a:schemeClr val="bg1"/>
                </a:solidFill>
              </a:rPr>
              <a:t>distanceInMeters</a:t>
            </a:r>
            <a:r>
              <a:rPr lang="en-US" sz="1200" dirty="0" smtClean="0">
                <a:solidFill>
                  <a:schemeClr val="bg1"/>
                </a:solidFill>
              </a:rPr>
              <a:t> = 5) {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     console.log("Slithering...");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</a:rPr>
              <a:t>super.move</a:t>
            </a:r>
            <a:r>
              <a:rPr lang="en-US" sz="1200" dirty="0" smtClean="0">
                <a:solidFill>
                  <a:schemeClr val="bg1"/>
                </a:solidFill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</a:rPr>
              <a:t>distanceInMeters</a:t>
            </a:r>
            <a:r>
              <a:rPr lang="en-US" sz="12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}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0" y="609600"/>
            <a:ext cx="3124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chemeClr val="bg1"/>
                </a:solidFill>
              </a:rPr>
              <a:t>var</a:t>
            </a:r>
            <a:r>
              <a:rPr lang="en-US" sz="900" dirty="0" smtClean="0">
                <a:solidFill>
                  <a:schemeClr val="bg1"/>
                </a:solidFill>
              </a:rPr>
              <a:t> __extends = (this &amp;&amp; </a:t>
            </a:r>
            <a:r>
              <a:rPr lang="en-US" sz="900" dirty="0" err="1" smtClean="0">
                <a:solidFill>
                  <a:schemeClr val="bg1"/>
                </a:solidFill>
              </a:rPr>
              <a:t>this.__extends</a:t>
            </a:r>
            <a:r>
              <a:rPr lang="en-US" sz="900" dirty="0" smtClean="0">
                <a:solidFill>
                  <a:schemeClr val="bg1"/>
                </a:solidFill>
              </a:rPr>
              <a:t>) || (function () {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    </a:t>
            </a:r>
            <a:r>
              <a:rPr lang="en-US" sz="900" dirty="0" err="1" smtClean="0">
                <a:solidFill>
                  <a:schemeClr val="bg1"/>
                </a:solidFill>
              </a:rPr>
              <a:t>var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extendStatics</a:t>
            </a:r>
            <a:r>
              <a:rPr lang="en-US" sz="900" dirty="0" smtClean="0">
                <a:solidFill>
                  <a:schemeClr val="bg1"/>
                </a:solidFill>
              </a:rPr>
              <a:t> = </a:t>
            </a:r>
            <a:r>
              <a:rPr lang="en-US" sz="900" dirty="0" err="1" smtClean="0">
                <a:solidFill>
                  <a:schemeClr val="bg1"/>
                </a:solidFill>
              </a:rPr>
              <a:t>Object.setPrototypeOf</a:t>
            </a:r>
            <a:r>
              <a:rPr lang="en-US" sz="900" dirty="0" smtClean="0">
                <a:solidFill>
                  <a:schemeClr val="bg1"/>
                </a:solidFill>
              </a:rPr>
              <a:t> ||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        ({ __proto__: [] } </a:t>
            </a:r>
            <a:r>
              <a:rPr lang="en-US" sz="900" dirty="0" err="1" smtClean="0">
                <a:solidFill>
                  <a:schemeClr val="bg1"/>
                </a:solidFill>
              </a:rPr>
              <a:t>instanceof</a:t>
            </a:r>
            <a:r>
              <a:rPr lang="en-US" sz="900" dirty="0" smtClean="0">
                <a:solidFill>
                  <a:schemeClr val="bg1"/>
                </a:solidFill>
              </a:rPr>
              <a:t> Array &amp;&amp; function (d, b) { </a:t>
            </a:r>
            <a:r>
              <a:rPr lang="en-US" sz="900" dirty="0" err="1" smtClean="0">
                <a:solidFill>
                  <a:schemeClr val="bg1"/>
                </a:solidFill>
              </a:rPr>
              <a:t>d.__proto</a:t>
            </a:r>
            <a:r>
              <a:rPr lang="en-US" sz="900" dirty="0" smtClean="0">
                <a:solidFill>
                  <a:schemeClr val="bg1"/>
                </a:solidFill>
              </a:rPr>
              <a:t>__ = b; }) ||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        function (d, b) { for (</a:t>
            </a:r>
            <a:r>
              <a:rPr lang="en-US" sz="900" dirty="0" err="1" smtClean="0">
                <a:solidFill>
                  <a:schemeClr val="bg1"/>
                </a:solidFill>
              </a:rPr>
              <a:t>var</a:t>
            </a:r>
            <a:r>
              <a:rPr lang="en-US" sz="900" dirty="0" smtClean="0">
                <a:solidFill>
                  <a:schemeClr val="bg1"/>
                </a:solidFill>
              </a:rPr>
              <a:t> p in b) if (</a:t>
            </a:r>
            <a:r>
              <a:rPr lang="en-US" sz="900" dirty="0" err="1" smtClean="0">
                <a:solidFill>
                  <a:schemeClr val="bg1"/>
                </a:solidFill>
              </a:rPr>
              <a:t>b.hasOwnProperty</a:t>
            </a:r>
            <a:r>
              <a:rPr lang="en-US" sz="900" dirty="0" smtClean="0">
                <a:solidFill>
                  <a:schemeClr val="bg1"/>
                </a:solidFill>
              </a:rPr>
              <a:t>(p)) d[p] = b[p]; };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    return function (d, b) {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        </a:t>
            </a:r>
            <a:r>
              <a:rPr lang="en-US" sz="900" dirty="0" err="1" smtClean="0">
                <a:solidFill>
                  <a:schemeClr val="bg1"/>
                </a:solidFill>
              </a:rPr>
              <a:t>extendStatics</a:t>
            </a:r>
            <a:r>
              <a:rPr lang="en-US" sz="900" dirty="0" smtClean="0">
                <a:solidFill>
                  <a:schemeClr val="bg1"/>
                </a:solidFill>
              </a:rPr>
              <a:t>(d, b);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        function __() { </a:t>
            </a:r>
            <a:r>
              <a:rPr lang="en-US" sz="900" dirty="0" err="1" smtClean="0">
                <a:solidFill>
                  <a:schemeClr val="bg1"/>
                </a:solidFill>
              </a:rPr>
              <a:t>this.constructor</a:t>
            </a:r>
            <a:r>
              <a:rPr lang="en-US" sz="900" dirty="0" smtClean="0">
                <a:solidFill>
                  <a:schemeClr val="bg1"/>
                </a:solidFill>
              </a:rPr>
              <a:t> = d; }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        </a:t>
            </a:r>
            <a:r>
              <a:rPr lang="en-US" sz="900" dirty="0" err="1" smtClean="0">
                <a:solidFill>
                  <a:schemeClr val="bg1"/>
                </a:solidFill>
              </a:rPr>
              <a:t>d.prototype</a:t>
            </a:r>
            <a:r>
              <a:rPr lang="en-US" sz="900" dirty="0" smtClean="0">
                <a:solidFill>
                  <a:schemeClr val="bg1"/>
                </a:solidFill>
              </a:rPr>
              <a:t> = b === null ? </a:t>
            </a:r>
            <a:r>
              <a:rPr lang="en-US" sz="900" dirty="0" err="1" smtClean="0">
                <a:solidFill>
                  <a:schemeClr val="bg1"/>
                </a:solidFill>
              </a:rPr>
              <a:t>Object.create</a:t>
            </a:r>
            <a:r>
              <a:rPr lang="en-US" sz="900" dirty="0" smtClean="0">
                <a:solidFill>
                  <a:schemeClr val="bg1"/>
                </a:solidFill>
              </a:rPr>
              <a:t>(b) : (__.prototype = </a:t>
            </a:r>
            <a:r>
              <a:rPr lang="en-US" sz="900" dirty="0" err="1" smtClean="0">
                <a:solidFill>
                  <a:schemeClr val="bg1"/>
                </a:solidFill>
              </a:rPr>
              <a:t>b.prototype</a:t>
            </a:r>
            <a:r>
              <a:rPr lang="en-US" sz="900" dirty="0" smtClean="0">
                <a:solidFill>
                  <a:schemeClr val="bg1"/>
                </a:solidFill>
              </a:rPr>
              <a:t>, new __());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    };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})();</a:t>
            </a:r>
          </a:p>
          <a:p>
            <a:r>
              <a:rPr lang="en-US" sz="900" dirty="0" err="1" smtClean="0">
                <a:solidFill>
                  <a:schemeClr val="bg1"/>
                </a:solidFill>
              </a:rPr>
              <a:t>var</a:t>
            </a:r>
            <a:r>
              <a:rPr lang="en-US" sz="900" dirty="0" smtClean="0">
                <a:solidFill>
                  <a:schemeClr val="bg1"/>
                </a:solidFill>
              </a:rPr>
              <a:t> Animal = (function () {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    function Animal(name) {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        this.name = name;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    </a:t>
            </a:r>
            <a:r>
              <a:rPr lang="en-US" sz="900" dirty="0" err="1" smtClean="0">
                <a:solidFill>
                  <a:schemeClr val="bg1"/>
                </a:solidFill>
              </a:rPr>
              <a:t>Animal.prototype.move</a:t>
            </a:r>
            <a:r>
              <a:rPr lang="en-US" sz="900" dirty="0" smtClean="0">
                <a:solidFill>
                  <a:schemeClr val="bg1"/>
                </a:solidFill>
              </a:rPr>
              <a:t> = function (</a:t>
            </a:r>
            <a:r>
              <a:rPr lang="en-US" sz="900" dirty="0" err="1" smtClean="0">
                <a:solidFill>
                  <a:schemeClr val="bg1"/>
                </a:solidFill>
              </a:rPr>
              <a:t>distanceInMeters</a:t>
            </a:r>
            <a:r>
              <a:rPr lang="en-US" sz="9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        if (</a:t>
            </a:r>
            <a:r>
              <a:rPr lang="en-US" sz="900" dirty="0" err="1" smtClean="0">
                <a:solidFill>
                  <a:schemeClr val="bg1"/>
                </a:solidFill>
              </a:rPr>
              <a:t>distanceInMeters</a:t>
            </a:r>
            <a:r>
              <a:rPr lang="en-US" sz="900" dirty="0" smtClean="0">
                <a:solidFill>
                  <a:schemeClr val="bg1"/>
                </a:solidFill>
              </a:rPr>
              <a:t> === void 0) { </a:t>
            </a:r>
            <a:r>
              <a:rPr lang="en-US" sz="900" dirty="0" err="1" smtClean="0">
                <a:solidFill>
                  <a:schemeClr val="bg1"/>
                </a:solidFill>
              </a:rPr>
              <a:t>distanceInMeters</a:t>
            </a:r>
            <a:r>
              <a:rPr lang="en-US" sz="900" dirty="0" smtClean="0">
                <a:solidFill>
                  <a:schemeClr val="bg1"/>
                </a:solidFill>
              </a:rPr>
              <a:t> = 0; }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        console.log(this.name + " moved " + </a:t>
            </a:r>
            <a:r>
              <a:rPr lang="en-US" sz="900" dirty="0" err="1" smtClean="0">
                <a:solidFill>
                  <a:schemeClr val="bg1"/>
                </a:solidFill>
              </a:rPr>
              <a:t>distanceInMeters</a:t>
            </a:r>
            <a:r>
              <a:rPr lang="en-US" sz="900" dirty="0" smtClean="0">
                <a:solidFill>
                  <a:schemeClr val="bg1"/>
                </a:solidFill>
              </a:rPr>
              <a:t> + "m.");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    };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    return Animal;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}());</a:t>
            </a:r>
          </a:p>
          <a:p>
            <a:r>
              <a:rPr lang="en-US" sz="900" dirty="0" err="1" smtClean="0">
                <a:solidFill>
                  <a:schemeClr val="bg1"/>
                </a:solidFill>
              </a:rPr>
              <a:t>var</a:t>
            </a:r>
            <a:r>
              <a:rPr lang="en-US" sz="900" dirty="0" smtClean="0">
                <a:solidFill>
                  <a:schemeClr val="bg1"/>
                </a:solidFill>
              </a:rPr>
              <a:t> Snake = (function (_super) {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    __extends(Snake, _super);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    function Snake(name) {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        return _</a:t>
            </a:r>
            <a:r>
              <a:rPr lang="en-US" sz="900" dirty="0" err="1" smtClean="0">
                <a:solidFill>
                  <a:schemeClr val="bg1"/>
                </a:solidFill>
              </a:rPr>
              <a:t>super.call</a:t>
            </a:r>
            <a:r>
              <a:rPr lang="en-US" sz="900" dirty="0" smtClean="0">
                <a:solidFill>
                  <a:schemeClr val="bg1"/>
                </a:solidFill>
              </a:rPr>
              <a:t>(this, name) || this;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    </a:t>
            </a:r>
            <a:r>
              <a:rPr lang="en-US" sz="900" dirty="0" err="1" smtClean="0">
                <a:solidFill>
                  <a:schemeClr val="bg1"/>
                </a:solidFill>
              </a:rPr>
              <a:t>Snake.prototype.move</a:t>
            </a:r>
            <a:r>
              <a:rPr lang="en-US" sz="900" dirty="0" smtClean="0">
                <a:solidFill>
                  <a:schemeClr val="bg1"/>
                </a:solidFill>
              </a:rPr>
              <a:t> = function (</a:t>
            </a:r>
            <a:r>
              <a:rPr lang="en-US" sz="900" dirty="0" err="1" smtClean="0">
                <a:solidFill>
                  <a:schemeClr val="bg1"/>
                </a:solidFill>
              </a:rPr>
              <a:t>distanceInMeters</a:t>
            </a:r>
            <a:r>
              <a:rPr lang="en-US" sz="9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        if (</a:t>
            </a:r>
            <a:r>
              <a:rPr lang="en-US" sz="900" dirty="0" err="1" smtClean="0">
                <a:solidFill>
                  <a:schemeClr val="bg1"/>
                </a:solidFill>
              </a:rPr>
              <a:t>distanceInMeters</a:t>
            </a:r>
            <a:r>
              <a:rPr lang="en-US" sz="900" dirty="0" smtClean="0">
                <a:solidFill>
                  <a:schemeClr val="bg1"/>
                </a:solidFill>
              </a:rPr>
              <a:t> === void 0) { </a:t>
            </a:r>
            <a:r>
              <a:rPr lang="en-US" sz="900" dirty="0" err="1" smtClean="0">
                <a:solidFill>
                  <a:schemeClr val="bg1"/>
                </a:solidFill>
              </a:rPr>
              <a:t>distanceInMeters</a:t>
            </a:r>
            <a:r>
              <a:rPr lang="en-US" sz="900" dirty="0" smtClean="0">
                <a:solidFill>
                  <a:schemeClr val="bg1"/>
                </a:solidFill>
              </a:rPr>
              <a:t> = 5; }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        console.log("Slithering...");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        _</a:t>
            </a:r>
            <a:r>
              <a:rPr lang="en-US" sz="900" dirty="0" err="1" smtClean="0">
                <a:solidFill>
                  <a:schemeClr val="bg1"/>
                </a:solidFill>
              </a:rPr>
              <a:t>super.prototype.move.call</a:t>
            </a:r>
            <a:r>
              <a:rPr lang="en-US" sz="900" dirty="0" smtClean="0">
                <a:solidFill>
                  <a:schemeClr val="bg1"/>
                </a:solidFill>
              </a:rPr>
              <a:t>(this, </a:t>
            </a:r>
            <a:r>
              <a:rPr lang="en-US" sz="900" dirty="0" err="1" smtClean="0">
                <a:solidFill>
                  <a:schemeClr val="bg1"/>
                </a:solidFill>
              </a:rPr>
              <a:t>distanceInMeters</a:t>
            </a:r>
            <a:r>
              <a:rPr lang="en-US" sz="9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    };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    return Snake;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}(Animal));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63" y="2481263"/>
            <a:ext cx="1404937" cy="14049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42404" y="3732311"/>
            <a:ext cx="516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TSC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27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TypeScript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444" y="1371600"/>
            <a:ext cx="6453991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0" y="655320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Picture Courtesy: https://www.pinterest.com/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01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Learning Topics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Environment Setup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Overview of tools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Typescript Overview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Typescript Fundamentals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Demo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Typescript and Visual Studio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Sample application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65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bg1"/>
                </a:solidFill>
              </a:rPr>
              <a:t>DEMO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81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Play ground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sz="2000" dirty="0" smtClean="0">
                <a:solidFill>
                  <a:schemeClr val="bg1"/>
                </a:solidFill>
                <a:hlinkClick r:id="rId2"/>
              </a:rPr>
              <a:t>www.typescriptlang.org/play/index.html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5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bg1"/>
                </a:solidFill>
              </a:rPr>
              <a:t>Visual Studio </a:t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4800" dirty="0" err="1" smtClean="0">
                <a:solidFill>
                  <a:schemeClr val="bg1"/>
                </a:solidFill>
              </a:rPr>
              <a:t>TypeScript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11" y="1991764"/>
            <a:ext cx="1226458" cy="64389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81400"/>
            <a:ext cx="607400" cy="60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24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TypeScript</a:t>
            </a:r>
            <a:r>
              <a:rPr lang="en-US" dirty="0" smtClean="0">
                <a:solidFill>
                  <a:schemeClr val="bg1"/>
                </a:solidFill>
              </a:rPr>
              <a:t> Alternatives?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900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Follow JavaScript patterns to write clean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bg1"/>
                </a:solidFill>
              </a:rPr>
              <a:t>CoffeScript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DART</a:t>
            </a:r>
          </a:p>
        </p:txBody>
      </p:sp>
    </p:spTree>
    <p:extLst>
      <p:ext uri="{BB962C8B-B14F-4D97-AF65-F5344CB8AC3E}">
        <p14:creationId xmlns:p14="http://schemas.microsoft.com/office/powerpoint/2010/main" val="126015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Reference Materials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https://www.typescriptlang.org/docs/tutorial.html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hlinkClick r:id="rId3"/>
              </a:rPr>
              <a:t>https://github.com/Microsoft/TypeScript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hlinkClick r:id="rId4"/>
              </a:rPr>
              <a:t>https://app.pluralsight.com/library/courses/typescript/table-of-contents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hlinkClick r:id="rId5"/>
              </a:rPr>
              <a:t>https://app.pluralsight.com/library/courses/typescript-in-depth/table-of-contents</a:t>
            </a:r>
            <a:endParaRPr lang="en-US" sz="18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hlinkClick r:id="rId6"/>
              </a:rPr>
              <a:t>http://www.codeproject.com/Articles/802722/TypeScript-The-Basics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1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8237"/>
            <a:ext cx="8229600" cy="868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9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800" b="1" dirty="0" smtClean="0">
                <a:solidFill>
                  <a:srgbClr val="FFFF00"/>
                </a:solidFill>
                <a:latin typeface="+mj-lt"/>
                <a:cs typeface="Arial" panose="020B0604020202020204" pitchFamily="34" charset="0"/>
              </a:rPr>
              <a:t>THANK YOU</a:t>
            </a:r>
          </a:p>
          <a:p>
            <a:pPr marL="0" indent="0" algn="ctr">
              <a:buNone/>
            </a:pPr>
            <a:endParaRPr lang="en-US" sz="4800" b="1" dirty="0" smtClean="0">
              <a:solidFill>
                <a:srgbClr val="FFFF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9000" y="35814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Happy Learning!</a:t>
            </a:r>
          </a:p>
          <a:p>
            <a:pPr algn="ctr"/>
            <a:r>
              <a:rPr lang="en-US" i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Laxman</a:t>
            </a:r>
            <a:endParaRPr lang="en-US" i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7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Environment Setup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Required tools and software for this training</a:t>
            </a:r>
          </a:p>
          <a:p>
            <a:pPr marL="0" indent="0">
              <a:buNone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860425" indent="-460375"/>
            <a:r>
              <a:rPr lang="en-US" sz="2400" dirty="0" smtClean="0">
                <a:solidFill>
                  <a:schemeClr val="bg1"/>
                </a:solidFill>
              </a:rPr>
              <a:t>NPM (Node Package Manager)</a:t>
            </a:r>
          </a:p>
          <a:p>
            <a:pPr marL="860425" indent="-460375"/>
            <a:r>
              <a:rPr lang="en-US" sz="2400" dirty="0" smtClean="0">
                <a:solidFill>
                  <a:schemeClr val="bg1"/>
                </a:solidFill>
              </a:rPr>
              <a:t>GIT</a:t>
            </a:r>
          </a:p>
          <a:p>
            <a:pPr marL="860425" indent="-460375"/>
            <a:r>
              <a:rPr lang="en-US" sz="2400" dirty="0" smtClean="0">
                <a:solidFill>
                  <a:schemeClr val="bg1"/>
                </a:solidFill>
              </a:rPr>
              <a:t>Visual Studio Code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9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NPM (Node Package Manager)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4754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is NPM and why to use it?</a:t>
            </a:r>
          </a:p>
          <a:p>
            <a:pPr marL="0" indent="0">
              <a:buNone/>
            </a:pPr>
            <a:endParaRPr lang="en-US" sz="12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 err="1" smtClean="0">
                <a:solidFill>
                  <a:schemeClr val="bg1"/>
                </a:solidFill>
              </a:rPr>
              <a:t>npm</a:t>
            </a:r>
            <a:r>
              <a:rPr lang="en-US" sz="2300" dirty="0" smtClean="0">
                <a:solidFill>
                  <a:schemeClr val="bg1"/>
                </a:solidFill>
              </a:rPr>
              <a:t> is a package manager for JavaScript libraries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bg1"/>
                </a:solidFill>
              </a:rPr>
              <a:t>One stop solution to most of the available client side frameworks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bg1"/>
                </a:solidFill>
              </a:rPr>
              <a:t>Availability of thousands of ready to use JavaScript libraries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bg1"/>
                </a:solidFill>
              </a:rPr>
              <a:t>Manages the project dependencies very well compared to manual management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bg1"/>
                </a:solidFill>
              </a:rPr>
              <a:t>Similar to </a:t>
            </a:r>
            <a:r>
              <a:rPr lang="en-US" sz="2300" dirty="0" err="1" smtClean="0">
                <a:solidFill>
                  <a:schemeClr val="bg1"/>
                </a:solidFill>
              </a:rPr>
              <a:t>NuGet</a:t>
            </a:r>
            <a:r>
              <a:rPr lang="en-US" sz="2300" dirty="0" smtClean="0">
                <a:solidFill>
                  <a:schemeClr val="bg1"/>
                </a:solidFill>
              </a:rPr>
              <a:t> in </a:t>
            </a:r>
            <a:r>
              <a:rPr lang="en-US" sz="2300" dirty="0" err="1" smtClean="0">
                <a:solidFill>
                  <a:schemeClr val="bg1"/>
                </a:solidFill>
              </a:rPr>
              <a:t>.net</a:t>
            </a:r>
            <a:r>
              <a:rPr lang="en-US" sz="2300" dirty="0" smtClean="0">
                <a:solidFill>
                  <a:schemeClr val="bg1"/>
                </a:solidFill>
              </a:rPr>
              <a:t> world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bg1"/>
                </a:solidFill>
              </a:rPr>
              <a:t>Ships as bundled with </a:t>
            </a:r>
            <a:r>
              <a:rPr lang="en-US" sz="2300" dirty="0" err="1" smtClean="0">
                <a:solidFill>
                  <a:schemeClr val="bg1"/>
                </a:solidFill>
              </a:rPr>
              <a:t>NodeJS</a:t>
            </a:r>
            <a:endParaRPr lang="en-US" sz="23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bg1"/>
                </a:solidFill>
              </a:rPr>
              <a:t>Example of the frameworks which are hosted in </a:t>
            </a:r>
            <a:r>
              <a:rPr lang="en-US" sz="2300" dirty="0" err="1" smtClean="0">
                <a:solidFill>
                  <a:schemeClr val="bg1"/>
                </a:solidFill>
              </a:rPr>
              <a:t>npm</a:t>
            </a:r>
            <a:r>
              <a:rPr lang="en-US" sz="2300" dirty="0" smtClean="0">
                <a:solidFill>
                  <a:schemeClr val="bg1"/>
                </a:solidFill>
              </a:rPr>
              <a:t> are Angular, </a:t>
            </a:r>
            <a:r>
              <a:rPr lang="en-US" sz="2300" dirty="0" err="1" smtClean="0">
                <a:solidFill>
                  <a:schemeClr val="bg1"/>
                </a:solidFill>
              </a:rPr>
              <a:t>TypeScript</a:t>
            </a:r>
            <a:r>
              <a:rPr lang="en-US" sz="2300" dirty="0" smtClean="0">
                <a:solidFill>
                  <a:schemeClr val="bg1"/>
                </a:solidFill>
              </a:rPr>
              <a:t>, React, </a:t>
            </a:r>
            <a:r>
              <a:rPr lang="en-US" sz="2300" dirty="0" err="1" smtClean="0">
                <a:solidFill>
                  <a:schemeClr val="bg1"/>
                </a:solidFill>
              </a:rPr>
              <a:t>Jquery</a:t>
            </a:r>
            <a:r>
              <a:rPr lang="en-US" sz="2300" dirty="0" smtClean="0">
                <a:solidFill>
                  <a:schemeClr val="bg1"/>
                </a:solidFill>
              </a:rPr>
              <a:t>, Bootstrap, Gulp, Grunt etc….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bg1"/>
                </a:solidFill>
              </a:rPr>
              <a:t>Package Manager URL – </a:t>
            </a:r>
            <a:r>
              <a:rPr lang="en-US" sz="2400" dirty="0" smtClean="0">
                <a:solidFill>
                  <a:schemeClr val="bg1"/>
                </a:solidFill>
                <a:hlinkClick r:id="rId2"/>
              </a:rPr>
              <a:t>https://www.npmjs.com/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20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Git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GitHub</a:t>
            </a:r>
          </a:p>
          <a:p>
            <a:pPr marL="0" indent="0">
              <a:buNone/>
            </a:pPr>
            <a:endParaRPr lang="en-US" sz="900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Distributed Source Control Manager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Source code of all open source client frameworks are hosted in GitHub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We will be pulling some of the angular code from GitHub to start with Angular code</a:t>
            </a:r>
          </a:p>
          <a:p>
            <a:pPr lvl="1"/>
            <a:endParaRPr lang="en-US" sz="1800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All materials used in this training will be available at following GitHub repository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https://github.com/laxmandasari/Angular-Training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1"/>
            <a:endParaRPr lang="en-US" sz="1600" dirty="0" smtClean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1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Visual Studio 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VS Code</a:t>
            </a:r>
          </a:p>
          <a:p>
            <a:pPr marL="0" indent="0">
              <a:buNone/>
            </a:pPr>
            <a:endParaRPr lang="en-US" sz="900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Visual Studio code is lightweight and powerful source code editor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Available for Windows, mac and Linux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Built-in support for JavaScript, </a:t>
            </a:r>
            <a:r>
              <a:rPr lang="en-US" sz="1800" dirty="0" err="1" smtClean="0">
                <a:solidFill>
                  <a:schemeClr val="bg1"/>
                </a:solidFill>
              </a:rPr>
              <a:t>TypeScript</a:t>
            </a:r>
            <a:r>
              <a:rPr lang="en-US" sz="1800" dirty="0" smtClean="0">
                <a:solidFill>
                  <a:schemeClr val="bg1"/>
                </a:solidFill>
              </a:rPr>
              <a:t> and Node.js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Rich extensions available for various other languages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In-Built support for </a:t>
            </a:r>
            <a:r>
              <a:rPr lang="en-US" sz="1800" dirty="0" err="1" smtClean="0">
                <a:solidFill>
                  <a:schemeClr val="bg1"/>
                </a:solidFill>
              </a:rPr>
              <a:t>Git</a:t>
            </a:r>
            <a:r>
              <a:rPr lang="en-US" sz="1800" dirty="0" smtClean="0">
                <a:solidFill>
                  <a:schemeClr val="bg1"/>
                </a:solidFill>
              </a:rPr>
              <a:t> Integration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7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800" dirty="0" err="1" smtClean="0">
                <a:solidFill>
                  <a:schemeClr val="bg1"/>
                </a:solidFill>
              </a:rPr>
              <a:t>TypeScript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97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JavaScript</a:t>
            </a:r>
          </a:p>
          <a:p>
            <a:pPr marL="0" indent="0">
              <a:buNone/>
            </a:pPr>
            <a:endParaRPr lang="en-US" sz="900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Universal client side web 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One language supported by every browser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Does not need any special 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Dynamic type support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Server side support with </a:t>
            </a:r>
            <a:r>
              <a:rPr lang="en-US" sz="1800" dirty="0" err="1" smtClean="0">
                <a:solidFill>
                  <a:schemeClr val="bg1"/>
                </a:solidFill>
              </a:rPr>
              <a:t>Node.Js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Support patterns to write clean code</a:t>
            </a:r>
          </a:p>
          <a:p>
            <a:pPr marL="457200" lvl="1" indent="-45720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61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What is the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Problem?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2733675"/>
            <a:ext cx="29051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40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6139</TotalTime>
  <Words>826</Words>
  <Application>Microsoft Office PowerPoint</Application>
  <PresentationFormat>On-screen Show (4:3)</PresentationFormat>
  <Paragraphs>173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ngular</vt:lpstr>
      <vt:lpstr>Learning Topics</vt:lpstr>
      <vt:lpstr>Environment Setup</vt:lpstr>
      <vt:lpstr>NPM (Node Package Manager)</vt:lpstr>
      <vt:lpstr>Git</vt:lpstr>
      <vt:lpstr>Visual Studio Code</vt:lpstr>
      <vt:lpstr>PowerPoint Presentation</vt:lpstr>
      <vt:lpstr>JavaScript</vt:lpstr>
      <vt:lpstr>PowerPoint Presentation</vt:lpstr>
      <vt:lpstr>The Problem</vt:lpstr>
      <vt:lpstr>JavaScript</vt:lpstr>
      <vt:lpstr>PowerPoint Presentation</vt:lpstr>
      <vt:lpstr>PowerPoint Presentation</vt:lpstr>
      <vt:lpstr>PowerPoint Presentation</vt:lpstr>
      <vt:lpstr>TypeScript</vt:lpstr>
      <vt:lpstr>PowerPoint Presentation</vt:lpstr>
      <vt:lpstr>TypeScript Key Features</vt:lpstr>
      <vt:lpstr>TypeScript</vt:lpstr>
      <vt:lpstr>TypeScript</vt:lpstr>
      <vt:lpstr>PowerPoint Presentation</vt:lpstr>
      <vt:lpstr>PowerPoint Presentation</vt:lpstr>
      <vt:lpstr>PowerPoint Presentation</vt:lpstr>
      <vt:lpstr>TypeScript Alternatives?</vt:lpstr>
      <vt:lpstr>Reference Materials</vt:lpstr>
      <vt:lpstr>PowerPoint Presentation</vt:lpstr>
    </vt:vector>
  </TitlesOfParts>
  <Company>MetLife A - Office 2010P+Access, noOut, REMOVE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ngular</dc:title>
  <dc:creator>Dasari, Laxman</dc:creator>
  <cp:lastModifiedBy>Dasari, Laxman</cp:lastModifiedBy>
  <cp:revision>90</cp:revision>
  <dcterms:created xsi:type="dcterms:W3CDTF">2017-05-09T23:40:25Z</dcterms:created>
  <dcterms:modified xsi:type="dcterms:W3CDTF">2017-05-15T20:50:26Z</dcterms:modified>
</cp:coreProperties>
</file>