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590" r:id="rId2"/>
    <p:sldId id="585" r:id="rId3"/>
    <p:sldId id="594" r:id="rId4"/>
    <p:sldId id="595" r:id="rId5"/>
    <p:sldId id="596" r:id="rId6"/>
    <p:sldId id="597" r:id="rId7"/>
    <p:sldId id="598" r:id="rId8"/>
    <p:sldId id="599" r:id="rId9"/>
    <p:sldId id="589" r:id="rId10"/>
    <p:sldId id="573" r:id="rId11"/>
    <p:sldId id="569" r:id="rId12"/>
    <p:sldId id="556" r:id="rId13"/>
    <p:sldId id="557" r:id="rId14"/>
    <p:sldId id="561" r:id="rId15"/>
    <p:sldId id="565" r:id="rId16"/>
    <p:sldId id="559" r:id="rId17"/>
    <p:sldId id="562" r:id="rId18"/>
    <p:sldId id="563" r:id="rId19"/>
    <p:sldId id="567" r:id="rId20"/>
    <p:sldId id="568" r:id="rId21"/>
    <p:sldId id="586" r:id="rId22"/>
    <p:sldId id="58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3D3"/>
    <a:srgbClr val="00FA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83"/>
    <p:restoredTop sz="93504" autoAdjust="0"/>
  </p:normalViewPr>
  <p:slideViewPr>
    <p:cSldViewPr snapToGrid="0" snapToObjects="1">
      <p:cViewPr varScale="1">
        <p:scale>
          <a:sx n="76" d="100"/>
          <a:sy n="76" d="100"/>
        </p:scale>
        <p:origin x="96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D05E8-3DF5-FD46-9141-5A7084B5FDF3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8DEBC-DACC-FE4F-BAEC-439EE2357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285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878A0-9C37-D94F-A0A6-9A400FDA9B06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21C64F-D9EB-7940-B1ED-B7B0809D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954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1674994"/>
            <a:ext cx="7886700" cy="2387600"/>
          </a:xfrm>
        </p:spPr>
        <p:txBody>
          <a:bodyPr anchor="b">
            <a:normAutofit/>
          </a:bodyPr>
          <a:lstStyle>
            <a:lvl1pPr algn="ctr" latinLnBrk="0">
              <a:defRPr lang="zh-CN" sz="44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90515" y="4238972"/>
            <a:ext cx="7564372" cy="1137793"/>
          </a:xfrm>
        </p:spPr>
        <p:txBody>
          <a:bodyPr>
            <a:normAutofit/>
          </a:bodyPr>
          <a:lstStyle>
            <a:lvl1pPr marL="0" indent="0" algn="ctr" latinLnBrk="0">
              <a:lnSpc>
                <a:spcPct val="100000"/>
              </a:lnSpc>
              <a:spcBef>
                <a:spcPts val="0"/>
              </a:spcBef>
              <a:buNone/>
              <a:defRPr lang="zh-CN"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en-US" altLang="zh-CN" dirty="0"/>
              <a:t>Click to edit Master subtitle style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151F7-36B5-D143-9C1D-88EFEC9F617B}" type="datetime1">
              <a:rPr lang="en-US" smtClean="0"/>
              <a:t>3/29/2020</a:t>
            </a:fld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44C54-BAF9-9C49-9C7D-D463085BC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3FCEA-7196-7E4F-8B32-C4975F41D42B}" type="datetime1">
              <a:rPr lang="en-US" smtClean="0"/>
              <a:t>3/29/2020</a:t>
            </a:fld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44C54-BAF9-9C49-9C7D-D463085BC6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61564" y="365125"/>
            <a:ext cx="1364673" cy="5811838"/>
          </a:xfrm>
        </p:spPr>
        <p:txBody>
          <a:bodyPr vert="eaVert"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B90C-3782-864A-B289-5FDF3A37EC7A}" type="datetime1">
              <a:rPr lang="en-US" smtClean="0"/>
              <a:t>3/29/2020</a:t>
            </a:fld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44C54-BAF9-9C49-9C7D-D463085BC6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327" y="87165"/>
            <a:ext cx="8062025" cy="659962"/>
          </a:xfrm>
        </p:spPr>
        <p:txBody>
          <a:bodyPr anchor="b">
            <a:normAutofit/>
          </a:bodyPr>
          <a:lstStyle>
            <a:lvl1pPr latinLnBrk="0">
              <a:defRPr lang="zh-CN" sz="2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1" y="971267"/>
            <a:ext cx="7888110" cy="5385087"/>
          </a:xfrm>
        </p:spPr>
        <p:txBody>
          <a:bodyPr>
            <a:normAutofit/>
          </a:bodyPr>
          <a:lstStyle>
            <a:lvl1pPr marL="285750" indent="-285750" algn="l" latinLnBrk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Wingdings" charset="2"/>
              <a:buChar char="Ø"/>
              <a:defRPr lang="zh-CN" sz="2400">
                <a:solidFill>
                  <a:schemeClr val="tx1"/>
                </a:solidFill>
                <a:latin typeface="Arial"/>
                <a:ea typeface="华文宋体"/>
                <a:cs typeface="Arial"/>
              </a:defRPr>
            </a:lvl1pPr>
            <a:lvl2pPr marL="685800" indent="-228600" algn="l" latinLnBrk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Wingdings" charset="2"/>
              <a:buChar char="Ø"/>
              <a:defRPr lang="zh-CN" sz="2000">
                <a:solidFill>
                  <a:schemeClr val="tx1"/>
                </a:solidFill>
                <a:latin typeface="Arial"/>
                <a:ea typeface="华文宋体"/>
                <a:cs typeface="Arial"/>
              </a:defRPr>
            </a:lvl2pPr>
            <a:lvl3pPr marL="1143000" indent="-228600" algn="l" latinLnBrk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Wingdings" charset="2"/>
              <a:buChar char="Ø"/>
              <a:defRPr lang="zh-CN" sz="1800">
                <a:solidFill>
                  <a:schemeClr val="tx1"/>
                </a:solidFill>
                <a:latin typeface="Arial"/>
                <a:ea typeface="华文宋体"/>
                <a:cs typeface="Arial"/>
              </a:defRPr>
            </a:lvl3pPr>
            <a:lvl4pPr marL="1600200" indent="-228600" algn="l" latinLnBrk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Wingdings" charset="2"/>
              <a:buChar char="Ø"/>
              <a:defRPr lang="zh-CN" sz="1600">
                <a:solidFill>
                  <a:schemeClr val="tx1"/>
                </a:solidFill>
                <a:latin typeface="Arial"/>
                <a:ea typeface="华文宋体"/>
                <a:cs typeface="Arial"/>
              </a:defRPr>
            </a:lvl4pPr>
            <a:lvl5pPr marL="2057400" indent="-228600" algn="l" latinLnBrk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Wingdings" charset="2"/>
              <a:buChar char="Ø"/>
              <a:defRPr lang="zh-CN" sz="1400">
                <a:solidFill>
                  <a:schemeClr val="tx1"/>
                </a:solidFill>
                <a:latin typeface="Arial"/>
                <a:ea typeface="华文宋体"/>
                <a:cs typeface="Arial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1" y="6450195"/>
            <a:ext cx="2457450" cy="271285"/>
          </a:xfrm>
        </p:spPr>
        <p:txBody>
          <a:bodyPr/>
          <a:lstStyle/>
          <a:p>
            <a:fld id="{4205D912-1351-634A-8C62-1CD87216AF6E}" type="datetime1">
              <a:rPr lang="en-US" smtClean="0"/>
              <a:t>3/29/2020</a:t>
            </a:fld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057900" y="6450195"/>
            <a:ext cx="2457450" cy="271285"/>
          </a:xfrm>
        </p:spPr>
        <p:txBody>
          <a:bodyPr/>
          <a:lstStyle/>
          <a:p>
            <a:fld id="{AEC44C54-BAF9-9C49-9C7D-D463085BC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2" y="2402239"/>
            <a:ext cx="3381536" cy="2187227"/>
          </a:xfrm>
        </p:spPr>
        <p:txBody>
          <a:bodyPr anchor="ctr">
            <a:noAutofit/>
          </a:bodyPr>
          <a:lstStyle>
            <a:lvl1pPr algn="l" latinLnBrk="0">
              <a:defRPr lang="zh-CN" sz="4800">
                <a:solidFill>
                  <a:srgbClr val="D24726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42481" y="2402237"/>
            <a:ext cx="3952068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5BFA0-47B7-424D-8B95-32A235981F6E}" type="datetime1">
              <a:rPr lang="en-US" smtClean="0"/>
              <a:t>3/29/2020</a:t>
            </a:fld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44C54-BAF9-9C49-9C7D-D463085BC6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latinLnBrk="0">
              <a:buClrTx/>
              <a:buFont typeface="Arial"/>
              <a:buChar char="•"/>
              <a:defRPr lang="zh-CN" sz="1600">
                <a:solidFill>
                  <a:srgbClr val="000000"/>
                </a:solidFill>
              </a:defRPr>
            </a:lvl1pPr>
            <a:lvl2pPr marL="285750" indent="-285750" latinLnBrk="0">
              <a:buClrTx/>
              <a:buFont typeface="Arial"/>
              <a:buChar char="•"/>
              <a:defRPr lang="zh-CN" sz="1400">
                <a:solidFill>
                  <a:srgbClr val="000000"/>
                </a:solidFill>
              </a:defRPr>
            </a:lvl2pPr>
            <a:lvl3pPr marL="171450" indent="-171450" latinLnBrk="0">
              <a:buClrTx/>
              <a:buFont typeface="Arial"/>
              <a:buChar char="•"/>
              <a:defRPr lang="zh-CN" sz="1200">
                <a:solidFill>
                  <a:srgbClr val="000000"/>
                </a:solidFill>
              </a:defRPr>
            </a:lvl3pPr>
            <a:lvl4pPr marL="171450" indent="-171450" latinLnBrk="0">
              <a:buClrTx/>
              <a:buFont typeface="Arial"/>
              <a:buChar char="•"/>
              <a:defRPr lang="zh-CN" sz="1100">
                <a:solidFill>
                  <a:srgbClr val="000000"/>
                </a:solidFill>
              </a:defRPr>
            </a:lvl4pPr>
            <a:lvl5pPr marL="171450" indent="-171450" latinLnBrk="0">
              <a:buClrTx/>
              <a:buFont typeface="Arial"/>
              <a:buChar char="•"/>
              <a:defRPr lang="zh-CN" sz="1100">
                <a:solidFill>
                  <a:srgbClr val="000000"/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zh-CN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zh-CN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zh-CN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zh-CN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zh-CN"/>
              <a:t>Fifth level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rgbClr val="000000"/>
                </a:solidFill>
              </a:defRPr>
            </a:lvl1pPr>
            <a:lvl2pPr latinLnBrk="0">
              <a:defRPr lang="zh-CN" sz="1400">
                <a:solidFill>
                  <a:srgbClr val="000000"/>
                </a:solidFill>
              </a:defRPr>
            </a:lvl2pPr>
            <a:lvl3pPr latinLnBrk="0">
              <a:defRPr lang="zh-CN" sz="1200">
                <a:solidFill>
                  <a:srgbClr val="000000"/>
                </a:solidFill>
              </a:defRPr>
            </a:lvl3pPr>
            <a:lvl4pPr latinLnBrk="0">
              <a:defRPr lang="zh-CN" sz="1100">
                <a:solidFill>
                  <a:srgbClr val="000000"/>
                </a:solidFill>
              </a:defRPr>
            </a:lvl4pPr>
            <a:lvl5pPr latinLnBrk="0">
              <a:defRPr lang="zh-CN" sz="1100">
                <a:solidFill>
                  <a:srgbClr val="000000"/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zh-CN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zh-CN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zh-CN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zh-CN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zh-CN"/>
              <a:t>Fifth level</a:t>
            </a:r>
            <a:endParaRPr 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D40B-6957-5647-A2D4-6D9FE171E0D1}" type="datetime1">
              <a:rPr lang="en-US" smtClean="0"/>
              <a:t>3/29/2020</a:t>
            </a:fld>
            <a:endParaRPr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44C54-BAF9-9C49-9C7D-D463085BC6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0"/>
            <a:ext cx="8053388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8" y="2193929"/>
            <a:ext cx="386715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rgbClr val="000000"/>
                </a:solidFill>
              </a:defRPr>
            </a:lvl1pPr>
            <a:lvl2pPr latinLnBrk="0">
              <a:defRPr lang="zh-CN" sz="1400">
                <a:solidFill>
                  <a:srgbClr val="000000"/>
                </a:solidFill>
              </a:defRPr>
            </a:lvl2pPr>
            <a:lvl3pPr latinLnBrk="0">
              <a:defRPr lang="zh-CN" sz="1200">
                <a:solidFill>
                  <a:srgbClr val="000000"/>
                </a:solidFill>
              </a:defRPr>
            </a:lvl3pPr>
            <a:lvl4pPr latinLnBrk="0">
              <a:defRPr lang="zh-CN" sz="1100">
                <a:solidFill>
                  <a:srgbClr val="000000"/>
                </a:solidFill>
              </a:defRPr>
            </a:lvl4pPr>
            <a:lvl5pPr latinLnBrk="0">
              <a:defRPr lang="zh-CN" sz="1100">
                <a:solidFill>
                  <a:srgbClr val="000000"/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zh-CN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zh-CN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zh-CN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zh-CN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zh-CN"/>
              <a:t>Fifth level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2250" y="1489075"/>
            <a:ext cx="3868340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2250" y="2193929"/>
            <a:ext cx="386834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rgbClr val="000000"/>
                </a:solidFill>
              </a:defRPr>
            </a:lvl1pPr>
            <a:lvl2pPr latinLnBrk="0">
              <a:defRPr lang="zh-CN" sz="1400">
                <a:solidFill>
                  <a:srgbClr val="000000"/>
                </a:solidFill>
              </a:defRPr>
            </a:lvl2pPr>
            <a:lvl3pPr latinLnBrk="0">
              <a:defRPr lang="zh-CN" sz="1200">
                <a:solidFill>
                  <a:srgbClr val="000000"/>
                </a:solidFill>
              </a:defRPr>
            </a:lvl3pPr>
            <a:lvl4pPr latinLnBrk="0">
              <a:defRPr lang="zh-CN" sz="1100">
                <a:solidFill>
                  <a:srgbClr val="000000"/>
                </a:solidFill>
              </a:defRPr>
            </a:lvl4pPr>
            <a:lvl5pPr latinLnBrk="0">
              <a:defRPr lang="zh-CN" sz="1100">
                <a:solidFill>
                  <a:srgbClr val="000000"/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zh-CN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zh-CN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zh-CN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zh-CN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zh-CN"/>
              <a:t>Fifth level</a:t>
            </a:r>
            <a:endParaRPr 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E8FC1-53E6-5349-897A-8543DD68AA5C}" type="datetime1">
              <a:rPr lang="en-US" smtClean="0"/>
              <a:t>3/29/2020</a:t>
            </a:fld>
            <a:endParaRPr 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44C54-BAF9-9C49-9C7D-D463085BC6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1219-F138-3348-B886-7CAA4BD03A5E}" type="datetime1">
              <a:rPr lang="en-US" smtClean="0"/>
              <a:t>3/29/2020</a:t>
            </a:fld>
            <a:endParaRPr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44C54-BAF9-9C49-9C7D-D463085BC6A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40EE-BDE7-9241-84E9-183A22D75A55}" type="datetime1">
              <a:rPr lang="en-US" smtClean="0"/>
              <a:t>3/29/2020</a:t>
            </a:fld>
            <a:endParaRPr 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44C54-BAF9-9C49-9C7D-D463085BC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en-US" altLang="zh-CN"/>
              <a:t>Click to edit Master title style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rgbClr val="000000"/>
                </a:solidFill>
              </a:defRPr>
            </a:lvl1pPr>
            <a:lvl2pPr latinLnBrk="0">
              <a:defRPr lang="zh-CN" sz="1400">
                <a:solidFill>
                  <a:srgbClr val="000000"/>
                </a:solidFill>
              </a:defRPr>
            </a:lvl2pPr>
            <a:lvl3pPr latinLnBrk="0">
              <a:defRPr lang="zh-CN" sz="1200">
                <a:solidFill>
                  <a:srgbClr val="000000"/>
                </a:solidFill>
              </a:defRPr>
            </a:lvl3pPr>
            <a:lvl4pPr latinLnBrk="0">
              <a:defRPr lang="zh-CN" sz="1100">
                <a:solidFill>
                  <a:srgbClr val="000000"/>
                </a:solidFill>
              </a:defRPr>
            </a:lvl4pPr>
            <a:lvl5pPr latinLnBrk="0">
              <a:defRPr lang="zh-CN" sz="1100">
                <a:solidFill>
                  <a:srgbClr val="000000"/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zh-CN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zh-CN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zh-CN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zh-CN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zh-CN"/>
              <a:t>Fifth level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7852A-9871-3B4C-93D9-A6952F6BF0FB}" type="datetime1">
              <a:rPr lang="en-US" smtClean="0"/>
              <a:t>3/29/2020</a:t>
            </a:fld>
            <a:endParaRPr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44C54-BAF9-9C49-9C7D-D463085BC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en-US" altLang="zh-CN"/>
              <a:t>Click to edit Master title style</a:t>
            </a:r>
            <a:endParaRPr lang="zh-CN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en-US" altLang="zh-CN"/>
              <a:t>Drag picture to placeholder or click icon to add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2CDA-5BE6-B24E-8CDA-117A9FB7F165}" type="datetime1">
              <a:rPr lang="en-US" smtClean="0"/>
              <a:t>3/29/2020</a:t>
            </a:fld>
            <a:endParaRPr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44C54-BAF9-9C49-9C7D-D463085BC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56186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C36AA73-39E1-7947-BC1A-AFCF61EC0215}" type="datetime1">
              <a:rPr lang="en-US" smtClean="0"/>
              <a:t>3/29/2020</a:t>
            </a:fld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05790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EC44C54-BAF9-9C49-9C7D-D463085BC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lang="zh-CN" sz="2800" kern="1200">
          <a:solidFill>
            <a:schemeClr val="tx1"/>
          </a:solidFill>
          <a:latin typeface="Arial"/>
          <a:ea typeface="Microsoft YaHei UI" panose="020B0503020204020204" pitchFamily="34" charset="-122"/>
          <a:cs typeface="Arial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charset="2"/>
        <a:buChar char="Ø"/>
        <a:defRPr lang="zh-CN" sz="2800" kern="1200" baseline="0">
          <a:solidFill>
            <a:schemeClr val="tx1"/>
          </a:solidFill>
          <a:latin typeface="Arial"/>
          <a:ea typeface="华文宋体"/>
          <a:cs typeface="华文宋体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charset="2"/>
        <a:buChar char="Ø"/>
        <a:defRPr lang="zh-CN" sz="2400" kern="1200" baseline="0">
          <a:solidFill>
            <a:schemeClr val="tx1"/>
          </a:solidFill>
          <a:latin typeface="Arial"/>
          <a:ea typeface="华文宋体"/>
          <a:cs typeface="华文宋体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charset="2"/>
        <a:buChar char="Ø"/>
        <a:defRPr lang="zh-CN" sz="2000" kern="1200" baseline="0">
          <a:solidFill>
            <a:schemeClr val="tx1"/>
          </a:solidFill>
          <a:latin typeface="Arial"/>
          <a:ea typeface="华文宋体"/>
          <a:cs typeface="华文宋体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charset="2"/>
        <a:buChar char="Ø"/>
        <a:defRPr lang="zh-CN" sz="1800" kern="1200" baseline="0">
          <a:solidFill>
            <a:schemeClr val="tx1"/>
          </a:solidFill>
          <a:latin typeface="Arial"/>
          <a:ea typeface="华文宋体"/>
          <a:cs typeface="华文宋体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charset="2"/>
        <a:buChar char="Ø"/>
        <a:defRPr lang="zh-CN" sz="1800" kern="1200" baseline="0">
          <a:solidFill>
            <a:schemeClr val="tx1"/>
          </a:solidFill>
          <a:latin typeface="Arial"/>
          <a:ea typeface="华文宋体"/>
          <a:cs typeface="华文宋体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tiff"/><Relationship Id="rId5" Type="http://schemas.openxmlformats.org/officeDocument/2006/relationships/image" Target="../media/image6.tiff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image" Target="../media/image9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image" Target="../media/image9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10" Type="http://schemas.openxmlformats.org/officeDocument/2006/relationships/image" Target="../media/image16.png"/><Relationship Id="rId4" Type="http://schemas.openxmlformats.org/officeDocument/2006/relationships/image" Target="../media/image112.png"/><Relationship Id="rId9" Type="http://schemas.openxmlformats.org/officeDocument/2006/relationships/image" Target="../media/image1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snap.stanford.edu/data/amazon/productGraph/categoryFiles/reviews_Movies_and_TV_5.json.gz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4.tiff"/><Relationship Id="rId7" Type="http://schemas.openxmlformats.org/officeDocument/2006/relationships/image" Target="../media/image26.tif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tiff"/><Relationship Id="rId5" Type="http://schemas.openxmlformats.org/officeDocument/2006/relationships/image" Target="../media/image11.png"/><Relationship Id="rId4" Type="http://schemas.openxmlformats.org/officeDocument/2006/relationships/image" Target="../media/image10.tiff"/><Relationship Id="rId9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110" y="430065"/>
            <a:ext cx="8576373" cy="1258776"/>
          </a:xfrm>
        </p:spPr>
        <p:txBody>
          <a:bodyPr>
            <a:normAutofit/>
          </a:bodyPr>
          <a:lstStyle/>
          <a:p>
            <a:r>
              <a:rPr lang="en-US" dirty="0"/>
              <a:t>Movie Recommendation System</a:t>
            </a:r>
            <a:br>
              <a:rPr lang="en-US" dirty="0"/>
            </a:br>
            <a:r>
              <a:rPr lang="en-US" dirty="0"/>
              <a:t>CS550 – Final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928" y="2569135"/>
            <a:ext cx="7888110" cy="2610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Presented By: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Laxman </a:t>
            </a:r>
            <a:r>
              <a:rPr lang="en-US" dirty="0" err="1"/>
              <a:t>Pottimuthi</a:t>
            </a:r>
            <a:r>
              <a:rPr lang="en-US" dirty="0"/>
              <a:t> (lp642) - Representative</a:t>
            </a:r>
          </a:p>
          <a:p>
            <a:r>
              <a:rPr lang="en-US" dirty="0" err="1"/>
              <a:t>Ashmimtha</a:t>
            </a:r>
            <a:r>
              <a:rPr lang="en-US" dirty="0"/>
              <a:t> Shetty (ajs660) </a:t>
            </a:r>
          </a:p>
          <a:p>
            <a:r>
              <a:rPr lang="en-US" dirty="0" err="1"/>
              <a:t>Sreeram</a:t>
            </a:r>
            <a:r>
              <a:rPr lang="en-US" dirty="0"/>
              <a:t> </a:t>
            </a:r>
            <a:r>
              <a:rPr lang="en-US" dirty="0" err="1"/>
              <a:t>Maddineni</a:t>
            </a:r>
            <a:r>
              <a:rPr lang="en-US" dirty="0"/>
              <a:t> (sm2323) </a:t>
            </a:r>
          </a:p>
          <a:p>
            <a:r>
              <a:rPr lang="en-US" dirty="0"/>
              <a:t>Krishnamurthy Subramanian (ks1437)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1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 and Future Works - TBF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D912-1351-634A-8C62-1CD87216AF6E}" type="datetime1">
              <a:rPr lang="en-US" smtClean="0"/>
              <a:t>3/29/2020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44C54-BAF9-9C49-9C7D-D463085BC6A7}" type="slidenum">
              <a:rPr lang="en-US" smtClean="0"/>
              <a:t>10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968797" y="1361987"/>
            <a:ext cx="4691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Used various heterogeneous data to provide</a:t>
            </a:r>
          </a:p>
          <a:p>
            <a:r>
              <a:rPr lang="en-US" b="1" dirty="0"/>
              <a:t>Significant personalization performance.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47900" y="976429"/>
            <a:ext cx="3008199" cy="14100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8" idx="0"/>
            <a:endCxn id="18" idx="2"/>
          </p:cNvCxnSpPr>
          <p:nvPr/>
        </p:nvCxnSpPr>
        <p:spPr>
          <a:xfrm>
            <a:off x="2452000" y="976429"/>
            <a:ext cx="0" cy="14100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32260" y="1063134"/>
            <a:ext cx="656172" cy="65617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6213" y="1486988"/>
            <a:ext cx="1015577" cy="53765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64887" y="1121842"/>
            <a:ext cx="588004" cy="55569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2000" y="1836765"/>
            <a:ext cx="565199" cy="42345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5560" y="1886733"/>
            <a:ext cx="634842" cy="339182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40672" y="2818708"/>
            <a:ext cx="8870730" cy="3484160"/>
          </a:xfrm>
        </p:spPr>
        <p:txBody>
          <a:bodyPr>
            <a:normAutofit/>
          </a:bodyPr>
          <a:lstStyle/>
          <a:p>
            <a:r>
              <a:rPr lang="en-US" sz="2000" dirty="0"/>
              <a:t>Develop a </a:t>
            </a:r>
            <a:r>
              <a:rPr lang="en-US" sz="2000" dirty="0">
                <a:solidFill>
                  <a:srgbClr val="2D33D3"/>
                </a:solidFill>
              </a:rPr>
              <a:t>Joint Representation Learning </a:t>
            </a:r>
            <a:r>
              <a:rPr lang="en-US" sz="2000" dirty="0"/>
              <a:t>framework for recommendation based on heterogeneous information sources.</a:t>
            </a:r>
          </a:p>
          <a:p>
            <a:r>
              <a:rPr lang="en-US" sz="2000" dirty="0"/>
              <a:t>Not only ratings, review, and images, but also </a:t>
            </a:r>
            <a:r>
              <a:rPr lang="en-US" sz="2000" dirty="0">
                <a:solidFill>
                  <a:srgbClr val="2D33D3"/>
                </a:solidFill>
              </a:rPr>
              <a:t>extendable to new information sources</a:t>
            </a:r>
            <a:r>
              <a:rPr lang="en-US" sz="2000" dirty="0"/>
              <a:t>.</a:t>
            </a:r>
          </a:p>
          <a:p>
            <a:r>
              <a:rPr lang="en-US" sz="2000" dirty="0"/>
              <a:t>Achieved significant improve for top-N recommendation.</a:t>
            </a:r>
          </a:p>
          <a:p>
            <a:endParaRPr lang="en-US" sz="2000" dirty="0"/>
          </a:p>
          <a:p>
            <a:r>
              <a:rPr lang="en-US" sz="2000" dirty="0"/>
              <a:t>Future work</a:t>
            </a:r>
          </a:p>
          <a:p>
            <a:pPr lvl="1"/>
            <a:r>
              <a:rPr lang="en-US" sz="1600" dirty="0"/>
              <a:t>Consider </a:t>
            </a:r>
            <a:r>
              <a:rPr lang="en-US" sz="1600" dirty="0">
                <a:solidFill>
                  <a:srgbClr val="2D33D3"/>
                </a:solidFill>
              </a:rPr>
              <a:t>other representation learning architectures </a:t>
            </a:r>
            <a:r>
              <a:rPr lang="en-US" sz="1600" dirty="0"/>
              <a:t>for recommendation</a:t>
            </a:r>
          </a:p>
          <a:p>
            <a:pPr lvl="1"/>
            <a:r>
              <a:rPr lang="en-US" sz="1600" dirty="0"/>
              <a:t>Consider </a:t>
            </a:r>
            <a:r>
              <a:rPr lang="en-US" sz="1600" dirty="0">
                <a:solidFill>
                  <a:srgbClr val="2D33D3"/>
                </a:solidFill>
              </a:rPr>
              <a:t>other information sources </a:t>
            </a:r>
            <a:r>
              <a:rPr lang="en-US" sz="1600" dirty="0"/>
              <a:t>for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882904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7B5D-0D59-D247-8C22-2FB344FD9EB9}" type="datetime1">
              <a:rPr lang="en-US" smtClean="0"/>
              <a:t>3/29/2020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44C54-BAF9-9C49-9C7D-D463085BC6A7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43100" y="2679700"/>
            <a:ext cx="50800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524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Representation Learning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D912-1351-634A-8C62-1CD87216AF6E}" type="datetime1">
              <a:rPr lang="en-US" smtClean="0"/>
              <a:t>3/29/2020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44C54-BAF9-9C49-9C7D-D463085BC6A7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240" y="1435049"/>
            <a:ext cx="1562315" cy="15623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07621" y="1765060"/>
            <a:ext cx="1642593" cy="8696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04644" y="1512026"/>
            <a:ext cx="1490241" cy="140835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77240" y="3362073"/>
            <a:ext cx="1659888" cy="8378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Deep 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Representation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Learning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654395" y="3362073"/>
            <a:ext cx="1659888" cy="8378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Deep 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Representation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Learning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231550" y="3362073"/>
            <a:ext cx="1659888" cy="8378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Deep 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Representation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Learning</a:t>
            </a:r>
          </a:p>
        </p:txBody>
      </p:sp>
      <p:sp>
        <p:nvSpPr>
          <p:cNvPr id="15" name="Down Arrow 14"/>
          <p:cNvSpPr/>
          <p:nvPr/>
        </p:nvSpPr>
        <p:spPr>
          <a:xfrm>
            <a:off x="1680268" y="3022416"/>
            <a:ext cx="361475" cy="27192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4269026" y="3022416"/>
            <a:ext cx="361475" cy="27192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6880756" y="3022416"/>
            <a:ext cx="361475" cy="27192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1680268" y="4267686"/>
            <a:ext cx="361475" cy="27192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4269026" y="4267686"/>
            <a:ext cx="361475" cy="27192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6880756" y="4267686"/>
            <a:ext cx="361475" cy="27192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85953" y="4661627"/>
            <a:ext cx="1640470" cy="165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586508" y="4693377"/>
            <a:ext cx="121440" cy="12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977428" y="4661627"/>
            <a:ext cx="190500" cy="13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1000" dirty="0">
                <a:solidFill>
                  <a:schemeClr val="tx1"/>
                </a:solidFill>
              </a:rPr>
              <a:t>…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738908" y="4693377"/>
            <a:ext cx="121440" cy="12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891308" y="4693377"/>
            <a:ext cx="121440" cy="12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119908" y="4693377"/>
            <a:ext cx="121440" cy="12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434108" y="4693377"/>
            <a:ext cx="121440" cy="12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281708" y="4693377"/>
            <a:ext cx="121440" cy="12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129308" y="4693377"/>
            <a:ext cx="121440" cy="12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272308" y="4693377"/>
            <a:ext cx="121440" cy="12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424708" y="4693377"/>
            <a:ext cx="121440" cy="12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577108" y="4693377"/>
            <a:ext cx="121440" cy="12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670559" y="4661627"/>
            <a:ext cx="1640470" cy="165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171114" y="4693377"/>
            <a:ext cx="121440" cy="12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562034" y="4661627"/>
            <a:ext cx="190500" cy="13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1000" dirty="0">
                <a:solidFill>
                  <a:schemeClr val="tx1"/>
                </a:solidFill>
              </a:rPr>
              <a:t>…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4323514" y="4693377"/>
            <a:ext cx="121440" cy="12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475914" y="4693377"/>
            <a:ext cx="121440" cy="12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704514" y="4693377"/>
            <a:ext cx="121440" cy="12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018714" y="4693377"/>
            <a:ext cx="121440" cy="12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866314" y="4693377"/>
            <a:ext cx="121440" cy="12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713914" y="4693377"/>
            <a:ext cx="121440" cy="12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856914" y="4693377"/>
            <a:ext cx="121440" cy="12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009314" y="4693377"/>
            <a:ext cx="121440" cy="12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161714" y="4693377"/>
            <a:ext cx="121440" cy="12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250968" y="4661627"/>
            <a:ext cx="1640470" cy="165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751523" y="4693377"/>
            <a:ext cx="121440" cy="12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142443" y="4661627"/>
            <a:ext cx="190500" cy="13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1000" dirty="0">
                <a:solidFill>
                  <a:schemeClr val="tx1"/>
                </a:solidFill>
              </a:rPr>
              <a:t>…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903923" y="4693377"/>
            <a:ext cx="121440" cy="12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056323" y="4693377"/>
            <a:ext cx="121440" cy="12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284923" y="4693377"/>
            <a:ext cx="121440" cy="12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599123" y="4693377"/>
            <a:ext cx="121440" cy="12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446723" y="4693377"/>
            <a:ext cx="121440" cy="12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294323" y="4693377"/>
            <a:ext cx="121440" cy="12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437323" y="4693377"/>
            <a:ext cx="121440" cy="12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589723" y="4693377"/>
            <a:ext cx="121440" cy="12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7742123" y="4693377"/>
            <a:ext cx="121440" cy="12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 descr="user4.png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82165" y="5649479"/>
            <a:ext cx="404348" cy="513604"/>
          </a:xfrm>
          <a:prstGeom prst="rect">
            <a:avLst/>
          </a:prstGeom>
        </p:spPr>
      </p:pic>
      <p:sp>
        <p:nvSpPr>
          <p:cNvPr id="66" name="Down Arrow 65"/>
          <p:cNvSpPr/>
          <p:nvPr/>
        </p:nvSpPr>
        <p:spPr>
          <a:xfrm rot="18017956">
            <a:off x="2592539" y="5100959"/>
            <a:ext cx="361475" cy="596102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Down Arrow 67"/>
          <p:cNvSpPr/>
          <p:nvPr/>
        </p:nvSpPr>
        <p:spPr>
          <a:xfrm>
            <a:off x="4269026" y="5113839"/>
            <a:ext cx="361475" cy="27192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Down Arrow 68"/>
          <p:cNvSpPr/>
          <p:nvPr/>
        </p:nvSpPr>
        <p:spPr>
          <a:xfrm rot="3580252">
            <a:off x="5958655" y="5101047"/>
            <a:ext cx="361475" cy="596102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8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50"/>
                            </p:stCondLst>
                            <p:childTnLst>
                              <p:par>
                                <p:cTn id="1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2" grpId="0" animBg="1"/>
      <p:bldP spid="23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36" grpId="0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66" grpId="0" animBg="1"/>
      <p:bldP spid="68" grpId="0" animBg="1"/>
      <p:bldP spid="6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D912-1351-634A-8C62-1CD87216AF6E}" type="datetime1">
              <a:rPr lang="en-US" smtClean="0"/>
              <a:t>3/29/2020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44C54-BAF9-9C49-9C7D-D463085BC6A7}" type="slidenum">
              <a:rPr lang="en-US" smtClean="0"/>
              <a:t>13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900660" y="2244197"/>
            <a:ext cx="5798527" cy="2667000"/>
          </a:xfrm>
          <a:prstGeom prst="roundRect">
            <a:avLst>
              <a:gd name="adj" fmla="val 982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675250" y="1718435"/>
            <a:ext cx="5795338" cy="2667000"/>
          </a:xfrm>
          <a:prstGeom prst="roundRect">
            <a:avLst>
              <a:gd name="adj" fmla="val 982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455020" y="1300962"/>
            <a:ext cx="5786968" cy="2540000"/>
          </a:xfrm>
          <a:prstGeom prst="roundRect">
            <a:avLst>
              <a:gd name="adj" fmla="val 982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750151" y="3336137"/>
            <a:ext cx="10541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88251" y="3361537"/>
            <a:ext cx="177800" cy="177800"/>
          </a:xfrm>
          <a:prstGeom prst="ellipse">
            <a:avLst/>
          </a:prstGeom>
          <a:pattFill prst="zigZag">
            <a:fgClr>
              <a:schemeClr val="tx1"/>
            </a:fgClr>
            <a:bgClr>
              <a:schemeClr val="accent6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016851" y="3361537"/>
            <a:ext cx="177800" cy="177800"/>
          </a:xfrm>
          <a:prstGeom prst="ellipse">
            <a:avLst/>
          </a:prstGeom>
          <a:pattFill prst="zigZag">
            <a:fgClr>
              <a:schemeClr val="tx1"/>
            </a:fgClr>
            <a:bgClr>
              <a:schemeClr val="accent6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45451" y="3361537"/>
            <a:ext cx="177800" cy="177800"/>
          </a:xfrm>
          <a:prstGeom prst="ellipse">
            <a:avLst/>
          </a:prstGeom>
          <a:pattFill prst="zigZag">
            <a:fgClr>
              <a:schemeClr val="tx1"/>
            </a:fgClr>
            <a:bgClr>
              <a:schemeClr val="accent6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601051" y="3361537"/>
            <a:ext cx="177800" cy="177800"/>
          </a:xfrm>
          <a:prstGeom prst="ellipse">
            <a:avLst/>
          </a:prstGeom>
          <a:pattFill prst="zigZag">
            <a:fgClr>
              <a:schemeClr val="tx1"/>
            </a:fgClr>
            <a:bgClr>
              <a:schemeClr val="accent6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423251" y="3329787"/>
            <a:ext cx="190500" cy="13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502751" y="3336137"/>
            <a:ext cx="10541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40851" y="3361537"/>
            <a:ext cx="177800" cy="177800"/>
          </a:xfrm>
          <a:prstGeom prst="ellipse">
            <a:avLst/>
          </a:prstGeom>
          <a:pattFill prst="zigZag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769451" y="3361537"/>
            <a:ext cx="177800" cy="177800"/>
          </a:xfrm>
          <a:prstGeom prst="ellipse">
            <a:avLst/>
          </a:prstGeom>
          <a:pattFill prst="zigZag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998051" y="3361537"/>
            <a:ext cx="177800" cy="177800"/>
          </a:xfrm>
          <a:prstGeom prst="ellipse">
            <a:avLst/>
          </a:prstGeom>
          <a:pattFill prst="zigZag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353651" y="3361537"/>
            <a:ext cx="177800" cy="177800"/>
          </a:xfrm>
          <a:prstGeom prst="ellipse">
            <a:avLst/>
          </a:prstGeom>
          <a:pattFill prst="zigZag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75851" y="3329787"/>
            <a:ext cx="190500" cy="13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984851" y="3336137"/>
            <a:ext cx="10541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022951" y="3361537"/>
            <a:ext cx="177800" cy="177800"/>
          </a:xfrm>
          <a:prstGeom prst="ellipse">
            <a:avLst/>
          </a:prstGeom>
          <a:pattFill prst="zigZag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251551" y="3361537"/>
            <a:ext cx="177800" cy="177800"/>
          </a:xfrm>
          <a:prstGeom prst="ellipse">
            <a:avLst/>
          </a:prstGeom>
          <a:pattFill prst="zigZag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480151" y="3361537"/>
            <a:ext cx="177800" cy="177800"/>
          </a:xfrm>
          <a:prstGeom prst="ellipse">
            <a:avLst/>
          </a:prstGeom>
          <a:pattFill prst="zigZag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835751" y="3361537"/>
            <a:ext cx="177800" cy="177800"/>
          </a:xfrm>
          <a:prstGeom prst="ellipse">
            <a:avLst/>
          </a:prstGeom>
          <a:pattFill prst="zigZag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657951" y="3329787"/>
            <a:ext cx="190500" cy="13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Document 27"/>
          <p:cNvSpPr/>
          <p:nvPr/>
        </p:nvSpPr>
        <p:spPr>
          <a:xfrm>
            <a:off x="1734421" y="1643862"/>
            <a:ext cx="698500" cy="317500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Entity</a:t>
            </a:r>
            <a:r>
              <a:rPr lang="en-US" sz="1400" baseline="-25000" dirty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Document 28"/>
          <p:cNvSpPr/>
          <p:nvPr/>
        </p:nvSpPr>
        <p:spPr>
          <a:xfrm>
            <a:off x="2610721" y="1643862"/>
            <a:ext cx="698500" cy="317500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Entity</a:t>
            </a:r>
            <a:r>
              <a:rPr lang="en-US" sz="1400" baseline="-25000" dirty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Document 29"/>
          <p:cNvSpPr/>
          <p:nvPr/>
        </p:nvSpPr>
        <p:spPr>
          <a:xfrm>
            <a:off x="3487021" y="1643862"/>
            <a:ext cx="698500" cy="317500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Entity</a:t>
            </a:r>
            <a:r>
              <a:rPr lang="en-US" sz="1400" baseline="-25000" dirty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Document 30"/>
          <p:cNvSpPr/>
          <p:nvPr/>
        </p:nvSpPr>
        <p:spPr>
          <a:xfrm>
            <a:off x="4363321" y="1643862"/>
            <a:ext cx="692150" cy="317500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Entity</a:t>
            </a:r>
            <a:r>
              <a:rPr lang="en-US" sz="1400" baseline="-25000" dirty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74521" y="152956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/>
              <a:t>…</a:t>
            </a:r>
            <a:endParaRPr lang="en-US" dirty="0"/>
          </a:p>
        </p:txBody>
      </p:sp>
      <p:sp>
        <p:nvSpPr>
          <p:cNvPr id="33" name="Document 32"/>
          <p:cNvSpPr/>
          <p:nvPr/>
        </p:nvSpPr>
        <p:spPr>
          <a:xfrm>
            <a:off x="5411071" y="1643862"/>
            <a:ext cx="698500" cy="317500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Entity</a:t>
            </a:r>
            <a:r>
              <a:rPr lang="en-US" sz="1400" baseline="-25000" dirty="0">
                <a:solidFill>
                  <a:schemeClr val="tx1"/>
                </a:solidFill>
              </a:rPr>
              <a:t>N-1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734421" y="2729712"/>
            <a:ext cx="695720" cy="165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762601" y="2761462"/>
            <a:ext cx="121440" cy="121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153521" y="2729712"/>
            <a:ext cx="190500" cy="13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1000" dirty="0">
                <a:solidFill>
                  <a:schemeClr val="tx1"/>
                </a:solidFill>
              </a:rPr>
              <a:t>…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1915001" y="2761462"/>
            <a:ext cx="121440" cy="121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067401" y="2761462"/>
            <a:ext cx="121440" cy="121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296001" y="2761462"/>
            <a:ext cx="121440" cy="121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607941" y="2729712"/>
            <a:ext cx="695720" cy="165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636121" y="2761462"/>
            <a:ext cx="121440" cy="121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027041" y="2729712"/>
            <a:ext cx="190500" cy="13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1000" dirty="0">
                <a:solidFill>
                  <a:schemeClr val="tx1"/>
                </a:solidFill>
              </a:rPr>
              <a:t>…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788521" y="2761462"/>
            <a:ext cx="121440" cy="121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940921" y="2761462"/>
            <a:ext cx="121440" cy="121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169521" y="2761462"/>
            <a:ext cx="121440" cy="121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489801" y="2729712"/>
            <a:ext cx="695720" cy="165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517981" y="2761462"/>
            <a:ext cx="121440" cy="121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908901" y="2729712"/>
            <a:ext cx="190500" cy="13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1000" dirty="0">
                <a:solidFill>
                  <a:schemeClr val="tx1"/>
                </a:solidFill>
              </a:rPr>
              <a:t>…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3670381" y="2761462"/>
            <a:ext cx="121440" cy="121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822781" y="2761462"/>
            <a:ext cx="121440" cy="121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051381" y="2761462"/>
            <a:ext cx="121440" cy="121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363321" y="2729712"/>
            <a:ext cx="695720" cy="165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391501" y="2761462"/>
            <a:ext cx="121440" cy="121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782421" y="2729712"/>
            <a:ext cx="190500" cy="13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1000" dirty="0">
                <a:solidFill>
                  <a:schemeClr val="tx1"/>
                </a:solidFill>
              </a:rPr>
              <a:t>…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4543901" y="2761462"/>
            <a:ext cx="121440" cy="121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696301" y="2761462"/>
            <a:ext cx="121440" cy="121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924901" y="2761462"/>
            <a:ext cx="121440" cy="121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417885" y="2729712"/>
            <a:ext cx="695720" cy="165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446065" y="2761462"/>
            <a:ext cx="121440" cy="121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836985" y="2729712"/>
            <a:ext cx="190500" cy="13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1000" dirty="0">
                <a:solidFill>
                  <a:schemeClr val="tx1"/>
                </a:solidFill>
              </a:rPr>
              <a:t>…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5598465" y="2761462"/>
            <a:ext cx="121440" cy="121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750865" y="2761462"/>
            <a:ext cx="121440" cy="121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979465" y="2761462"/>
            <a:ext cx="121440" cy="121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5074521" y="257834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/>
              <a:t>…</a:t>
            </a:r>
            <a:endParaRPr lang="en-US" dirty="0"/>
          </a:p>
        </p:txBody>
      </p:sp>
      <p:cxnSp>
        <p:nvCxnSpPr>
          <p:cNvPr id="65" name="Straight Arrow Connector 64"/>
          <p:cNvCxnSpPr>
            <a:stCxn id="37" idx="2"/>
            <a:endCxn id="24" idx="0"/>
          </p:cNvCxnSpPr>
          <p:nvPr/>
        </p:nvCxnSpPr>
        <p:spPr>
          <a:xfrm>
            <a:off x="2082281" y="2894812"/>
            <a:ext cx="429620" cy="441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3" idx="2"/>
            <a:endCxn id="11" idx="0"/>
          </p:cNvCxnSpPr>
          <p:nvPr/>
        </p:nvCxnSpPr>
        <p:spPr>
          <a:xfrm>
            <a:off x="3837661" y="2894812"/>
            <a:ext cx="439540" cy="4413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3" idx="2"/>
            <a:endCxn id="24" idx="0"/>
          </p:cNvCxnSpPr>
          <p:nvPr/>
        </p:nvCxnSpPr>
        <p:spPr>
          <a:xfrm flipH="1">
            <a:off x="2511901" y="2894812"/>
            <a:ext cx="1325760" cy="4413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7" idx="2"/>
            <a:endCxn id="11" idx="0"/>
          </p:cNvCxnSpPr>
          <p:nvPr/>
        </p:nvCxnSpPr>
        <p:spPr>
          <a:xfrm>
            <a:off x="2955801" y="2894812"/>
            <a:ext cx="1321400" cy="441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69" idx="2"/>
            <a:endCxn id="18" idx="0"/>
          </p:cNvCxnSpPr>
          <p:nvPr/>
        </p:nvCxnSpPr>
        <p:spPr>
          <a:xfrm flipH="1">
            <a:off x="6029801" y="2894812"/>
            <a:ext cx="611992" cy="441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5" idx="2"/>
            <a:endCxn id="18" idx="0"/>
          </p:cNvCxnSpPr>
          <p:nvPr/>
        </p:nvCxnSpPr>
        <p:spPr>
          <a:xfrm>
            <a:off x="5765745" y="2894812"/>
            <a:ext cx="264056" cy="441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30" idx="2"/>
            <a:endCxn id="37" idx="0"/>
          </p:cNvCxnSpPr>
          <p:nvPr/>
        </p:nvCxnSpPr>
        <p:spPr>
          <a:xfrm flipH="1">
            <a:off x="2082281" y="1940372"/>
            <a:ext cx="1390" cy="78934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1" idx="2"/>
            <a:endCxn id="47" idx="0"/>
          </p:cNvCxnSpPr>
          <p:nvPr/>
        </p:nvCxnSpPr>
        <p:spPr>
          <a:xfrm flipH="1">
            <a:off x="2955801" y="1940372"/>
            <a:ext cx="4170" cy="78934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2" idx="2"/>
            <a:endCxn id="53" idx="0"/>
          </p:cNvCxnSpPr>
          <p:nvPr/>
        </p:nvCxnSpPr>
        <p:spPr>
          <a:xfrm>
            <a:off x="3836271" y="1940372"/>
            <a:ext cx="1390" cy="78934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33" idx="2"/>
            <a:endCxn id="59" idx="0"/>
          </p:cNvCxnSpPr>
          <p:nvPr/>
        </p:nvCxnSpPr>
        <p:spPr>
          <a:xfrm>
            <a:off x="4709396" y="1940372"/>
            <a:ext cx="1785" cy="78934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5" idx="2"/>
            <a:endCxn id="65" idx="0"/>
          </p:cNvCxnSpPr>
          <p:nvPr/>
        </p:nvCxnSpPr>
        <p:spPr>
          <a:xfrm>
            <a:off x="5760321" y="1940372"/>
            <a:ext cx="5424" cy="78934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286043" y="3488537"/>
                <a:ext cx="6485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User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sz="12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200" i="1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043" y="3488537"/>
                <a:ext cx="648575" cy="276999"/>
              </a:xfrm>
              <a:prstGeom prst="rect">
                <a:avLst/>
              </a:prstGeom>
              <a:blipFill rotWithShape="0">
                <a:blip r:embed="rId2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2415714" y="3488537"/>
                <a:ext cx="778675" cy="291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+Item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1200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en-US" sz="12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200" i="1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5714" y="3488537"/>
                <a:ext cx="778675" cy="291875"/>
              </a:xfrm>
              <a:prstGeom prst="rect">
                <a:avLst/>
              </a:prstGeom>
              <a:blipFill rotWithShape="0"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972877" y="3488537"/>
                <a:ext cx="748218" cy="291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-Item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1200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en-US" sz="12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200" i="1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877" y="3488537"/>
                <a:ext cx="748218" cy="291875"/>
              </a:xfrm>
              <a:prstGeom prst="rect">
                <a:avLst/>
              </a:prstGeom>
              <a:blipFill rotWithShape="0">
                <a:blip r:embed="rId4"/>
                <a:stretch>
                  <a:fillRect l="-813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 78"/>
          <p:cNvSpPr/>
          <p:nvPr/>
        </p:nvSpPr>
        <p:spPr>
          <a:xfrm>
            <a:off x="4161724" y="3943336"/>
            <a:ext cx="10541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199824" y="3968736"/>
            <a:ext cx="177800" cy="17780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accent6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428424" y="3968736"/>
            <a:ext cx="177800" cy="17780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accent6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657024" y="3968736"/>
            <a:ext cx="177800" cy="17780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accent6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012624" y="3968736"/>
            <a:ext cx="177800" cy="17780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accent6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4834824" y="3936986"/>
            <a:ext cx="190500" cy="13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952424" y="3943336"/>
            <a:ext cx="10541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5990524" y="3968736"/>
            <a:ext cx="177800" cy="177800"/>
          </a:xfrm>
          <a:prstGeom prst="ellipse">
            <a:avLst/>
          </a:prstGeom>
          <a:pattFill prst="pct50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6219124" y="3968736"/>
            <a:ext cx="177800" cy="177800"/>
          </a:xfrm>
          <a:prstGeom prst="ellipse">
            <a:avLst/>
          </a:prstGeom>
          <a:pattFill prst="pct50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6447724" y="3968736"/>
            <a:ext cx="177800" cy="177800"/>
          </a:xfrm>
          <a:prstGeom prst="ellipse">
            <a:avLst/>
          </a:prstGeom>
          <a:pattFill prst="pct50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6803324" y="3968736"/>
            <a:ext cx="177800" cy="177800"/>
          </a:xfrm>
          <a:prstGeom prst="ellipse">
            <a:avLst/>
          </a:prstGeom>
          <a:pattFill prst="pct50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6625524" y="3936986"/>
            <a:ext cx="190500" cy="13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396424" y="3943336"/>
            <a:ext cx="10541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2434524" y="3968736"/>
            <a:ext cx="177800" cy="177800"/>
          </a:xfrm>
          <a:prstGeom prst="ellipse">
            <a:avLst/>
          </a:prstGeom>
          <a:pattFill prst="pct50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2663124" y="3968736"/>
            <a:ext cx="177800" cy="177800"/>
          </a:xfrm>
          <a:prstGeom prst="ellipse">
            <a:avLst/>
          </a:prstGeom>
          <a:pattFill prst="pct50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2891724" y="3968736"/>
            <a:ext cx="177800" cy="177800"/>
          </a:xfrm>
          <a:prstGeom prst="ellipse">
            <a:avLst/>
          </a:prstGeom>
          <a:pattFill prst="pct50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3247324" y="3968736"/>
            <a:ext cx="177800" cy="177800"/>
          </a:xfrm>
          <a:prstGeom prst="ellipse">
            <a:avLst/>
          </a:prstGeom>
          <a:pattFill prst="pct50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069524" y="3936986"/>
            <a:ext cx="190500" cy="13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4627538" y="4486031"/>
            <a:ext cx="10541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4665638" y="4511431"/>
            <a:ext cx="177800" cy="177800"/>
          </a:xfrm>
          <a:prstGeom prst="ellipse">
            <a:avLst/>
          </a:prstGeom>
          <a:pattFill prst="ltUpDiag">
            <a:fgClr>
              <a:schemeClr val="tx1"/>
            </a:fgClr>
            <a:bgClr>
              <a:schemeClr val="accent6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4894238" y="4511431"/>
            <a:ext cx="177800" cy="177800"/>
          </a:xfrm>
          <a:prstGeom prst="ellipse">
            <a:avLst/>
          </a:prstGeom>
          <a:pattFill prst="ltUpDiag">
            <a:fgClr>
              <a:schemeClr val="tx1"/>
            </a:fgClr>
            <a:bgClr>
              <a:schemeClr val="accent6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5122838" y="4511431"/>
            <a:ext cx="177800" cy="177800"/>
          </a:xfrm>
          <a:prstGeom prst="ellipse">
            <a:avLst/>
          </a:prstGeom>
          <a:pattFill prst="ltUpDiag">
            <a:fgClr>
              <a:schemeClr val="tx1"/>
            </a:fgClr>
            <a:bgClr>
              <a:schemeClr val="accent6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5478438" y="4511431"/>
            <a:ext cx="177800" cy="177800"/>
          </a:xfrm>
          <a:prstGeom prst="ellipse">
            <a:avLst/>
          </a:prstGeom>
          <a:pattFill prst="ltUpDiag">
            <a:fgClr>
              <a:schemeClr val="tx1"/>
            </a:fgClr>
            <a:bgClr>
              <a:schemeClr val="accent6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5300638" y="4479681"/>
            <a:ext cx="190500" cy="13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6494438" y="4486031"/>
            <a:ext cx="10541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6532538" y="4511431"/>
            <a:ext cx="177800" cy="177800"/>
          </a:xfrm>
          <a:prstGeom prst="ellipse">
            <a:avLst/>
          </a:prstGeom>
          <a:pattFill prst="ltUpDiag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6761138" y="4511431"/>
            <a:ext cx="177800" cy="177800"/>
          </a:xfrm>
          <a:prstGeom prst="ellipse">
            <a:avLst/>
          </a:prstGeom>
          <a:pattFill prst="ltUpDiag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6989738" y="4511431"/>
            <a:ext cx="177800" cy="177800"/>
          </a:xfrm>
          <a:prstGeom prst="ellipse">
            <a:avLst/>
          </a:prstGeom>
          <a:pattFill prst="ltUpDiag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7345338" y="4511431"/>
            <a:ext cx="177800" cy="177800"/>
          </a:xfrm>
          <a:prstGeom prst="ellipse">
            <a:avLst/>
          </a:prstGeom>
          <a:pattFill prst="ltUpDiag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7167538" y="4479681"/>
            <a:ext cx="190500" cy="13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824138" y="4486031"/>
            <a:ext cx="10541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2862238" y="4511431"/>
            <a:ext cx="177800" cy="177800"/>
          </a:xfrm>
          <a:prstGeom prst="ellipse">
            <a:avLst/>
          </a:prstGeom>
          <a:pattFill prst="ltUpDiag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3090838" y="4511431"/>
            <a:ext cx="177800" cy="177800"/>
          </a:xfrm>
          <a:prstGeom prst="ellipse">
            <a:avLst/>
          </a:prstGeom>
          <a:pattFill prst="ltUpDiag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3319438" y="4511431"/>
            <a:ext cx="177800" cy="177800"/>
          </a:xfrm>
          <a:prstGeom prst="ellipse">
            <a:avLst/>
          </a:prstGeom>
          <a:pattFill prst="ltUpDiag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3675038" y="4511431"/>
            <a:ext cx="177800" cy="177800"/>
          </a:xfrm>
          <a:prstGeom prst="ellipse">
            <a:avLst/>
          </a:prstGeom>
          <a:pattFill prst="ltUpDiag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497238" y="4479681"/>
            <a:ext cx="190500" cy="13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026921" y="5257272"/>
            <a:ext cx="10541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4065021" y="5282672"/>
            <a:ext cx="177800" cy="1778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4293621" y="5282672"/>
            <a:ext cx="177800" cy="1778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4522221" y="5282672"/>
            <a:ext cx="177800" cy="1778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4877821" y="5282672"/>
            <a:ext cx="177800" cy="1778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4700021" y="5250922"/>
            <a:ext cx="190500" cy="13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5897907" y="5257272"/>
            <a:ext cx="10541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5936007" y="5282672"/>
            <a:ext cx="177800" cy="177800"/>
          </a:xfrm>
          <a:prstGeom prst="ellipse">
            <a:avLst/>
          </a:prstGeom>
          <a:solidFill>
            <a:srgbClr val="C01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6164607" y="5282672"/>
            <a:ext cx="177800" cy="177800"/>
          </a:xfrm>
          <a:prstGeom prst="ellipse">
            <a:avLst/>
          </a:prstGeom>
          <a:solidFill>
            <a:srgbClr val="C01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6393207" y="5282672"/>
            <a:ext cx="177800" cy="177800"/>
          </a:xfrm>
          <a:prstGeom prst="ellipse">
            <a:avLst/>
          </a:prstGeom>
          <a:solidFill>
            <a:srgbClr val="C01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6748807" y="5282672"/>
            <a:ext cx="177800" cy="177800"/>
          </a:xfrm>
          <a:prstGeom prst="ellipse">
            <a:avLst/>
          </a:prstGeom>
          <a:solidFill>
            <a:srgbClr val="C01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6571007" y="5250922"/>
            <a:ext cx="190500" cy="13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2210821" y="5257272"/>
            <a:ext cx="10541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2248921" y="5282672"/>
            <a:ext cx="177800" cy="177800"/>
          </a:xfrm>
          <a:prstGeom prst="ellipse">
            <a:avLst/>
          </a:prstGeom>
          <a:solidFill>
            <a:srgbClr val="C01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2477521" y="5282672"/>
            <a:ext cx="177800" cy="177800"/>
          </a:xfrm>
          <a:prstGeom prst="ellipse">
            <a:avLst/>
          </a:prstGeom>
          <a:solidFill>
            <a:srgbClr val="C01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2706121" y="5282672"/>
            <a:ext cx="177800" cy="177800"/>
          </a:xfrm>
          <a:prstGeom prst="ellipse">
            <a:avLst/>
          </a:prstGeom>
          <a:solidFill>
            <a:srgbClr val="C01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3061721" y="5282672"/>
            <a:ext cx="177800" cy="177800"/>
          </a:xfrm>
          <a:prstGeom prst="ellipse">
            <a:avLst/>
          </a:prstGeom>
          <a:solidFill>
            <a:srgbClr val="C01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2883921" y="5250922"/>
            <a:ext cx="190500" cy="13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662550" y="3975630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1420817" y="3436745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1898067" y="4535981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136" name="Document 135"/>
          <p:cNvSpPr/>
          <p:nvPr/>
        </p:nvSpPr>
        <p:spPr>
          <a:xfrm>
            <a:off x="6288429" y="1643862"/>
            <a:ext cx="698500" cy="317500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Entity</a:t>
            </a:r>
            <a:r>
              <a:rPr lang="en-US" sz="1400" baseline="-25000" dirty="0" err="1">
                <a:solidFill>
                  <a:schemeClr val="tx1"/>
                </a:solidFill>
              </a:rPr>
              <a:t>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6293933" y="2729712"/>
            <a:ext cx="695720" cy="165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6322113" y="2761462"/>
            <a:ext cx="121440" cy="121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6713033" y="2729712"/>
            <a:ext cx="190500" cy="13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1000" dirty="0">
                <a:solidFill>
                  <a:schemeClr val="tx1"/>
                </a:solidFill>
              </a:rPr>
              <a:t>…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6474513" y="2761462"/>
            <a:ext cx="121440" cy="121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6626913" y="2761462"/>
            <a:ext cx="121440" cy="121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6855513" y="2761462"/>
            <a:ext cx="121440" cy="121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Arrow Connector 142"/>
          <p:cNvCxnSpPr>
            <a:stCxn id="167" idx="2"/>
            <a:endCxn id="169" idx="0"/>
          </p:cNvCxnSpPr>
          <p:nvPr/>
        </p:nvCxnSpPr>
        <p:spPr>
          <a:xfrm>
            <a:off x="6637679" y="1940372"/>
            <a:ext cx="4114" cy="78934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1734421" y="2177262"/>
            <a:ext cx="5252508" cy="3280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(Deep) Representation </a:t>
            </a:r>
            <a:r>
              <a:rPr lang="en-US" dirty="0">
                <a:solidFill>
                  <a:schemeClr val="tx1"/>
                </a:solidFill>
              </a:rPr>
              <a:t>Learning</a:t>
            </a:r>
          </a:p>
        </p:txBody>
      </p:sp>
      <p:cxnSp>
        <p:nvCxnSpPr>
          <p:cNvPr id="145" name="Straight Arrow Connector 144"/>
          <p:cNvCxnSpPr>
            <a:stCxn id="59" idx="2"/>
            <a:endCxn id="11" idx="0"/>
          </p:cNvCxnSpPr>
          <p:nvPr/>
        </p:nvCxnSpPr>
        <p:spPr>
          <a:xfrm flipH="1">
            <a:off x="4277201" y="2894812"/>
            <a:ext cx="433980" cy="441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2095310" y="3577697"/>
            <a:ext cx="642561" cy="16795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2737871" y="4171936"/>
            <a:ext cx="0" cy="1085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H="1">
            <a:off x="2737871" y="4706427"/>
            <a:ext cx="261434" cy="550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4543901" y="4171936"/>
            <a:ext cx="10070" cy="1085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3861236" y="3564737"/>
            <a:ext cx="692735" cy="1692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H="1">
            <a:off x="4553971" y="4706427"/>
            <a:ext cx="260621" cy="550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5592738" y="3564737"/>
            <a:ext cx="832219" cy="1692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6408731" y="4158462"/>
            <a:ext cx="16226" cy="10988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H="1">
            <a:off x="6424957" y="4706427"/>
            <a:ext cx="259256" cy="550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/>
          <p:cNvSpPr/>
          <p:nvPr/>
        </p:nvSpPr>
        <p:spPr>
          <a:xfrm>
            <a:off x="3476873" y="5818497"/>
            <a:ext cx="337398" cy="3373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6" name="Straight Arrow Connector 155"/>
          <p:cNvCxnSpPr/>
          <p:nvPr/>
        </p:nvCxnSpPr>
        <p:spPr>
          <a:xfrm>
            <a:off x="2292727" y="5485872"/>
            <a:ext cx="1352845" cy="332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>
            <a:off x="5502751" y="5485872"/>
            <a:ext cx="922206" cy="332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/>
          <p:cNvSpPr/>
          <p:nvPr/>
        </p:nvSpPr>
        <p:spPr>
          <a:xfrm>
            <a:off x="5334052" y="5818497"/>
            <a:ext cx="337398" cy="3373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4412576" y="572276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&gt;</a:t>
            </a:r>
          </a:p>
        </p:txBody>
      </p:sp>
      <p:cxnSp>
        <p:nvCxnSpPr>
          <p:cNvPr id="160" name="Straight Arrow Connector 159"/>
          <p:cNvCxnSpPr/>
          <p:nvPr/>
        </p:nvCxnSpPr>
        <p:spPr>
          <a:xfrm flipH="1">
            <a:off x="3645572" y="5485872"/>
            <a:ext cx="908399" cy="332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4553971" y="5485872"/>
            <a:ext cx="948780" cy="332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ounded Rectangle 161"/>
          <p:cNvSpPr/>
          <p:nvPr/>
        </p:nvSpPr>
        <p:spPr>
          <a:xfrm>
            <a:off x="1662551" y="5076297"/>
            <a:ext cx="5808038" cy="11240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2785872" y="4109761"/>
                <a:ext cx="778675" cy="291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+Item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1200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en-US" sz="12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200" i="1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872" y="4109761"/>
                <a:ext cx="778675" cy="291875"/>
              </a:xfrm>
              <a:prstGeom prst="rect">
                <a:avLst/>
              </a:prstGeom>
              <a:blipFill rotWithShape="0"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/>
              <p:cNvSpPr txBox="1"/>
              <p:nvPr/>
            </p:nvSpPr>
            <p:spPr>
              <a:xfrm>
                <a:off x="3228514" y="4631537"/>
                <a:ext cx="778675" cy="291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+Item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1200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en-US" sz="12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200" i="1" dirty="0"/>
              </a:p>
            </p:txBody>
          </p:sp>
        </mc:Choice>
        <mc:Fallback xmlns=""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514" y="4631537"/>
                <a:ext cx="778675" cy="291875"/>
              </a:xfrm>
              <a:prstGeom prst="rect">
                <a:avLst/>
              </a:prstGeom>
              <a:blipFill rotWithShape="0">
                <a:blip r:embed="rId5"/>
                <a:stretch>
                  <a:fillRect l="-787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/>
              <p:cNvSpPr txBox="1"/>
              <p:nvPr/>
            </p:nvSpPr>
            <p:spPr>
              <a:xfrm>
                <a:off x="2644314" y="5406237"/>
                <a:ext cx="778675" cy="291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+Item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1200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en-US" sz="12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200" i="1" dirty="0"/>
              </a:p>
            </p:txBody>
          </p:sp>
        </mc:Choice>
        <mc:Fallback xmlns="">
          <p:sp>
            <p:nvSpPr>
              <p:cNvPr id="165" name="TextBox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314" y="5406237"/>
                <a:ext cx="778675" cy="291875"/>
              </a:xfrm>
              <a:prstGeom prst="rect">
                <a:avLst/>
              </a:prstGeom>
              <a:blipFill rotWithShape="0">
                <a:blip r:embed="rId6"/>
                <a:stretch>
                  <a:fillRect l="-781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/>
              <p:cNvSpPr txBox="1"/>
              <p:nvPr/>
            </p:nvSpPr>
            <p:spPr>
              <a:xfrm>
                <a:off x="4667043" y="4098137"/>
                <a:ext cx="6485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User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sz="12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200" i="1" dirty="0"/>
              </a:p>
            </p:txBody>
          </p:sp>
        </mc:Choice>
        <mc:Fallback xmlns="">
          <p:sp>
            <p:nvSpPr>
              <p:cNvPr id="166" name="TextBox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043" y="4098137"/>
                <a:ext cx="648575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94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/>
              <p:cNvSpPr txBox="1"/>
              <p:nvPr/>
            </p:nvSpPr>
            <p:spPr>
              <a:xfrm>
                <a:off x="5136943" y="4631537"/>
                <a:ext cx="6485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User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sz="12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200" i="1" dirty="0"/>
              </a:p>
            </p:txBody>
          </p:sp>
        </mc:Choice>
        <mc:Fallback xmlns="">
          <p:sp>
            <p:nvSpPr>
              <p:cNvPr id="167" name="TextBox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943" y="4631537"/>
                <a:ext cx="648575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943"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/>
              <p:cNvSpPr txBox="1"/>
              <p:nvPr/>
            </p:nvSpPr>
            <p:spPr>
              <a:xfrm>
                <a:off x="4552743" y="5393537"/>
                <a:ext cx="6485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User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sz="12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200" i="1" dirty="0"/>
              </a:p>
            </p:txBody>
          </p:sp>
        </mc:Choice>
        <mc:Fallback xmlns="">
          <p:sp>
            <p:nvSpPr>
              <p:cNvPr id="168" name="TextBox 1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743" y="5393537"/>
                <a:ext cx="648575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943"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/>
              <p:cNvSpPr txBox="1"/>
              <p:nvPr/>
            </p:nvSpPr>
            <p:spPr>
              <a:xfrm>
                <a:off x="6366577" y="4098137"/>
                <a:ext cx="748218" cy="291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-Item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1200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en-US" sz="12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200" i="1" dirty="0"/>
              </a:p>
            </p:txBody>
          </p:sp>
        </mc:Choice>
        <mc:Fallback xmlns="">
          <p:sp>
            <p:nvSpPr>
              <p:cNvPr id="169" name="TextBox 1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6577" y="4098137"/>
                <a:ext cx="748218" cy="291875"/>
              </a:xfrm>
              <a:prstGeom prst="rect">
                <a:avLst/>
              </a:prstGeom>
              <a:blipFill rotWithShape="0">
                <a:blip r:embed="rId9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6899977" y="4631537"/>
                <a:ext cx="748218" cy="291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-Item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1200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en-US" sz="12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200" i="1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977" y="4631537"/>
                <a:ext cx="748218" cy="291875"/>
              </a:xfrm>
              <a:prstGeom prst="rect">
                <a:avLst/>
              </a:prstGeom>
              <a:blipFill rotWithShape="0">
                <a:blip r:embed="rId4"/>
                <a:stretch>
                  <a:fillRect l="-813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/>
              <p:cNvSpPr txBox="1"/>
              <p:nvPr/>
            </p:nvSpPr>
            <p:spPr>
              <a:xfrm>
                <a:off x="6315777" y="5406237"/>
                <a:ext cx="748218" cy="291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-Item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1200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en-US" sz="12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200" i="1" dirty="0"/>
              </a:p>
            </p:txBody>
          </p:sp>
        </mc:Choice>
        <mc:Fallback xmlns="">
          <p:sp>
            <p:nvSpPr>
              <p:cNvPr id="171" name="TextBox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777" y="5406237"/>
                <a:ext cx="748218" cy="291875"/>
              </a:xfrm>
              <a:prstGeom prst="rect">
                <a:avLst/>
              </a:prstGeom>
              <a:blipFill rotWithShape="0">
                <a:blip r:embed="rId9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Title 17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Representation Learning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614735" y="711426"/>
            <a:ext cx="816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Multi-View Machine Learning Framework </a:t>
            </a:r>
            <a:r>
              <a:rPr lang="en-US"/>
              <a:t>with Heterogeneous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1769769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D912-1351-634A-8C62-1CD87216AF6E}" type="datetime1">
              <a:rPr lang="en-US" smtClean="0"/>
              <a:t>3/29/2020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44C54-BAF9-9C49-9C7D-D463085BC6A7}" type="slidenum">
              <a:rPr lang="en-US" smtClean="0"/>
              <a:t>14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900660" y="2244197"/>
            <a:ext cx="5798527" cy="2667000"/>
          </a:xfrm>
          <a:prstGeom prst="roundRect">
            <a:avLst>
              <a:gd name="adj" fmla="val 982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675250" y="1718435"/>
            <a:ext cx="5795338" cy="2667000"/>
          </a:xfrm>
          <a:prstGeom prst="roundRect">
            <a:avLst>
              <a:gd name="adj" fmla="val 982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455020" y="1300962"/>
            <a:ext cx="5786968" cy="2540000"/>
          </a:xfrm>
          <a:prstGeom prst="roundRect">
            <a:avLst>
              <a:gd name="adj" fmla="val 982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750151" y="3336137"/>
            <a:ext cx="10541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88251" y="3361537"/>
            <a:ext cx="177800" cy="177800"/>
          </a:xfrm>
          <a:prstGeom prst="ellipse">
            <a:avLst/>
          </a:prstGeom>
          <a:pattFill prst="zigZag">
            <a:fgClr>
              <a:schemeClr val="tx1"/>
            </a:fgClr>
            <a:bgClr>
              <a:schemeClr val="accent6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016851" y="3361537"/>
            <a:ext cx="177800" cy="177800"/>
          </a:xfrm>
          <a:prstGeom prst="ellipse">
            <a:avLst/>
          </a:prstGeom>
          <a:pattFill prst="zigZag">
            <a:fgClr>
              <a:schemeClr val="tx1"/>
            </a:fgClr>
            <a:bgClr>
              <a:schemeClr val="accent6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45451" y="3361537"/>
            <a:ext cx="177800" cy="177800"/>
          </a:xfrm>
          <a:prstGeom prst="ellipse">
            <a:avLst/>
          </a:prstGeom>
          <a:pattFill prst="zigZag">
            <a:fgClr>
              <a:schemeClr val="tx1"/>
            </a:fgClr>
            <a:bgClr>
              <a:schemeClr val="accent6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601051" y="3361537"/>
            <a:ext cx="177800" cy="177800"/>
          </a:xfrm>
          <a:prstGeom prst="ellipse">
            <a:avLst/>
          </a:prstGeom>
          <a:pattFill prst="zigZag">
            <a:fgClr>
              <a:schemeClr val="tx1"/>
            </a:fgClr>
            <a:bgClr>
              <a:schemeClr val="accent6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423251" y="3329787"/>
            <a:ext cx="190500" cy="13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502751" y="3336137"/>
            <a:ext cx="10541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40851" y="3361537"/>
            <a:ext cx="177800" cy="177800"/>
          </a:xfrm>
          <a:prstGeom prst="ellipse">
            <a:avLst/>
          </a:prstGeom>
          <a:pattFill prst="zigZag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769451" y="3361537"/>
            <a:ext cx="177800" cy="177800"/>
          </a:xfrm>
          <a:prstGeom prst="ellipse">
            <a:avLst/>
          </a:prstGeom>
          <a:pattFill prst="zigZag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998051" y="3361537"/>
            <a:ext cx="177800" cy="177800"/>
          </a:xfrm>
          <a:prstGeom prst="ellipse">
            <a:avLst/>
          </a:prstGeom>
          <a:pattFill prst="zigZag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353651" y="3361537"/>
            <a:ext cx="177800" cy="177800"/>
          </a:xfrm>
          <a:prstGeom prst="ellipse">
            <a:avLst/>
          </a:prstGeom>
          <a:pattFill prst="zigZag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75851" y="3329787"/>
            <a:ext cx="190500" cy="13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984851" y="3336137"/>
            <a:ext cx="10541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022951" y="3361537"/>
            <a:ext cx="177800" cy="177800"/>
          </a:xfrm>
          <a:prstGeom prst="ellipse">
            <a:avLst/>
          </a:prstGeom>
          <a:pattFill prst="zigZag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251551" y="3361537"/>
            <a:ext cx="177800" cy="177800"/>
          </a:xfrm>
          <a:prstGeom prst="ellipse">
            <a:avLst/>
          </a:prstGeom>
          <a:pattFill prst="zigZag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480151" y="3361537"/>
            <a:ext cx="177800" cy="177800"/>
          </a:xfrm>
          <a:prstGeom prst="ellipse">
            <a:avLst/>
          </a:prstGeom>
          <a:pattFill prst="zigZag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835751" y="3361537"/>
            <a:ext cx="177800" cy="177800"/>
          </a:xfrm>
          <a:prstGeom prst="ellipse">
            <a:avLst/>
          </a:prstGeom>
          <a:pattFill prst="zigZag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657951" y="3329787"/>
            <a:ext cx="190500" cy="13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Document 27"/>
          <p:cNvSpPr/>
          <p:nvPr/>
        </p:nvSpPr>
        <p:spPr>
          <a:xfrm>
            <a:off x="1734421" y="1643862"/>
            <a:ext cx="698500" cy="317500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Review</a:t>
            </a:r>
            <a:r>
              <a:rPr lang="en-US" sz="1400" baseline="-25000" dirty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Document 28"/>
          <p:cNvSpPr/>
          <p:nvPr/>
        </p:nvSpPr>
        <p:spPr>
          <a:xfrm>
            <a:off x="2610721" y="1643862"/>
            <a:ext cx="698500" cy="317500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Review</a:t>
            </a:r>
            <a:r>
              <a:rPr lang="en-US" sz="1400" baseline="-25000" dirty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Document 29"/>
          <p:cNvSpPr/>
          <p:nvPr/>
        </p:nvSpPr>
        <p:spPr>
          <a:xfrm>
            <a:off x="3487021" y="1643862"/>
            <a:ext cx="698500" cy="317500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Review</a:t>
            </a:r>
            <a:r>
              <a:rPr lang="en-US" sz="1400" baseline="-25000" dirty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Document 30"/>
          <p:cNvSpPr/>
          <p:nvPr/>
        </p:nvSpPr>
        <p:spPr>
          <a:xfrm>
            <a:off x="4363321" y="1643862"/>
            <a:ext cx="692150" cy="317500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Review</a:t>
            </a:r>
            <a:r>
              <a:rPr lang="en-US" sz="1400" baseline="-25000" dirty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74521" y="152956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/>
              <a:t>…</a:t>
            </a:r>
            <a:endParaRPr lang="en-US" dirty="0"/>
          </a:p>
        </p:txBody>
      </p:sp>
      <p:sp>
        <p:nvSpPr>
          <p:cNvPr id="33" name="Document 32"/>
          <p:cNvSpPr/>
          <p:nvPr/>
        </p:nvSpPr>
        <p:spPr>
          <a:xfrm>
            <a:off x="5411071" y="1643862"/>
            <a:ext cx="698500" cy="317500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Review</a:t>
            </a:r>
            <a:r>
              <a:rPr lang="en-US" sz="1400" baseline="-25000" dirty="0">
                <a:solidFill>
                  <a:schemeClr val="tx1"/>
                </a:solidFill>
              </a:rPr>
              <a:t>N-1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734421" y="2729712"/>
            <a:ext cx="695720" cy="165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762601" y="2761462"/>
            <a:ext cx="121440" cy="121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153521" y="2729712"/>
            <a:ext cx="190500" cy="13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1000" dirty="0">
                <a:solidFill>
                  <a:schemeClr val="tx1"/>
                </a:solidFill>
              </a:rPr>
              <a:t>…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1915001" y="2761462"/>
            <a:ext cx="121440" cy="121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067401" y="2761462"/>
            <a:ext cx="121440" cy="121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296001" y="2761462"/>
            <a:ext cx="121440" cy="121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607941" y="2729712"/>
            <a:ext cx="695720" cy="165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636121" y="2761462"/>
            <a:ext cx="121440" cy="121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027041" y="2729712"/>
            <a:ext cx="190500" cy="13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1000" dirty="0">
                <a:solidFill>
                  <a:schemeClr val="tx1"/>
                </a:solidFill>
              </a:rPr>
              <a:t>…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788521" y="2761462"/>
            <a:ext cx="121440" cy="121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940921" y="2761462"/>
            <a:ext cx="121440" cy="121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169521" y="2761462"/>
            <a:ext cx="121440" cy="121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489801" y="2729712"/>
            <a:ext cx="695720" cy="165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517981" y="2761462"/>
            <a:ext cx="121440" cy="121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908901" y="2729712"/>
            <a:ext cx="190500" cy="13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1000" dirty="0">
                <a:solidFill>
                  <a:schemeClr val="tx1"/>
                </a:solidFill>
              </a:rPr>
              <a:t>…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3670381" y="2761462"/>
            <a:ext cx="121440" cy="121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822781" y="2761462"/>
            <a:ext cx="121440" cy="121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051381" y="2761462"/>
            <a:ext cx="121440" cy="121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363321" y="2729712"/>
            <a:ext cx="695720" cy="165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391501" y="2761462"/>
            <a:ext cx="121440" cy="121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782421" y="2729712"/>
            <a:ext cx="190500" cy="13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1000" dirty="0">
                <a:solidFill>
                  <a:schemeClr val="tx1"/>
                </a:solidFill>
              </a:rPr>
              <a:t>…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4543901" y="2761462"/>
            <a:ext cx="121440" cy="121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696301" y="2761462"/>
            <a:ext cx="121440" cy="121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924901" y="2761462"/>
            <a:ext cx="121440" cy="121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417885" y="2729712"/>
            <a:ext cx="695720" cy="165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446065" y="2761462"/>
            <a:ext cx="121440" cy="121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836985" y="2729712"/>
            <a:ext cx="190500" cy="13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1000" dirty="0">
                <a:solidFill>
                  <a:schemeClr val="tx1"/>
                </a:solidFill>
              </a:rPr>
              <a:t>…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5598465" y="2761462"/>
            <a:ext cx="121440" cy="121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750865" y="2761462"/>
            <a:ext cx="121440" cy="121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979465" y="2761462"/>
            <a:ext cx="121440" cy="121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5074521" y="257834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/>
              <a:t>…</a:t>
            </a:r>
            <a:endParaRPr lang="en-US" dirty="0"/>
          </a:p>
        </p:txBody>
      </p:sp>
      <p:cxnSp>
        <p:nvCxnSpPr>
          <p:cNvPr id="65" name="Straight Arrow Connector 64"/>
          <p:cNvCxnSpPr>
            <a:stCxn id="37" idx="2"/>
            <a:endCxn id="24" idx="0"/>
          </p:cNvCxnSpPr>
          <p:nvPr/>
        </p:nvCxnSpPr>
        <p:spPr>
          <a:xfrm>
            <a:off x="2082281" y="2894812"/>
            <a:ext cx="429620" cy="441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3" idx="2"/>
            <a:endCxn id="11" idx="0"/>
          </p:cNvCxnSpPr>
          <p:nvPr/>
        </p:nvCxnSpPr>
        <p:spPr>
          <a:xfrm>
            <a:off x="3837661" y="2894812"/>
            <a:ext cx="439540" cy="4413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3" idx="2"/>
            <a:endCxn id="24" idx="0"/>
          </p:cNvCxnSpPr>
          <p:nvPr/>
        </p:nvCxnSpPr>
        <p:spPr>
          <a:xfrm flipH="1">
            <a:off x="2511901" y="2894812"/>
            <a:ext cx="1325760" cy="4413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7" idx="2"/>
            <a:endCxn id="11" idx="0"/>
          </p:cNvCxnSpPr>
          <p:nvPr/>
        </p:nvCxnSpPr>
        <p:spPr>
          <a:xfrm>
            <a:off x="2955801" y="2894812"/>
            <a:ext cx="1321400" cy="441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69" idx="2"/>
            <a:endCxn id="18" idx="0"/>
          </p:cNvCxnSpPr>
          <p:nvPr/>
        </p:nvCxnSpPr>
        <p:spPr>
          <a:xfrm flipH="1">
            <a:off x="6029801" y="2894812"/>
            <a:ext cx="611992" cy="441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5" idx="2"/>
            <a:endCxn id="18" idx="0"/>
          </p:cNvCxnSpPr>
          <p:nvPr/>
        </p:nvCxnSpPr>
        <p:spPr>
          <a:xfrm>
            <a:off x="5765745" y="2894812"/>
            <a:ext cx="264056" cy="441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30" idx="2"/>
            <a:endCxn id="37" idx="0"/>
          </p:cNvCxnSpPr>
          <p:nvPr/>
        </p:nvCxnSpPr>
        <p:spPr>
          <a:xfrm flipH="1">
            <a:off x="2082281" y="1940372"/>
            <a:ext cx="1390" cy="78934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1" idx="2"/>
            <a:endCxn id="47" idx="0"/>
          </p:cNvCxnSpPr>
          <p:nvPr/>
        </p:nvCxnSpPr>
        <p:spPr>
          <a:xfrm flipH="1">
            <a:off x="2955801" y="1940372"/>
            <a:ext cx="4170" cy="78934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2" idx="2"/>
            <a:endCxn id="53" idx="0"/>
          </p:cNvCxnSpPr>
          <p:nvPr/>
        </p:nvCxnSpPr>
        <p:spPr>
          <a:xfrm>
            <a:off x="3836271" y="1940372"/>
            <a:ext cx="1390" cy="78934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33" idx="2"/>
            <a:endCxn id="59" idx="0"/>
          </p:cNvCxnSpPr>
          <p:nvPr/>
        </p:nvCxnSpPr>
        <p:spPr>
          <a:xfrm>
            <a:off x="4709396" y="1940372"/>
            <a:ext cx="1785" cy="78934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5" idx="2"/>
            <a:endCxn id="65" idx="0"/>
          </p:cNvCxnSpPr>
          <p:nvPr/>
        </p:nvCxnSpPr>
        <p:spPr>
          <a:xfrm>
            <a:off x="5760321" y="1940372"/>
            <a:ext cx="5424" cy="78934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286043" y="3488537"/>
                <a:ext cx="6485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User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sz="12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200" i="1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043" y="3488537"/>
                <a:ext cx="648575" cy="276999"/>
              </a:xfrm>
              <a:prstGeom prst="rect">
                <a:avLst/>
              </a:prstGeom>
              <a:blipFill rotWithShape="0">
                <a:blip r:embed="rId2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2415714" y="3488537"/>
                <a:ext cx="778675" cy="291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+Item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1200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en-US" sz="12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200" i="1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5714" y="3488537"/>
                <a:ext cx="778675" cy="291875"/>
              </a:xfrm>
              <a:prstGeom prst="rect">
                <a:avLst/>
              </a:prstGeom>
              <a:blipFill rotWithShape="0"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972877" y="3488537"/>
                <a:ext cx="748218" cy="291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-Item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1200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en-US" sz="12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200" i="1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877" y="3488537"/>
                <a:ext cx="748218" cy="291875"/>
              </a:xfrm>
              <a:prstGeom prst="rect">
                <a:avLst/>
              </a:prstGeom>
              <a:blipFill rotWithShape="0">
                <a:blip r:embed="rId4"/>
                <a:stretch>
                  <a:fillRect l="-813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 78"/>
          <p:cNvSpPr/>
          <p:nvPr/>
        </p:nvSpPr>
        <p:spPr>
          <a:xfrm>
            <a:off x="4161724" y="3943336"/>
            <a:ext cx="10541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199824" y="3968736"/>
            <a:ext cx="177800" cy="17780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accent6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428424" y="3968736"/>
            <a:ext cx="177800" cy="17780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accent6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657024" y="3968736"/>
            <a:ext cx="177800" cy="17780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accent6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012624" y="3968736"/>
            <a:ext cx="177800" cy="17780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accent6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4834824" y="3936986"/>
            <a:ext cx="190500" cy="13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952424" y="3943336"/>
            <a:ext cx="10541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5990524" y="3968736"/>
            <a:ext cx="177800" cy="177800"/>
          </a:xfrm>
          <a:prstGeom prst="ellipse">
            <a:avLst/>
          </a:prstGeom>
          <a:pattFill prst="pct50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6219124" y="3968736"/>
            <a:ext cx="177800" cy="177800"/>
          </a:xfrm>
          <a:prstGeom prst="ellipse">
            <a:avLst/>
          </a:prstGeom>
          <a:pattFill prst="pct50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6447724" y="3968736"/>
            <a:ext cx="177800" cy="177800"/>
          </a:xfrm>
          <a:prstGeom prst="ellipse">
            <a:avLst/>
          </a:prstGeom>
          <a:pattFill prst="pct50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6803324" y="3968736"/>
            <a:ext cx="177800" cy="177800"/>
          </a:xfrm>
          <a:prstGeom prst="ellipse">
            <a:avLst/>
          </a:prstGeom>
          <a:pattFill prst="pct50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6625524" y="3936986"/>
            <a:ext cx="190500" cy="13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396424" y="3943336"/>
            <a:ext cx="10541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2434524" y="3968736"/>
            <a:ext cx="177800" cy="177800"/>
          </a:xfrm>
          <a:prstGeom prst="ellipse">
            <a:avLst/>
          </a:prstGeom>
          <a:pattFill prst="pct50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2663124" y="3968736"/>
            <a:ext cx="177800" cy="177800"/>
          </a:xfrm>
          <a:prstGeom prst="ellipse">
            <a:avLst/>
          </a:prstGeom>
          <a:pattFill prst="pct50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2891724" y="3968736"/>
            <a:ext cx="177800" cy="177800"/>
          </a:xfrm>
          <a:prstGeom prst="ellipse">
            <a:avLst/>
          </a:prstGeom>
          <a:pattFill prst="pct50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3247324" y="3968736"/>
            <a:ext cx="177800" cy="177800"/>
          </a:xfrm>
          <a:prstGeom prst="ellipse">
            <a:avLst/>
          </a:prstGeom>
          <a:pattFill prst="pct50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069524" y="3936986"/>
            <a:ext cx="190500" cy="13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4627538" y="4486031"/>
            <a:ext cx="10541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4665638" y="4511431"/>
            <a:ext cx="177800" cy="177800"/>
          </a:xfrm>
          <a:prstGeom prst="ellipse">
            <a:avLst/>
          </a:prstGeom>
          <a:pattFill prst="ltUpDiag">
            <a:fgClr>
              <a:schemeClr val="tx1"/>
            </a:fgClr>
            <a:bgClr>
              <a:schemeClr val="accent6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4894238" y="4511431"/>
            <a:ext cx="177800" cy="177800"/>
          </a:xfrm>
          <a:prstGeom prst="ellipse">
            <a:avLst/>
          </a:prstGeom>
          <a:pattFill prst="ltUpDiag">
            <a:fgClr>
              <a:schemeClr val="tx1"/>
            </a:fgClr>
            <a:bgClr>
              <a:schemeClr val="accent6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5122838" y="4511431"/>
            <a:ext cx="177800" cy="177800"/>
          </a:xfrm>
          <a:prstGeom prst="ellipse">
            <a:avLst/>
          </a:prstGeom>
          <a:pattFill prst="ltUpDiag">
            <a:fgClr>
              <a:schemeClr val="tx1"/>
            </a:fgClr>
            <a:bgClr>
              <a:schemeClr val="accent6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5478438" y="4511431"/>
            <a:ext cx="177800" cy="177800"/>
          </a:xfrm>
          <a:prstGeom prst="ellipse">
            <a:avLst/>
          </a:prstGeom>
          <a:pattFill prst="ltUpDiag">
            <a:fgClr>
              <a:schemeClr val="tx1"/>
            </a:fgClr>
            <a:bgClr>
              <a:schemeClr val="accent6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5300638" y="4479681"/>
            <a:ext cx="190500" cy="13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6494438" y="4486031"/>
            <a:ext cx="10541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6532538" y="4511431"/>
            <a:ext cx="177800" cy="177800"/>
          </a:xfrm>
          <a:prstGeom prst="ellipse">
            <a:avLst/>
          </a:prstGeom>
          <a:pattFill prst="ltUpDiag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6761138" y="4511431"/>
            <a:ext cx="177800" cy="177800"/>
          </a:xfrm>
          <a:prstGeom prst="ellipse">
            <a:avLst/>
          </a:prstGeom>
          <a:pattFill prst="ltUpDiag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6989738" y="4511431"/>
            <a:ext cx="177800" cy="177800"/>
          </a:xfrm>
          <a:prstGeom prst="ellipse">
            <a:avLst/>
          </a:prstGeom>
          <a:pattFill prst="ltUpDiag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7345338" y="4511431"/>
            <a:ext cx="177800" cy="177800"/>
          </a:xfrm>
          <a:prstGeom prst="ellipse">
            <a:avLst/>
          </a:prstGeom>
          <a:pattFill prst="ltUpDiag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7167538" y="4479681"/>
            <a:ext cx="190500" cy="13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824138" y="4486031"/>
            <a:ext cx="10541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2862238" y="4511431"/>
            <a:ext cx="177800" cy="177800"/>
          </a:xfrm>
          <a:prstGeom prst="ellipse">
            <a:avLst/>
          </a:prstGeom>
          <a:pattFill prst="ltUpDiag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3090838" y="4511431"/>
            <a:ext cx="177800" cy="177800"/>
          </a:xfrm>
          <a:prstGeom prst="ellipse">
            <a:avLst/>
          </a:prstGeom>
          <a:pattFill prst="ltUpDiag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3319438" y="4511431"/>
            <a:ext cx="177800" cy="177800"/>
          </a:xfrm>
          <a:prstGeom prst="ellipse">
            <a:avLst/>
          </a:prstGeom>
          <a:pattFill prst="ltUpDiag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3675038" y="4511431"/>
            <a:ext cx="177800" cy="177800"/>
          </a:xfrm>
          <a:prstGeom prst="ellipse">
            <a:avLst/>
          </a:prstGeom>
          <a:pattFill prst="ltUpDiag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497238" y="4479681"/>
            <a:ext cx="190500" cy="13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026921" y="5257272"/>
            <a:ext cx="10541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4065021" y="5282672"/>
            <a:ext cx="177800" cy="1778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4293621" y="5282672"/>
            <a:ext cx="177800" cy="1778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4522221" y="5282672"/>
            <a:ext cx="177800" cy="1778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4877821" y="5282672"/>
            <a:ext cx="177800" cy="1778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4700021" y="5250922"/>
            <a:ext cx="190500" cy="13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5897907" y="5257272"/>
            <a:ext cx="10541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5936007" y="5282672"/>
            <a:ext cx="177800" cy="177800"/>
          </a:xfrm>
          <a:prstGeom prst="ellipse">
            <a:avLst/>
          </a:prstGeom>
          <a:solidFill>
            <a:srgbClr val="C01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6164607" y="5282672"/>
            <a:ext cx="177800" cy="177800"/>
          </a:xfrm>
          <a:prstGeom prst="ellipse">
            <a:avLst/>
          </a:prstGeom>
          <a:solidFill>
            <a:srgbClr val="C01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6393207" y="5282672"/>
            <a:ext cx="177800" cy="177800"/>
          </a:xfrm>
          <a:prstGeom prst="ellipse">
            <a:avLst/>
          </a:prstGeom>
          <a:solidFill>
            <a:srgbClr val="C01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6748807" y="5282672"/>
            <a:ext cx="177800" cy="177800"/>
          </a:xfrm>
          <a:prstGeom prst="ellipse">
            <a:avLst/>
          </a:prstGeom>
          <a:solidFill>
            <a:srgbClr val="C01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6571007" y="5250922"/>
            <a:ext cx="190500" cy="13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2210821" y="5257272"/>
            <a:ext cx="10541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2248921" y="5282672"/>
            <a:ext cx="177800" cy="177800"/>
          </a:xfrm>
          <a:prstGeom prst="ellipse">
            <a:avLst/>
          </a:prstGeom>
          <a:solidFill>
            <a:srgbClr val="C01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2477521" y="5282672"/>
            <a:ext cx="177800" cy="177800"/>
          </a:xfrm>
          <a:prstGeom prst="ellipse">
            <a:avLst/>
          </a:prstGeom>
          <a:solidFill>
            <a:srgbClr val="C01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2706121" y="5282672"/>
            <a:ext cx="177800" cy="177800"/>
          </a:xfrm>
          <a:prstGeom prst="ellipse">
            <a:avLst/>
          </a:prstGeom>
          <a:solidFill>
            <a:srgbClr val="C01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3061721" y="5282672"/>
            <a:ext cx="177800" cy="177800"/>
          </a:xfrm>
          <a:prstGeom prst="ellipse">
            <a:avLst/>
          </a:prstGeom>
          <a:solidFill>
            <a:srgbClr val="C01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2883921" y="5250922"/>
            <a:ext cx="190500" cy="13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662550" y="3975630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1420817" y="3436745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1898067" y="4535981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136" name="Document 135"/>
          <p:cNvSpPr/>
          <p:nvPr/>
        </p:nvSpPr>
        <p:spPr>
          <a:xfrm>
            <a:off x="6288429" y="1643862"/>
            <a:ext cx="698500" cy="317500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Review</a:t>
            </a:r>
            <a:r>
              <a:rPr lang="en-US" sz="1400" baseline="-25000" dirty="0" err="1">
                <a:solidFill>
                  <a:schemeClr val="tx1"/>
                </a:solidFill>
              </a:rPr>
              <a:t>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6293933" y="2729712"/>
            <a:ext cx="695720" cy="165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6322113" y="2761462"/>
            <a:ext cx="121440" cy="121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6713033" y="2729712"/>
            <a:ext cx="190500" cy="13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1000" dirty="0">
                <a:solidFill>
                  <a:schemeClr val="tx1"/>
                </a:solidFill>
              </a:rPr>
              <a:t>…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6474513" y="2761462"/>
            <a:ext cx="121440" cy="121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6626913" y="2761462"/>
            <a:ext cx="121440" cy="121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6855513" y="2761462"/>
            <a:ext cx="121440" cy="121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Arrow Connector 142"/>
          <p:cNvCxnSpPr>
            <a:stCxn id="167" idx="2"/>
            <a:endCxn id="169" idx="0"/>
          </p:cNvCxnSpPr>
          <p:nvPr/>
        </p:nvCxnSpPr>
        <p:spPr>
          <a:xfrm>
            <a:off x="6637679" y="1940372"/>
            <a:ext cx="4114" cy="78934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1734421" y="2177262"/>
            <a:ext cx="5252508" cy="3280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(Deep) Representation </a:t>
            </a:r>
            <a:r>
              <a:rPr lang="en-US" dirty="0">
                <a:solidFill>
                  <a:schemeClr val="tx1"/>
                </a:solidFill>
              </a:rPr>
              <a:t>Learning</a:t>
            </a:r>
          </a:p>
        </p:txBody>
      </p:sp>
      <p:cxnSp>
        <p:nvCxnSpPr>
          <p:cNvPr id="145" name="Straight Arrow Connector 144"/>
          <p:cNvCxnSpPr>
            <a:stCxn id="59" idx="2"/>
            <a:endCxn id="11" idx="0"/>
          </p:cNvCxnSpPr>
          <p:nvPr/>
        </p:nvCxnSpPr>
        <p:spPr>
          <a:xfrm flipH="1">
            <a:off x="4277201" y="2894812"/>
            <a:ext cx="433980" cy="441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2095310" y="3577697"/>
            <a:ext cx="642561" cy="16795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2737871" y="4171936"/>
            <a:ext cx="0" cy="1085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H="1">
            <a:off x="2737871" y="4706427"/>
            <a:ext cx="261434" cy="550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4543901" y="4171936"/>
            <a:ext cx="10070" cy="1085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3861236" y="3564737"/>
            <a:ext cx="692735" cy="1692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H="1">
            <a:off x="4553971" y="4706427"/>
            <a:ext cx="260621" cy="550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5592738" y="3564737"/>
            <a:ext cx="832219" cy="1692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6408731" y="4158462"/>
            <a:ext cx="16226" cy="10988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H="1">
            <a:off x="6424957" y="4706427"/>
            <a:ext cx="259256" cy="550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/>
          <p:cNvSpPr/>
          <p:nvPr/>
        </p:nvSpPr>
        <p:spPr>
          <a:xfrm>
            <a:off x="3476873" y="5818497"/>
            <a:ext cx="337398" cy="3373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6" name="Straight Arrow Connector 155"/>
          <p:cNvCxnSpPr/>
          <p:nvPr/>
        </p:nvCxnSpPr>
        <p:spPr>
          <a:xfrm>
            <a:off x="2292727" y="5485872"/>
            <a:ext cx="1352845" cy="332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>
            <a:off x="5502751" y="5485872"/>
            <a:ext cx="922206" cy="332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/>
          <p:cNvSpPr/>
          <p:nvPr/>
        </p:nvSpPr>
        <p:spPr>
          <a:xfrm>
            <a:off x="5334052" y="5818497"/>
            <a:ext cx="337398" cy="3373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4412576" y="572276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&gt;</a:t>
            </a:r>
          </a:p>
        </p:txBody>
      </p:sp>
      <p:cxnSp>
        <p:nvCxnSpPr>
          <p:cNvPr id="160" name="Straight Arrow Connector 159"/>
          <p:cNvCxnSpPr/>
          <p:nvPr/>
        </p:nvCxnSpPr>
        <p:spPr>
          <a:xfrm flipH="1">
            <a:off x="3645572" y="5485872"/>
            <a:ext cx="908399" cy="332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4553971" y="5485872"/>
            <a:ext cx="948780" cy="332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ounded Rectangle 161"/>
          <p:cNvSpPr/>
          <p:nvPr/>
        </p:nvSpPr>
        <p:spPr>
          <a:xfrm>
            <a:off x="1662551" y="5076297"/>
            <a:ext cx="5808038" cy="11240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2785872" y="4109761"/>
                <a:ext cx="778675" cy="291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+Item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1200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en-US" sz="12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200" i="1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872" y="4109761"/>
                <a:ext cx="778675" cy="291875"/>
              </a:xfrm>
              <a:prstGeom prst="rect">
                <a:avLst/>
              </a:prstGeom>
              <a:blipFill rotWithShape="0"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/>
              <p:cNvSpPr txBox="1"/>
              <p:nvPr/>
            </p:nvSpPr>
            <p:spPr>
              <a:xfrm>
                <a:off x="3228514" y="4631537"/>
                <a:ext cx="778675" cy="291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+Item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1200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en-US" sz="12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200" i="1" dirty="0"/>
              </a:p>
            </p:txBody>
          </p:sp>
        </mc:Choice>
        <mc:Fallback xmlns=""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514" y="4631537"/>
                <a:ext cx="778675" cy="291875"/>
              </a:xfrm>
              <a:prstGeom prst="rect">
                <a:avLst/>
              </a:prstGeom>
              <a:blipFill rotWithShape="0">
                <a:blip r:embed="rId5"/>
                <a:stretch>
                  <a:fillRect l="-787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/>
              <p:cNvSpPr txBox="1"/>
              <p:nvPr/>
            </p:nvSpPr>
            <p:spPr>
              <a:xfrm>
                <a:off x="2644314" y="5406237"/>
                <a:ext cx="778675" cy="291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+Item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1200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en-US" sz="12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200" i="1" dirty="0"/>
              </a:p>
            </p:txBody>
          </p:sp>
        </mc:Choice>
        <mc:Fallback xmlns="">
          <p:sp>
            <p:nvSpPr>
              <p:cNvPr id="165" name="TextBox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314" y="5406237"/>
                <a:ext cx="778675" cy="291875"/>
              </a:xfrm>
              <a:prstGeom prst="rect">
                <a:avLst/>
              </a:prstGeom>
              <a:blipFill rotWithShape="0">
                <a:blip r:embed="rId6"/>
                <a:stretch>
                  <a:fillRect l="-781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/>
              <p:cNvSpPr txBox="1"/>
              <p:nvPr/>
            </p:nvSpPr>
            <p:spPr>
              <a:xfrm>
                <a:off x="4667043" y="4098137"/>
                <a:ext cx="6485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User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sz="12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200" i="1" dirty="0"/>
              </a:p>
            </p:txBody>
          </p:sp>
        </mc:Choice>
        <mc:Fallback xmlns="">
          <p:sp>
            <p:nvSpPr>
              <p:cNvPr id="166" name="TextBox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043" y="4098137"/>
                <a:ext cx="648575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94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/>
              <p:cNvSpPr txBox="1"/>
              <p:nvPr/>
            </p:nvSpPr>
            <p:spPr>
              <a:xfrm>
                <a:off x="5136943" y="4631537"/>
                <a:ext cx="6485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User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sz="12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200" i="1" dirty="0"/>
              </a:p>
            </p:txBody>
          </p:sp>
        </mc:Choice>
        <mc:Fallback xmlns="">
          <p:sp>
            <p:nvSpPr>
              <p:cNvPr id="167" name="TextBox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943" y="4631537"/>
                <a:ext cx="648575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943"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/>
              <p:cNvSpPr txBox="1"/>
              <p:nvPr/>
            </p:nvSpPr>
            <p:spPr>
              <a:xfrm>
                <a:off x="4552743" y="5393537"/>
                <a:ext cx="6485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User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sz="12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200" i="1" dirty="0"/>
              </a:p>
            </p:txBody>
          </p:sp>
        </mc:Choice>
        <mc:Fallback xmlns="">
          <p:sp>
            <p:nvSpPr>
              <p:cNvPr id="168" name="TextBox 1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743" y="5393537"/>
                <a:ext cx="648575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943"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/>
              <p:cNvSpPr txBox="1"/>
              <p:nvPr/>
            </p:nvSpPr>
            <p:spPr>
              <a:xfrm>
                <a:off x="6366577" y="4098137"/>
                <a:ext cx="748218" cy="291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-Item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1200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en-US" sz="12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200" i="1" dirty="0"/>
              </a:p>
            </p:txBody>
          </p:sp>
        </mc:Choice>
        <mc:Fallback xmlns="">
          <p:sp>
            <p:nvSpPr>
              <p:cNvPr id="169" name="TextBox 1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6577" y="4098137"/>
                <a:ext cx="748218" cy="291875"/>
              </a:xfrm>
              <a:prstGeom prst="rect">
                <a:avLst/>
              </a:prstGeom>
              <a:blipFill rotWithShape="0">
                <a:blip r:embed="rId9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6899977" y="4631537"/>
                <a:ext cx="748218" cy="291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-Item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1200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en-US" sz="12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200" i="1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977" y="4631537"/>
                <a:ext cx="748218" cy="291875"/>
              </a:xfrm>
              <a:prstGeom prst="rect">
                <a:avLst/>
              </a:prstGeom>
              <a:blipFill rotWithShape="0">
                <a:blip r:embed="rId4"/>
                <a:stretch>
                  <a:fillRect l="-813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/>
              <p:cNvSpPr txBox="1"/>
              <p:nvPr/>
            </p:nvSpPr>
            <p:spPr>
              <a:xfrm>
                <a:off x="6315777" y="5406237"/>
                <a:ext cx="748218" cy="291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-Item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1200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en-US" sz="12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200" i="1" dirty="0"/>
              </a:p>
            </p:txBody>
          </p:sp>
        </mc:Choice>
        <mc:Fallback xmlns="">
          <p:sp>
            <p:nvSpPr>
              <p:cNvPr id="171" name="TextBox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777" y="5406237"/>
                <a:ext cx="748218" cy="291875"/>
              </a:xfrm>
              <a:prstGeom prst="rect">
                <a:avLst/>
              </a:prstGeom>
              <a:blipFill rotWithShape="0">
                <a:blip r:embed="rId9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Title 17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Representation Learning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614735" y="711426"/>
            <a:ext cx="816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Multi-View Machine Learning Framework </a:t>
            </a:r>
            <a:r>
              <a:rPr lang="en-US"/>
              <a:t>with Heterogeneous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137993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2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25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25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2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25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2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2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50"/>
                            </p:stCondLst>
                            <p:childTnLst>
                              <p:par>
                                <p:cTn id="1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250"/>
                            </p:stCondLst>
                            <p:childTnLst>
                              <p:par>
                                <p:cTn id="1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9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9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250"/>
                            </p:stCondLst>
                            <p:childTnLst>
                              <p:par>
                                <p:cTn id="2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9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2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5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1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2" dur="2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5" dur="2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8" dur="25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1" dur="2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4" dur="25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7" dur="2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0" dur="25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3" dur="25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6" dur="25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250"/>
                            </p:stCondLst>
                            <p:childTnLst>
                              <p:par>
                                <p:cTn id="3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0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3" dur="2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6" dur="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9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2" dur="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5" dur="2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8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1" dur="2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4" dur="2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7" dur="2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0" dur="2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3" dur="2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6" dur="2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9" dur="2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2" dur="2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5" dur="2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8" dur="2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1" dur="2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4" dur="25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7" dur="25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0" dur="25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5" dur="2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8" dur="25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1" dur="25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4" dur="25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5" fill="hold">
                            <p:stCondLst>
                              <p:cond delay="250"/>
                            </p:stCondLst>
                            <p:childTnLst>
                              <p:par>
                                <p:cTn id="4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2" fill="hold">
                            <p:stCondLst>
                              <p:cond delay="250"/>
                            </p:stCondLst>
                            <p:childTnLst>
                              <p:par>
                                <p:cTn id="44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5" dur="25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34" grpId="0" animBg="1"/>
      <p:bldP spid="35" grpId="0" animBg="1"/>
      <p:bldP spid="36" grpId="0"/>
      <p:bldP spid="37" grpId="0" animBg="1"/>
      <p:bldP spid="38" grpId="0" animBg="1"/>
      <p:bldP spid="39" grpId="0" animBg="1"/>
      <p:bldP spid="40" grpId="0" animBg="1"/>
      <p:bldP spid="41" grpId="0" animBg="1"/>
      <p:bldP spid="42" grpId="0"/>
      <p:bldP spid="43" grpId="0" animBg="1"/>
      <p:bldP spid="44" grpId="0" animBg="1"/>
      <p:bldP spid="45" grpId="0" animBg="1"/>
      <p:bldP spid="46" grpId="0" animBg="1"/>
      <p:bldP spid="47" grpId="0" animBg="1"/>
      <p:bldP spid="48" grpId="0"/>
      <p:bldP spid="49" grpId="0" animBg="1"/>
      <p:bldP spid="50" grpId="0" animBg="1"/>
      <p:bldP spid="51" grpId="0" animBg="1"/>
      <p:bldP spid="52" grpId="0" animBg="1"/>
      <p:bldP spid="53" grpId="0" animBg="1"/>
      <p:bldP spid="54" grpId="0"/>
      <p:bldP spid="55" grpId="0" animBg="1"/>
      <p:bldP spid="56" grpId="0" animBg="1"/>
      <p:bldP spid="57" grpId="0" animBg="1"/>
      <p:bldP spid="58" grpId="0" animBg="1"/>
      <p:bldP spid="59" grpId="0" animBg="1"/>
      <p:bldP spid="60" grpId="0"/>
      <p:bldP spid="61" grpId="0" animBg="1"/>
      <p:bldP spid="62" grpId="0" animBg="1"/>
      <p:bldP spid="63" grpId="0" animBg="1"/>
      <p:bldP spid="64" grpId="0"/>
      <p:bldP spid="76" grpId="0"/>
      <p:bldP spid="77" grpId="0"/>
      <p:bldP spid="78" grpId="0"/>
      <p:bldP spid="79" grpId="0" animBg="1"/>
      <p:bldP spid="80" grpId="0" animBg="1"/>
      <p:bldP spid="81" grpId="0" animBg="1"/>
      <p:bldP spid="82" grpId="0" animBg="1"/>
      <p:bldP spid="83" grpId="0" animBg="1"/>
      <p:bldP spid="84" grpId="0"/>
      <p:bldP spid="85" grpId="0" animBg="1"/>
      <p:bldP spid="86" grpId="0" animBg="1"/>
      <p:bldP spid="87" grpId="0" animBg="1"/>
      <p:bldP spid="88" grpId="0" animBg="1"/>
      <p:bldP spid="89" grpId="0" animBg="1"/>
      <p:bldP spid="90" grpId="0"/>
      <p:bldP spid="91" grpId="0" animBg="1"/>
      <p:bldP spid="92" grpId="0" animBg="1"/>
      <p:bldP spid="93" grpId="0" animBg="1"/>
      <p:bldP spid="94" grpId="0" animBg="1"/>
      <p:bldP spid="95" grpId="0" animBg="1"/>
      <p:bldP spid="96" grpId="0"/>
      <p:bldP spid="97" grpId="0" animBg="1"/>
      <p:bldP spid="98" grpId="0" animBg="1"/>
      <p:bldP spid="99" grpId="0" animBg="1"/>
      <p:bldP spid="100" grpId="0" animBg="1"/>
      <p:bldP spid="101" grpId="0" animBg="1"/>
      <p:bldP spid="102" grpId="0"/>
      <p:bldP spid="103" grpId="0" animBg="1"/>
      <p:bldP spid="104" grpId="0" animBg="1"/>
      <p:bldP spid="105" grpId="0" animBg="1"/>
      <p:bldP spid="106" grpId="0" animBg="1"/>
      <p:bldP spid="107" grpId="0" animBg="1"/>
      <p:bldP spid="108" grpId="0"/>
      <p:bldP spid="109" grpId="0" animBg="1"/>
      <p:bldP spid="110" grpId="0" animBg="1"/>
      <p:bldP spid="111" grpId="0" animBg="1"/>
      <p:bldP spid="112" grpId="0" animBg="1"/>
      <p:bldP spid="113" grpId="0" animBg="1"/>
      <p:bldP spid="114" grpId="0"/>
      <p:bldP spid="115" grpId="0" animBg="1"/>
      <p:bldP spid="116" grpId="0" animBg="1"/>
      <p:bldP spid="117" grpId="0" animBg="1"/>
      <p:bldP spid="118" grpId="0" animBg="1"/>
      <p:bldP spid="119" grpId="0" animBg="1"/>
      <p:bldP spid="120" grpId="0"/>
      <p:bldP spid="121" grpId="0" animBg="1"/>
      <p:bldP spid="122" grpId="0" animBg="1"/>
      <p:bldP spid="123" grpId="0" animBg="1"/>
      <p:bldP spid="124" grpId="0" animBg="1"/>
      <p:bldP spid="125" grpId="0" animBg="1"/>
      <p:bldP spid="126" grpId="0"/>
      <p:bldP spid="127" grpId="0" animBg="1"/>
      <p:bldP spid="128" grpId="0" animBg="1"/>
      <p:bldP spid="129" grpId="0" animBg="1"/>
      <p:bldP spid="130" grpId="0" animBg="1"/>
      <p:bldP spid="131" grpId="0" animBg="1"/>
      <p:bldP spid="132" grpId="0"/>
      <p:bldP spid="133" grpId="0"/>
      <p:bldP spid="135" grpId="0"/>
      <p:bldP spid="137" grpId="0" animBg="1"/>
      <p:bldP spid="138" grpId="0" animBg="1"/>
      <p:bldP spid="139" grpId="0"/>
      <p:bldP spid="140" grpId="0" animBg="1"/>
      <p:bldP spid="141" grpId="0" animBg="1"/>
      <p:bldP spid="142" grpId="0" animBg="1"/>
      <p:bldP spid="144" grpId="0" animBg="1"/>
      <p:bldP spid="155" grpId="0" animBg="1"/>
      <p:bldP spid="158" grpId="0" animBg="1"/>
      <p:bldP spid="159" grpId="0"/>
      <p:bldP spid="162" grpId="0" animBg="1"/>
      <p:bldP spid="163" grpId="0"/>
      <p:bldP spid="164" grpId="0"/>
      <p:bldP spid="165" grpId="0"/>
      <p:bldP spid="166" grpId="0"/>
      <p:bldP spid="167" grpId="0"/>
      <p:bldP spid="168" grpId="0"/>
      <p:bldP spid="169" grpId="0"/>
      <p:bldP spid="170" grpId="0"/>
      <p:bldP spid="17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D912-1351-634A-8C62-1CD87216AF6E}" type="datetime1">
              <a:rPr lang="en-US" smtClean="0"/>
              <a:t>3/29/2020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44C54-BAF9-9C49-9C7D-D463085BC6A7}" type="slidenum">
              <a:rPr lang="en-US" smtClean="0"/>
              <a:t>15</a:t>
            </a:fld>
            <a:endParaRPr lang="en-US"/>
          </a:p>
        </p:txBody>
      </p:sp>
      <p:sp>
        <p:nvSpPr>
          <p:cNvPr id="173" name="Title 17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Representation Learning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614735" y="711426"/>
            <a:ext cx="816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Multi-View Machine Learning Framework </a:t>
            </a:r>
            <a:r>
              <a:rPr lang="en-US"/>
              <a:t>with Heterogeneous Information Sources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65" y="1590729"/>
            <a:ext cx="4855090" cy="38594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5255" y="3962011"/>
            <a:ext cx="4098091" cy="561149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6832794" y="4004546"/>
            <a:ext cx="939452" cy="336656"/>
          </a:xfrm>
          <a:prstGeom prst="roundRect">
            <a:avLst/>
          </a:prstGeom>
          <a:solidFill>
            <a:schemeClr val="accent5">
              <a:lumMod val="75000"/>
              <a:alpha val="2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8388109" y="4006634"/>
            <a:ext cx="624214" cy="336656"/>
          </a:xfrm>
          <a:prstGeom prst="roundRect">
            <a:avLst/>
          </a:prstGeom>
          <a:solidFill>
            <a:schemeClr val="accent5">
              <a:lumMod val="75000"/>
              <a:alpha val="2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189947" y="222679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189947" y="205475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cxnSp>
        <p:nvCxnSpPr>
          <p:cNvPr id="18" name="Elbow Connector 17"/>
          <p:cNvCxnSpPr>
            <a:stCxn id="9" idx="2"/>
          </p:cNvCxnSpPr>
          <p:nvPr/>
        </p:nvCxnSpPr>
        <p:spPr>
          <a:xfrm rot="5400000">
            <a:off x="5677810" y="3323074"/>
            <a:ext cx="606582" cy="264283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7" idx="0"/>
          </p:cNvCxnSpPr>
          <p:nvPr/>
        </p:nvCxnSpPr>
        <p:spPr>
          <a:xfrm rot="16200000" flipV="1">
            <a:off x="6442803" y="1749220"/>
            <a:ext cx="649659" cy="386516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10800000">
            <a:off x="4659683" y="3031300"/>
            <a:ext cx="425885" cy="325675"/>
          </a:xfrm>
          <a:prstGeom prst="bentConnector3">
            <a:avLst>
              <a:gd name="adj1" fmla="val -7058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0800000">
            <a:off x="4509372" y="2682120"/>
            <a:ext cx="826717" cy="349181"/>
          </a:xfrm>
          <a:prstGeom prst="bentConnector3">
            <a:avLst>
              <a:gd name="adj1" fmla="val 2575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8884" y="4978334"/>
            <a:ext cx="1044434" cy="287219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835048" y="2317314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075130" y="2670130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338176" y="3008332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en-US" baseline="-25000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3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 animBg="1"/>
      <p:bldP spid="29" grpId="0"/>
      <p:bldP spid="37" grpId="0"/>
      <p:bldP spid="3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of Textual Reviews (View V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D912-1351-634A-8C62-1CD87216AF6E}" type="datetime1">
              <a:rPr lang="en-US" smtClean="0"/>
              <a:t>3/29/2020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44C54-BAF9-9C49-9C7D-D463085BC6A7}" type="slidenum">
              <a:rPr lang="en-US" smtClean="0"/>
              <a:t>16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82908" y="1916505"/>
            <a:ext cx="4067571" cy="2685766"/>
          </a:xfrm>
          <a:prstGeom prst="roundRect">
            <a:avLst>
              <a:gd name="adj" fmla="val 982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87984" y="4208625"/>
            <a:ext cx="10541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26084" y="4234025"/>
            <a:ext cx="177800" cy="177800"/>
          </a:xfrm>
          <a:prstGeom prst="ellipse">
            <a:avLst/>
          </a:prstGeom>
          <a:pattFill prst="zigZag">
            <a:fgClr>
              <a:schemeClr val="tx1"/>
            </a:fgClr>
            <a:bgClr>
              <a:schemeClr val="accent6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54684" y="4234025"/>
            <a:ext cx="177800" cy="177800"/>
          </a:xfrm>
          <a:prstGeom prst="ellipse">
            <a:avLst/>
          </a:prstGeom>
          <a:pattFill prst="zigZag">
            <a:fgClr>
              <a:schemeClr val="tx1"/>
            </a:fgClr>
            <a:bgClr>
              <a:schemeClr val="accent6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383284" y="4234025"/>
            <a:ext cx="177800" cy="177800"/>
          </a:xfrm>
          <a:prstGeom prst="ellipse">
            <a:avLst/>
          </a:prstGeom>
          <a:pattFill prst="zigZag">
            <a:fgClr>
              <a:schemeClr val="tx1"/>
            </a:fgClr>
            <a:bgClr>
              <a:schemeClr val="accent6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738884" y="4234025"/>
            <a:ext cx="177800" cy="177800"/>
          </a:xfrm>
          <a:prstGeom prst="ellipse">
            <a:avLst/>
          </a:prstGeom>
          <a:pattFill prst="zigZag">
            <a:fgClr>
              <a:schemeClr val="tx1"/>
            </a:fgClr>
            <a:bgClr>
              <a:schemeClr val="accent6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561084" y="4202275"/>
            <a:ext cx="190500" cy="13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40584" y="4208625"/>
            <a:ext cx="10541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678684" y="4234025"/>
            <a:ext cx="177800" cy="177800"/>
          </a:xfrm>
          <a:prstGeom prst="ellipse">
            <a:avLst/>
          </a:prstGeom>
          <a:pattFill prst="zigZag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07284" y="4234025"/>
            <a:ext cx="177800" cy="177800"/>
          </a:xfrm>
          <a:prstGeom prst="ellipse">
            <a:avLst/>
          </a:prstGeom>
          <a:pattFill prst="zigZag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135884" y="4234025"/>
            <a:ext cx="177800" cy="177800"/>
          </a:xfrm>
          <a:prstGeom prst="ellipse">
            <a:avLst/>
          </a:prstGeom>
          <a:pattFill prst="zigZag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491484" y="4234025"/>
            <a:ext cx="177800" cy="177800"/>
          </a:xfrm>
          <a:prstGeom prst="ellipse">
            <a:avLst/>
          </a:prstGeom>
          <a:pattFill prst="zigZag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313684" y="4202275"/>
            <a:ext cx="190500" cy="13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endCxn id="8" idx="0"/>
          </p:cNvCxnSpPr>
          <p:nvPr/>
        </p:nvCxnSpPr>
        <p:spPr>
          <a:xfrm flipH="1">
            <a:off x="1415034" y="4071042"/>
            <a:ext cx="885187" cy="1375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2300221" y="4071042"/>
            <a:ext cx="867413" cy="1375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131776" y="4386425"/>
                <a:ext cx="6021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User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charset="0"/>
                      </a:rPr>
                      <m:t>𝑢</m:t>
                    </m:r>
                  </m:oMath>
                </a14:m>
                <a:endParaRPr lang="en-US" sz="1200" i="1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76" y="4386425"/>
                <a:ext cx="602153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020"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893647" y="4386425"/>
                <a:ext cx="5963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Item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charset="0"/>
                      </a:rPr>
                      <m:t>𝑣</m:t>
                    </m:r>
                  </m:oMath>
                </a14:m>
                <a:endParaRPr lang="en-US" sz="1200" i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647" y="4386425"/>
                <a:ext cx="596382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020"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Document 23"/>
              <p:cNvSpPr/>
              <p:nvPr/>
            </p:nvSpPr>
            <p:spPr>
              <a:xfrm>
                <a:off x="1705803" y="2055676"/>
                <a:ext cx="1221783" cy="317500"/>
              </a:xfrm>
              <a:prstGeom prst="flowChartDocumen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Review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𝑢𝑣</m:t>
                        </m:r>
                      </m:sub>
                    </m:sSub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Document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803" y="2055676"/>
                <a:ext cx="1221783" cy="317500"/>
              </a:xfrm>
              <a:prstGeom prst="flowChartDocument">
                <a:avLst/>
              </a:prstGeom>
              <a:blipFill rotWithShape="0">
                <a:blip r:embed="rId4"/>
                <a:stretch>
                  <a:fillRect t="-14815" b="-1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/>
          <p:cNvSpPr/>
          <p:nvPr/>
        </p:nvSpPr>
        <p:spPr>
          <a:xfrm>
            <a:off x="1506238" y="3298185"/>
            <a:ext cx="1587965" cy="2682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Projection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43765" y="2725627"/>
            <a:ext cx="445227" cy="283633"/>
          </a:xfrm>
          <a:prstGeom prst="roundRect">
            <a:avLst>
              <a:gd name="adj" fmla="val 98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73171" y="3842442"/>
            <a:ext cx="10541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811271" y="3867842"/>
            <a:ext cx="177800" cy="1778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039871" y="3867842"/>
            <a:ext cx="177800" cy="1778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268471" y="3867842"/>
            <a:ext cx="177800" cy="1778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624071" y="3867842"/>
            <a:ext cx="177800" cy="1778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446271" y="3836092"/>
            <a:ext cx="190500" cy="13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11113" y="2748721"/>
                <a:ext cx="331181" cy="21544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𝑢𝑣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13" y="2748721"/>
                <a:ext cx="331181" cy="215444"/>
              </a:xfrm>
              <a:prstGeom prst="rect">
                <a:avLst/>
              </a:prstGeom>
              <a:blipFill rotWithShape="0">
                <a:blip r:embed="rId5"/>
                <a:stretch>
                  <a:fillRect l="-7273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ounded Rectangle 33"/>
          <p:cNvSpPr/>
          <p:nvPr/>
        </p:nvSpPr>
        <p:spPr>
          <a:xfrm>
            <a:off x="1177154" y="2725627"/>
            <a:ext cx="445227" cy="283633"/>
          </a:xfrm>
          <a:prstGeom prst="roundRect">
            <a:avLst>
              <a:gd name="adj" fmla="val 98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244502" y="2748721"/>
                <a:ext cx="331181" cy="21544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𝑢𝑣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502" y="2748721"/>
                <a:ext cx="331181" cy="215444"/>
              </a:xfrm>
              <a:prstGeom prst="rect">
                <a:avLst/>
              </a:prstGeom>
              <a:blipFill rotWithShape="0">
                <a:blip r:embed="rId6"/>
                <a:stretch>
                  <a:fillRect l="-7407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ounded Rectangle 35"/>
          <p:cNvSpPr/>
          <p:nvPr/>
        </p:nvSpPr>
        <p:spPr>
          <a:xfrm>
            <a:off x="1811206" y="2725627"/>
            <a:ext cx="445227" cy="283633"/>
          </a:xfrm>
          <a:prstGeom prst="roundRect">
            <a:avLst>
              <a:gd name="adj" fmla="val 98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878554" y="2748721"/>
                <a:ext cx="331181" cy="21544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𝑢𝑣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554" y="2748721"/>
                <a:ext cx="331181" cy="215444"/>
              </a:xfrm>
              <a:prstGeom prst="rect">
                <a:avLst/>
              </a:prstGeom>
              <a:blipFill rotWithShape="0">
                <a:blip r:embed="rId7"/>
                <a:stretch>
                  <a:fillRect l="-7407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ounded Rectangle 37"/>
          <p:cNvSpPr/>
          <p:nvPr/>
        </p:nvSpPr>
        <p:spPr>
          <a:xfrm>
            <a:off x="2764609" y="2725627"/>
            <a:ext cx="651858" cy="283633"/>
          </a:xfrm>
          <a:prstGeom prst="roundRect">
            <a:avLst>
              <a:gd name="adj" fmla="val 98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828540" y="2726156"/>
                <a:ext cx="589713" cy="2498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𝑢𝑣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𝑢𝑣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540" y="2726156"/>
                <a:ext cx="589713" cy="249812"/>
              </a:xfrm>
              <a:prstGeom prst="rect">
                <a:avLst/>
              </a:prstGeom>
              <a:blipFill rotWithShape="0">
                <a:blip r:embed="rId8"/>
                <a:stretch>
                  <a:fillRect l="-3093" r="-2062" b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ounded Rectangle 39"/>
          <p:cNvSpPr/>
          <p:nvPr/>
        </p:nvSpPr>
        <p:spPr>
          <a:xfrm>
            <a:off x="3618935" y="2725627"/>
            <a:ext cx="445227" cy="283633"/>
          </a:xfrm>
          <a:prstGeom prst="roundRect">
            <a:avLst>
              <a:gd name="adj" fmla="val 98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648183" y="2748721"/>
                <a:ext cx="419795" cy="232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𝑢𝑣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𝑢𝑣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183" y="2748721"/>
                <a:ext cx="419795" cy="232756"/>
              </a:xfrm>
              <a:prstGeom prst="rect">
                <a:avLst/>
              </a:prstGeom>
              <a:blipFill rotWithShape="0">
                <a:blip r:embed="rId9"/>
                <a:stretch>
                  <a:fillRect l="-4348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/>
          <p:cNvSpPr txBox="1"/>
          <p:nvPr/>
        </p:nvSpPr>
        <p:spPr>
          <a:xfrm>
            <a:off x="2354033" y="262767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/>
              <a:t>…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766379" y="2352186"/>
            <a:ext cx="1550316" cy="3734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1399768" y="2352186"/>
            <a:ext cx="916927" cy="3734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2033820" y="2352186"/>
            <a:ext cx="282875" cy="3734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316695" y="2352186"/>
            <a:ext cx="806702" cy="3739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316695" y="2352186"/>
            <a:ext cx="1524854" cy="3734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50060" y="2484831"/>
            <a:ext cx="3728540" cy="1227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2300221" y="3566447"/>
            <a:ext cx="0" cy="2759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766379" y="3009260"/>
            <a:ext cx="1533842" cy="2889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1399768" y="3009260"/>
            <a:ext cx="900453" cy="2889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2033820" y="3009260"/>
            <a:ext cx="266401" cy="2889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2300221" y="3009260"/>
            <a:ext cx="790317" cy="2889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2300221" y="3009260"/>
            <a:ext cx="1541328" cy="2889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3354" y="2726733"/>
            <a:ext cx="4226597" cy="1065310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1942084" y="4941658"/>
            <a:ext cx="4621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 Embedding by Paragraph Vector Learning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93517" y="4227150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707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of Visual Images (View V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D912-1351-634A-8C62-1CD87216AF6E}" type="datetime1">
              <a:rPr lang="en-US" smtClean="0"/>
              <a:t>3/29/2020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44C54-BAF9-9C49-9C7D-D463085BC6A7}" type="slidenum">
              <a:rPr lang="en-US" smtClean="0"/>
              <a:t>17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86797" y="1918851"/>
            <a:ext cx="4067571" cy="2685766"/>
          </a:xfrm>
          <a:prstGeom prst="roundRect">
            <a:avLst>
              <a:gd name="adj" fmla="val 982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Document 7"/>
              <p:cNvSpPr/>
              <p:nvPr/>
            </p:nvSpPr>
            <p:spPr>
              <a:xfrm>
                <a:off x="1696025" y="2057595"/>
                <a:ext cx="1221783" cy="317500"/>
              </a:xfrm>
              <a:prstGeom prst="flowChartDocumen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𝑢𝑣</m:t>
                        </m:r>
                      </m:sub>
                    </m:sSub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Documen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025" y="2057595"/>
                <a:ext cx="1221783" cy="317500"/>
              </a:xfrm>
              <a:prstGeom prst="flowChartDocument">
                <a:avLst/>
              </a:prstGeom>
              <a:blipFill rotWithShape="0">
                <a:blip r:embed="rId2"/>
                <a:stretch>
                  <a:fillRect t="-16667" b="-148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455348" y="2483291"/>
            <a:ext cx="3728540" cy="12325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59670" y="2560327"/>
            <a:ext cx="3094495" cy="1723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Multi-Layer Convolutional Neural Network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44448" y="2849436"/>
            <a:ext cx="2324940" cy="174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Multiple Fully Connected Layers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306917" y="2354105"/>
            <a:ext cx="1" cy="2062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306918" y="2732689"/>
            <a:ext cx="0" cy="1167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306918" y="3636704"/>
            <a:ext cx="102" cy="1822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404942" y="4047507"/>
            <a:ext cx="902078" cy="1428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307020" y="4047507"/>
            <a:ext cx="853271" cy="1433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129802" y="4374532"/>
                <a:ext cx="6021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User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charset="0"/>
                      </a:rPr>
                      <m:t>𝑢</m:t>
                    </m:r>
                  </m:oMath>
                </a14:m>
                <a:endParaRPr lang="en-US" sz="1200" i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802" y="4374532"/>
                <a:ext cx="602153" cy="276999"/>
              </a:xfrm>
              <a:prstGeom prst="rect">
                <a:avLst/>
              </a:prstGeom>
              <a:blipFill rotWithShape="0">
                <a:blip r:embed="rId3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891673" y="4374532"/>
                <a:ext cx="5963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Item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charset="0"/>
                      </a:rPr>
                      <m:t>𝑣</m:t>
                    </m:r>
                  </m:oMath>
                </a14:m>
                <a:endParaRPr lang="en-US" sz="1200" i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673" y="4374532"/>
                <a:ext cx="596382" cy="276999"/>
              </a:xfrm>
              <a:prstGeom prst="rect">
                <a:avLst/>
              </a:prstGeom>
              <a:blipFill rotWithShape="0">
                <a:blip r:embed="rId4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1779970" y="3818907"/>
            <a:ext cx="10541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818070" y="3844307"/>
            <a:ext cx="177800" cy="1778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046670" y="3844307"/>
            <a:ext cx="177800" cy="1778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275270" y="3844307"/>
            <a:ext cx="177800" cy="1778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630870" y="3844307"/>
            <a:ext cx="177800" cy="1778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453070" y="3812557"/>
            <a:ext cx="190500" cy="13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46199" y="3478295"/>
            <a:ext cx="1921438" cy="1584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Fully Connected Layer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86785" y="3158507"/>
            <a:ext cx="1640470" cy="165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987340" y="3190257"/>
            <a:ext cx="121440" cy="12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378260" y="3158507"/>
            <a:ext cx="190500" cy="13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1000" dirty="0">
                <a:solidFill>
                  <a:schemeClr val="tx1"/>
                </a:solidFill>
              </a:rPr>
              <a:t>…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139740" y="3190257"/>
            <a:ext cx="121440" cy="12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292140" y="3190257"/>
            <a:ext cx="121440" cy="12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520740" y="3190257"/>
            <a:ext cx="121440" cy="12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834940" y="3190257"/>
            <a:ext cx="121440" cy="12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682540" y="3190257"/>
            <a:ext cx="121440" cy="12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530140" y="3190257"/>
            <a:ext cx="121440" cy="12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673140" y="3190257"/>
            <a:ext cx="121440" cy="12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825540" y="3190257"/>
            <a:ext cx="121440" cy="12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977940" y="3190257"/>
            <a:ext cx="121440" cy="12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306918" y="3023686"/>
            <a:ext cx="102" cy="1348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06918" y="3323607"/>
            <a:ext cx="102" cy="1546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77892" y="4190382"/>
            <a:ext cx="10541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915992" y="4215782"/>
            <a:ext cx="177800" cy="17780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accent6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144592" y="4215782"/>
            <a:ext cx="177800" cy="17780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accent6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373192" y="4215782"/>
            <a:ext cx="177800" cy="17780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accent6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728792" y="4215782"/>
            <a:ext cx="177800" cy="17780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accent6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550992" y="4184032"/>
            <a:ext cx="190500" cy="13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633241" y="4190832"/>
            <a:ext cx="10541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671341" y="4216232"/>
            <a:ext cx="177800" cy="177800"/>
          </a:xfrm>
          <a:prstGeom prst="ellipse">
            <a:avLst/>
          </a:prstGeom>
          <a:pattFill prst="pct50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899941" y="4216232"/>
            <a:ext cx="177800" cy="177800"/>
          </a:xfrm>
          <a:prstGeom prst="ellipse">
            <a:avLst/>
          </a:prstGeom>
          <a:pattFill prst="pct50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128541" y="4216232"/>
            <a:ext cx="177800" cy="177800"/>
          </a:xfrm>
          <a:prstGeom prst="ellipse">
            <a:avLst/>
          </a:prstGeom>
          <a:pattFill prst="pct50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484141" y="4216232"/>
            <a:ext cx="177800" cy="177800"/>
          </a:xfrm>
          <a:prstGeom prst="ellipse">
            <a:avLst/>
          </a:prstGeom>
          <a:pattFill prst="pct50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306341" y="4184482"/>
            <a:ext cx="190500" cy="13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5768" y="2953741"/>
            <a:ext cx="3776253" cy="615985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1754194" y="4941658"/>
            <a:ext cx="5044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Embedding by Convolutional Neural Network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86797" y="4215782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748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of Numerical Ratings (View V</a:t>
            </a:r>
            <a:r>
              <a:rPr lang="en-US" baseline="-25000" dirty="0"/>
              <a:t>3</a:t>
            </a:r>
            <a:r>
              <a:rPr lang="en-US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D912-1351-634A-8C62-1CD87216AF6E}" type="datetime1">
              <a:rPr lang="en-US" smtClean="0"/>
              <a:t>3/29/2020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44C54-BAF9-9C49-9C7D-D463085BC6A7}" type="slidenum">
              <a:rPr lang="en-US" smtClean="0"/>
              <a:t>18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73131" y="1918851"/>
            <a:ext cx="4067571" cy="2685766"/>
          </a:xfrm>
          <a:prstGeom prst="roundRect">
            <a:avLst>
              <a:gd name="adj" fmla="val 982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3542" y="3827179"/>
            <a:ext cx="10541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61642" y="3852579"/>
            <a:ext cx="177800" cy="1778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90242" y="3852579"/>
            <a:ext cx="177800" cy="1778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418842" y="3852579"/>
            <a:ext cx="177800" cy="1778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774442" y="3852579"/>
            <a:ext cx="177800" cy="1778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596642" y="3820829"/>
            <a:ext cx="190500" cy="13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23542" y="4198382"/>
            <a:ext cx="10541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61642" y="4223782"/>
            <a:ext cx="177800" cy="177800"/>
          </a:xfrm>
          <a:prstGeom prst="ellipse">
            <a:avLst/>
          </a:prstGeom>
          <a:pattFill prst="ltUpDiag">
            <a:fgClr>
              <a:schemeClr val="tx1"/>
            </a:fgClr>
            <a:bgClr>
              <a:schemeClr val="accent6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190242" y="4223782"/>
            <a:ext cx="177800" cy="177800"/>
          </a:xfrm>
          <a:prstGeom prst="ellipse">
            <a:avLst/>
          </a:prstGeom>
          <a:pattFill prst="ltUpDiag">
            <a:fgClr>
              <a:schemeClr val="tx1"/>
            </a:fgClr>
            <a:bgClr>
              <a:schemeClr val="accent6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418842" y="4223782"/>
            <a:ext cx="177800" cy="177800"/>
          </a:xfrm>
          <a:prstGeom prst="ellipse">
            <a:avLst/>
          </a:prstGeom>
          <a:pattFill prst="ltUpDiag">
            <a:fgClr>
              <a:schemeClr val="tx1"/>
            </a:fgClr>
            <a:bgClr>
              <a:schemeClr val="accent6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774442" y="4223782"/>
            <a:ext cx="177800" cy="177800"/>
          </a:xfrm>
          <a:prstGeom prst="ellipse">
            <a:avLst/>
          </a:prstGeom>
          <a:pattFill prst="ltUpDiag">
            <a:fgClr>
              <a:schemeClr val="tx1"/>
            </a:fgClr>
            <a:bgClr>
              <a:schemeClr val="accent6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596642" y="4192032"/>
            <a:ext cx="190500" cy="13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14242" y="4198382"/>
            <a:ext cx="10541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752342" y="4223782"/>
            <a:ext cx="177800" cy="177800"/>
          </a:xfrm>
          <a:prstGeom prst="ellipse">
            <a:avLst/>
          </a:prstGeom>
          <a:pattFill prst="ltUpDiag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980942" y="4223782"/>
            <a:ext cx="177800" cy="177800"/>
          </a:xfrm>
          <a:prstGeom prst="ellipse">
            <a:avLst/>
          </a:prstGeom>
          <a:pattFill prst="ltUpDiag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209542" y="4223782"/>
            <a:ext cx="177800" cy="177800"/>
          </a:xfrm>
          <a:prstGeom prst="ellipse">
            <a:avLst/>
          </a:prstGeom>
          <a:pattFill prst="ltUpDiag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565142" y="4223782"/>
            <a:ext cx="177800" cy="177800"/>
          </a:xfrm>
          <a:prstGeom prst="ellipse">
            <a:avLst/>
          </a:prstGeom>
          <a:pattFill prst="ltUpDiag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387342" y="4192032"/>
            <a:ext cx="190500" cy="13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62622" y="2484941"/>
            <a:ext cx="3728540" cy="12325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30267" y="3233731"/>
            <a:ext cx="3403945" cy="2682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Fully Connected Layer 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048174" y="2713623"/>
            <a:ext cx="2557434" cy="2682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Fully Connected Layer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142079" y="4369288"/>
                <a:ext cx="6021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User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charset="0"/>
                      </a:rPr>
                      <m:t>𝑢</m:t>
                    </m:r>
                  </m:oMath>
                </a14:m>
                <a:endParaRPr lang="en-US" sz="1200" i="1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079" y="4369288"/>
                <a:ext cx="602153" cy="276999"/>
              </a:xfrm>
              <a:prstGeom prst="rect">
                <a:avLst/>
              </a:prstGeom>
              <a:blipFill rotWithShape="0">
                <a:blip r:embed="rId2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942050" y="4369288"/>
                <a:ext cx="5963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Item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charset="0"/>
                      </a:rPr>
                      <m:t>𝑣</m:t>
                    </m:r>
                  </m:oMath>
                </a14:m>
                <a:endParaRPr lang="en-US" sz="1200" i="1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050" y="4369288"/>
                <a:ext cx="596382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031"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2714242" y="3827179"/>
            <a:ext cx="10541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752342" y="3852579"/>
            <a:ext cx="177800" cy="1778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980942" y="3852579"/>
            <a:ext cx="177800" cy="1778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09542" y="3852579"/>
            <a:ext cx="177800" cy="1778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565142" y="3852579"/>
            <a:ext cx="177800" cy="1778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387342" y="3820829"/>
            <a:ext cx="190500" cy="13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Document 36"/>
              <p:cNvSpPr/>
              <p:nvPr/>
            </p:nvSpPr>
            <p:spPr>
              <a:xfrm>
                <a:off x="1708649" y="2058022"/>
                <a:ext cx="1221783" cy="317500"/>
              </a:xfrm>
              <a:prstGeom prst="flowChartDocumen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Rating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𝑢𝑣</m:t>
                        </m:r>
                      </m:sub>
                    </m:sSub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Document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649" y="2058022"/>
                <a:ext cx="1221783" cy="317500"/>
              </a:xfrm>
              <a:prstGeom prst="flowChartDocument">
                <a:avLst/>
              </a:prstGeom>
              <a:blipFill rotWithShape="0">
                <a:blip r:embed="rId4"/>
                <a:stretch>
                  <a:fillRect t="-16667" b="-148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/>
          <p:nvPr/>
        </p:nvCxnSpPr>
        <p:spPr>
          <a:xfrm>
            <a:off x="1450592" y="4055779"/>
            <a:ext cx="0" cy="1426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241292" y="4055779"/>
            <a:ext cx="0" cy="1426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1450592" y="3501993"/>
            <a:ext cx="881648" cy="3251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2332240" y="3501993"/>
            <a:ext cx="909052" cy="3251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2326892" y="2958135"/>
            <a:ext cx="5348" cy="2755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2319541" y="2354532"/>
            <a:ext cx="7350" cy="3353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4518" y="2970351"/>
            <a:ext cx="3579513" cy="376256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1467" y="3339994"/>
            <a:ext cx="3926231" cy="543192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942084" y="4941658"/>
            <a:ext cx="436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Rating Embedding </a:t>
            </a:r>
            <a:r>
              <a:rPr lang="en-US"/>
              <a:t>by Fully </a:t>
            </a:r>
            <a:r>
              <a:rPr lang="en-US" dirty="0"/>
              <a:t>Connected Layers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82213" y="4260409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288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Representation Learning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D912-1351-634A-8C62-1CD87216AF6E}" type="datetime1">
              <a:rPr lang="en-US" smtClean="0"/>
              <a:t>3/29/2020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44C54-BAF9-9C49-9C7D-D463085BC6A7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651" y="1099188"/>
            <a:ext cx="4855090" cy="38594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37805" y="1099188"/>
            <a:ext cx="2489239" cy="16853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84467" y="2730074"/>
            <a:ext cx="2467629" cy="16757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84469" y="4415464"/>
            <a:ext cx="2467627" cy="16826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24" y="5191160"/>
            <a:ext cx="4098091" cy="56114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663240" y="2360742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75940" y="4017028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75940" y="5693285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537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774389"/>
            <a:ext cx="8350757" cy="2047803"/>
          </a:xfrm>
        </p:spPr>
        <p:txBody>
          <a:bodyPr>
            <a:normAutofit/>
          </a:bodyPr>
          <a:lstStyle/>
          <a:p>
            <a:r>
              <a:rPr lang="en-US" dirty="0"/>
              <a:t>Amazon Movie and TV Review dataset (~1.7M reviews) </a:t>
            </a:r>
          </a:p>
          <a:p>
            <a:endParaRPr lang="en-US" sz="1200" dirty="0"/>
          </a:p>
          <a:p>
            <a:pPr marL="0" indent="0">
              <a:buNone/>
            </a:pPr>
            <a:r>
              <a:rPr lang="en-US" sz="1400" dirty="0"/>
              <a:t>(</a:t>
            </a:r>
            <a:r>
              <a:rPr lang="en-US" sz="1400" dirty="0">
                <a:hlinkClick r:id="rId2"/>
              </a:rPr>
              <a:t>http://snap.stanford.edu/data/amazon/productGraph/categoryFiles/reviews_Movies_and_TV_5.json.gz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dirty="0"/>
              <a:t>Training Set: 75%;  Test Set: 25%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D912-1351-634A-8C62-1CD87216AF6E}" type="datetime1">
              <a:rPr lang="en-US" smtClean="0"/>
              <a:t>3/29/2020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44C54-BAF9-9C49-9C7D-D463085BC6A7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AE99EAE-427E-4AD0-84F6-E63615779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386503"/>
              </p:ext>
            </p:extLst>
          </p:nvPr>
        </p:nvGraphicFramePr>
        <p:xfrm>
          <a:off x="811764" y="4267511"/>
          <a:ext cx="7501810" cy="1602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362">
                  <a:extLst>
                    <a:ext uri="{9D8B030D-6E8A-4147-A177-3AD203B41FA5}">
                      <a16:colId xmlns:a16="http://schemas.microsoft.com/office/drawing/2014/main" val="640301358"/>
                    </a:ext>
                  </a:extLst>
                </a:gridCol>
                <a:gridCol w="1693215">
                  <a:extLst>
                    <a:ext uri="{9D8B030D-6E8A-4147-A177-3AD203B41FA5}">
                      <a16:colId xmlns:a16="http://schemas.microsoft.com/office/drawing/2014/main" val="2496028650"/>
                    </a:ext>
                  </a:extLst>
                </a:gridCol>
                <a:gridCol w="1307509">
                  <a:extLst>
                    <a:ext uri="{9D8B030D-6E8A-4147-A177-3AD203B41FA5}">
                      <a16:colId xmlns:a16="http://schemas.microsoft.com/office/drawing/2014/main" val="1678171485"/>
                    </a:ext>
                  </a:extLst>
                </a:gridCol>
                <a:gridCol w="1500362">
                  <a:extLst>
                    <a:ext uri="{9D8B030D-6E8A-4147-A177-3AD203B41FA5}">
                      <a16:colId xmlns:a16="http://schemas.microsoft.com/office/drawing/2014/main" val="3170680421"/>
                    </a:ext>
                  </a:extLst>
                </a:gridCol>
                <a:gridCol w="1500362">
                  <a:extLst>
                    <a:ext uri="{9D8B030D-6E8A-4147-A177-3AD203B41FA5}">
                      <a16:colId xmlns:a16="http://schemas.microsoft.com/office/drawing/2014/main" val="3613974029"/>
                    </a:ext>
                  </a:extLst>
                </a:gridCol>
              </a:tblGrid>
              <a:tr h="588013">
                <a:tc>
                  <a:txBody>
                    <a:bodyPr/>
                    <a:lstStyle/>
                    <a:p>
                      <a:r>
                        <a:rPr lang="en-US"/>
                        <a:t>Dataset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#Reviewers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#Movies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#Reviews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Sparsity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174484"/>
                  </a:ext>
                </a:extLst>
              </a:tr>
              <a:tr h="1014925">
                <a:tc>
                  <a:txBody>
                    <a:bodyPr/>
                    <a:lstStyle/>
                    <a:p>
                      <a:r>
                        <a:rPr lang="en-US"/>
                        <a:t>Movies &amp; TV 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123,960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50,052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1,697,533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0.02736%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740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3853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5739" y="4031542"/>
            <a:ext cx="1470112" cy="6395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Extendable to New Information Sources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D912-1351-634A-8C62-1CD87216AF6E}" type="datetime1">
              <a:rPr lang="en-US" smtClean="0"/>
              <a:t>3/29/2020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44C54-BAF9-9C49-9C7D-D463085BC6A7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8859" y="1454629"/>
            <a:ext cx="1287831" cy="12878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3039" y="1693636"/>
            <a:ext cx="1583778" cy="8384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9767" y="1497679"/>
            <a:ext cx="1275412" cy="1205334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453327" y="1356813"/>
            <a:ext cx="5408854" cy="15446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128333" y="1824221"/>
            <a:ext cx="58872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➕</a:t>
            </a:r>
            <a:endParaRPr lang="en-US" sz="6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3208" y="1379506"/>
            <a:ext cx="1269683" cy="67836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4217" y="2161117"/>
            <a:ext cx="876261" cy="65649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90132" y="2594737"/>
            <a:ext cx="565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Text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20247" y="2565085"/>
            <a:ext cx="759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Image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44967" y="2565085"/>
            <a:ext cx="868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Ratings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275842" y="1529785"/>
            <a:ext cx="694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Voice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275842" y="2304161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Video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17640" y="4657423"/>
            <a:ext cx="6595566" cy="697486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1604939" y="4077465"/>
            <a:ext cx="595315" cy="1277444"/>
          </a:xfrm>
          <a:prstGeom prst="roundRect">
            <a:avLst/>
          </a:prstGeom>
          <a:solidFill>
            <a:schemeClr val="accent5">
              <a:lumMod val="75000"/>
              <a:alpha val="2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endCxn id="21" idx="2"/>
          </p:cNvCxnSpPr>
          <p:nvPr/>
        </p:nvCxnSpPr>
        <p:spPr>
          <a:xfrm flipV="1">
            <a:off x="1898457" y="5354909"/>
            <a:ext cx="4140" cy="3445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86642" y="5616037"/>
            <a:ext cx="3578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Gradient </a:t>
            </a:r>
            <a:r>
              <a:rPr lang="en-US"/>
              <a:t>on parameters from view k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2390796" y="4077465"/>
            <a:ext cx="5859054" cy="1277444"/>
          </a:xfrm>
          <a:prstGeom prst="roundRect">
            <a:avLst>
              <a:gd name="adj" fmla="val 8714"/>
            </a:avLst>
          </a:prstGeom>
          <a:solidFill>
            <a:schemeClr val="accent5">
              <a:lumMod val="75000"/>
              <a:alpha val="2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405919" y="5329940"/>
            <a:ext cx="0" cy="3757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324680" y="5611524"/>
            <a:ext cx="3985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contains parameters of view k itself</a:t>
            </a:r>
          </a:p>
          <a:p>
            <a:r>
              <a:rPr lang="en-US" dirty="0"/>
              <a:t>Independent from other views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3918" y="3293887"/>
            <a:ext cx="4523982" cy="61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92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/>
      <p:bldP spid="18" grpId="0"/>
      <p:bldP spid="21" grpId="0" animBg="1"/>
      <p:bldP spid="27" grpId="0"/>
      <p:bldP spid="28" grpId="0" animBg="1"/>
      <p:bldP spid="3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Baseline Methods</a:t>
            </a:r>
          </a:p>
          <a:p>
            <a:pPr lvl="1"/>
            <a:r>
              <a:rPr lang="en-US" dirty="0"/>
              <a:t>BPR: Bayesian Personalized Ranking with </a:t>
            </a:r>
            <a:r>
              <a:rPr lang="en-US" dirty="0">
                <a:solidFill>
                  <a:srgbClr val="2D33D3"/>
                </a:solidFill>
              </a:rPr>
              <a:t>implicit feedback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HFT: Hidden factor and topics model integrated into BPR, because the original model is designed for rating prediction. It relies on </a:t>
            </a:r>
            <a:r>
              <a:rPr lang="en-US" dirty="0">
                <a:solidFill>
                  <a:srgbClr val="2D33D3"/>
                </a:solidFill>
              </a:rPr>
              <a:t>reviews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VBPR: Visual Bayesian Personalized Ranking method based on </a:t>
            </a:r>
            <a:r>
              <a:rPr lang="en-US" dirty="0">
                <a:solidFill>
                  <a:srgbClr val="2D33D3"/>
                </a:solidFill>
              </a:rPr>
              <a:t>images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D912-1351-634A-8C62-1CD87216AF6E}" type="datetime1">
              <a:rPr lang="en-US" smtClean="0"/>
              <a:t>3/29/2020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44C54-BAF9-9C49-9C7D-D463085BC6A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77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11" y="1121489"/>
            <a:ext cx="8295569" cy="4353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Compare with Shallow Models on NDCG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D912-1351-634A-8C62-1CD87216AF6E}" type="datetime1">
              <a:rPr lang="en-US" smtClean="0"/>
              <a:t>3/29/2020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44C54-BAF9-9C49-9C7D-D463085BC6A7}" type="slidenum">
              <a:rPr lang="en-US" smtClean="0"/>
              <a:t>22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89019" y="5615899"/>
            <a:ext cx="7323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State-of-the-art = Best of {BPR (</a:t>
            </a:r>
            <a:r>
              <a:rPr lang="en-US"/>
              <a:t>by rating), HFT (by review), VBPR (by image)}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004672" y="1121490"/>
            <a:ext cx="577808" cy="3736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993420" y="1150835"/>
            <a:ext cx="539780" cy="3700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057900" y="1137204"/>
            <a:ext cx="504475" cy="37205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082695" y="1121489"/>
            <a:ext cx="483455" cy="3729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988534" y="1774089"/>
            <a:ext cx="1485900" cy="3077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316859" y="1150834"/>
            <a:ext cx="1265621" cy="37068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002819" y="1780423"/>
            <a:ext cx="1485900" cy="3077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352165" y="1774081"/>
            <a:ext cx="1244600" cy="3077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027614" y="1774090"/>
            <a:ext cx="1485900" cy="3077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366450" y="1780448"/>
            <a:ext cx="1244600" cy="3077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031389" y="1780423"/>
            <a:ext cx="1485900" cy="3077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391245" y="1315459"/>
            <a:ext cx="1244600" cy="35358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84864" y="627508"/>
            <a:ext cx="1459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Times of </a:t>
            </a:r>
          </a:p>
          <a:p>
            <a:pPr algn="r"/>
            <a:r>
              <a:rPr lang="en-US" b="1" dirty="0"/>
              <a:t>Improvement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909151" y="860597"/>
            <a:ext cx="6638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2.08		                   1.61		               1.34	                           1.54</a:t>
            </a:r>
          </a:p>
        </p:txBody>
      </p:sp>
    </p:spTree>
    <p:extLst>
      <p:ext uri="{BB962C8B-B14F-4D97-AF65-F5344CB8AC3E}">
        <p14:creationId xmlns:p14="http://schemas.microsoft.com/office/powerpoint/2010/main" val="200319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3" grpId="0"/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B7616-2AC3-40CF-A262-E8D14E76A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4AFB8-BC5D-447F-971D-7BBB30412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Reviewer</a:t>
            </a:r>
          </a:p>
          <a:p>
            <a:pPr lvl="1"/>
            <a:r>
              <a:rPr lang="en-US" dirty="0"/>
              <a:t>Minimum 5 reviews</a:t>
            </a:r>
          </a:p>
          <a:p>
            <a:pPr lvl="1"/>
            <a:r>
              <a:rPr lang="en-US" dirty="0"/>
              <a:t>Maximum 2,213 reviews</a:t>
            </a:r>
          </a:p>
          <a:p>
            <a:pPr lvl="1"/>
            <a:r>
              <a:rPr lang="en-US" dirty="0"/>
              <a:t>Row Sparsity – 0.00999% - 4.42140%</a:t>
            </a:r>
          </a:p>
          <a:p>
            <a:pPr lvl="1"/>
            <a:endParaRPr lang="en-US" dirty="0"/>
          </a:p>
          <a:p>
            <a:r>
              <a:rPr lang="en-US" dirty="0"/>
              <a:t>Movie</a:t>
            </a:r>
          </a:p>
          <a:p>
            <a:pPr lvl="1"/>
            <a:r>
              <a:rPr lang="en-US" dirty="0"/>
              <a:t>Minimum 5 reviews</a:t>
            </a:r>
          </a:p>
          <a:p>
            <a:pPr lvl="1"/>
            <a:r>
              <a:rPr lang="en-US" dirty="0"/>
              <a:t>Maximum 2,368 reviews</a:t>
            </a:r>
          </a:p>
          <a:p>
            <a:pPr lvl="1"/>
            <a:r>
              <a:rPr lang="en-US" dirty="0"/>
              <a:t>Column Sparsity – 0.00403% - 1.1903%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A2A51-E478-4B5B-AF5F-69F93329E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D912-1351-634A-8C62-1CD87216AF6E}" type="datetime1">
              <a:rPr lang="en-US" smtClean="0"/>
              <a:t>3/29/2020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58C73B-5A3B-4A99-BFDC-2D5EF0D7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44C54-BAF9-9C49-9C7D-D463085BC6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16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D4BFF-7236-43CF-BC39-1C7C25DC1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Characteristics - Ratings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7E400-4C9A-4314-924A-E72E53D43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971267"/>
            <a:ext cx="7888110" cy="5118637"/>
          </a:xfrm>
        </p:spPr>
        <p:txBody>
          <a:bodyPr/>
          <a:lstStyle/>
          <a:p>
            <a:r>
              <a:rPr lang="en-US" dirty="0"/>
              <a:t>Mean Ratings - 4.1106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80066-9B59-4E73-8CD3-150128D11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D912-1351-634A-8C62-1CD87216AF6E}" type="datetime1">
              <a:rPr lang="en-US" smtClean="0"/>
              <a:t>3/29/2020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01272C-57EB-4077-B43B-77CCA5A37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44C54-BAF9-9C49-9C7D-D463085BC6A7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1413F71-5CFB-4052-83EB-38699B946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360" y="1719073"/>
            <a:ext cx="5669279" cy="416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63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C32E-09AD-43F0-9839-F03587E6E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Rating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3E7D4-3AE7-4DF6-B5E4-F0BBBA2D8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Model</a:t>
            </a:r>
          </a:p>
          <a:p>
            <a:pPr lvl="1"/>
            <a:r>
              <a:rPr lang="en-US" dirty="0"/>
              <a:t>Collaborative filtering using reviewer, movie and rating information will be used to fill in predictions for each reviewer for movies they haven’t rated, using the training data (75%).</a:t>
            </a:r>
          </a:p>
          <a:p>
            <a:pPr lvl="1"/>
            <a:r>
              <a:rPr lang="en-US" dirty="0"/>
              <a:t>The Model’s accuracy will be evaluated by calculating the MAE and RMSE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NOTE:  User and Reviewer are used interchangeably in this presentation.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78785-E4BC-4877-B43C-C0C52720A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D912-1351-634A-8C62-1CD87216AF6E}" type="datetime1">
              <a:rPr lang="en-US" smtClean="0"/>
              <a:t>3/29/2020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C7120-9AFB-4540-BF8D-04BB8D57F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44C54-BAF9-9C49-9C7D-D463085BC6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62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E824E-4DA4-4B27-B054-C5929BBB1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Movie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FA9C4-3035-4151-A55F-955AE2531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user, using the predicted ratings, the top 10 movies (with highest predicted rating) that haven’t been rated by the user will be recommended.</a:t>
            </a:r>
          </a:p>
          <a:p>
            <a:r>
              <a:rPr lang="en-US" dirty="0"/>
              <a:t>Evaluate the quality of recommendation by using the test data and calculating precision, recall, F-measure and NDCG.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6EEE5-DD86-4932-BA6D-9E22C50C2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D912-1351-634A-8C62-1CD87216AF6E}" type="datetime1">
              <a:rPr lang="en-US" smtClean="0"/>
              <a:t>3/29/2020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2D99E2-3464-4CD6-87B2-710FF8F4A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44C54-BAF9-9C49-9C7D-D463085BC6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73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C1B6E-15E2-4836-9EC6-730ED10F1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Refinements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54C6B-1269-48A5-BCBC-20AB6FD3E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correction for User bias based on difference between users mean rating and overall mean rating for all users.</a:t>
            </a:r>
          </a:p>
          <a:p>
            <a:r>
              <a:rPr lang="en-US" dirty="0"/>
              <a:t>Apply correction for Movie bias based on difference between mean rating for the Movie and over all mean rating for all movies.</a:t>
            </a:r>
          </a:p>
          <a:p>
            <a:r>
              <a:rPr lang="en-US" dirty="0"/>
              <a:t>Evaluate the new model by calculating MAE and RMSE.</a:t>
            </a:r>
          </a:p>
          <a:p>
            <a:r>
              <a:rPr lang="en-US" dirty="0"/>
              <a:t>Generate new recommendation list for all users.</a:t>
            </a:r>
          </a:p>
          <a:p>
            <a:r>
              <a:rPr lang="en-US" dirty="0"/>
              <a:t>Evaluate quality of the recommendation using test data by calculating Precision, Recall, F-measure and NDCG.</a:t>
            </a:r>
          </a:p>
          <a:p>
            <a:r>
              <a:rPr lang="en-US" dirty="0"/>
              <a:t>Compare against prior model’s performance.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3B1E9-F0FF-4D34-8609-3A2680788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D912-1351-634A-8C62-1CD87216AF6E}" type="datetime1">
              <a:rPr lang="en-US" smtClean="0"/>
              <a:t>3/29/2020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A29123-AF37-44D1-95C4-6F3B61C58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44C54-BAF9-9C49-9C7D-D463085BC6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65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D9C33-DEF9-425D-8119-EC2D46B8E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Refinements using supplemental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44AD9-C27D-4E5B-99F8-C82911617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Summary - NLP</a:t>
            </a:r>
          </a:p>
          <a:p>
            <a:r>
              <a:rPr lang="en-US" dirty="0"/>
              <a:t>Review Text – Use NLP techniques</a:t>
            </a:r>
          </a:p>
          <a:p>
            <a:r>
              <a:rPr lang="en-US" dirty="0"/>
              <a:t>Timestamps – Seasonal patterns of review frequency as a movie attribute? Month?</a:t>
            </a:r>
          </a:p>
          <a:p>
            <a:r>
              <a:rPr lang="en-US" dirty="0"/>
              <a:t>ASIN – Get movie attributes from Amazon and add it as another factor.</a:t>
            </a:r>
          </a:p>
          <a:p>
            <a:r>
              <a:rPr lang="en-US" dirty="0" err="1"/>
              <a:t>MovieLens</a:t>
            </a:r>
            <a:r>
              <a:rPr lang="en-US" dirty="0"/>
              <a:t> – If we can link the 2 databases, the movie tags in </a:t>
            </a:r>
            <a:r>
              <a:rPr lang="en-US" dirty="0" err="1"/>
              <a:t>MovieLens</a:t>
            </a:r>
            <a:r>
              <a:rPr lang="en-US" dirty="0"/>
              <a:t> data will be an additional factor.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3E99C-477A-43A1-B9D3-BBBDAE042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D912-1351-634A-8C62-1CD87216AF6E}" type="datetime1">
              <a:rPr lang="en-US" smtClean="0"/>
              <a:t>3/29/2020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645EB2-474A-4AC1-9FCB-B320D164B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44C54-BAF9-9C49-9C7D-D463085BC6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29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Impact of Embedding Size – Need equivalent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D912-1351-634A-8C62-1CD87216AF6E}" type="datetime1">
              <a:rPr lang="en-US" smtClean="0"/>
              <a:t>3/29/2020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44C54-BAF9-9C49-9C7D-D463085BC6A7}" type="slidenum">
              <a:rPr lang="en-US" smtClean="0"/>
              <a:t>9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33" y="1151761"/>
            <a:ext cx="7276612" cy="2631966"/>
          </a:xfrm>
          <a:prstGeom prst="rect">
            <a:avLst/>
          </a:prstGeom>
        </p:spPr>
      </p:pic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157656" y="687490"/>
            <a:ext cx="8870730" cy="60339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Tune embedding size from 10 to 500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Observations</a:t>
            </a:r>
          </a:p>
          <a:p>
            <a:pPr lvl="1"/>
            <a:r>
              <a:rPr lang="en-US" dirty="0"/>
              <a:t>Our model: performance keeps increasing until about 300 dimension, and does not decrease when using more dimensions.</a:t>
            </a:r>
          </a:p>
          <a:p>
            <a:pPr lvl="1"/>
            <a:r>
              <a:rPr lang="en-US" dirty="0"/>
              <a:t>Shallow baselines: best performance when dimension less than 100, performance decreases when using more dimensions.</a:t>
            </a:r>
          </a:p>
          <a:p>
            <a:r>
              <a:rPr lang="en-US" dirty="0"/>
              <a:t>What we learn</a:t>
            </a:r>
          </a:p>
          <a:p>
            <a:pPr lvl="1"/>
            <a:r>
              <a:rPr lang="en-US" dirty="0"/>
              <a:t>Deep models can capture more complex interaction from data</a:t>
            </a:r>
          </a:p>
          <a:p>
            <a:pPr lvl="1"/>
            <a:r>
              <a:rPr lang="en-US" dirty="0"/>
              <a:t>Learning ability of shallow models is limited and may over-fit if model complexity is too high.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055276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e-tigh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MyTheme-tight.thmx</Template>
  <TotalTime>26338</TotalTime>
  <Words>1018</Words>
  <Application>Microsoft Office PowerPoint</Application>
  <PresentationFormat>On-screen Show (4:3)</PresentationFormat>
  <Paragraphs>311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Microsoft YaHei UI</vt:lpstr>
      <vt:lpstr>Arial</vt:lpstr>
      <vt:lpstr>Calibri</vt:lpstr>
      <vt:lpstr>Cambria Math</vt:lpstr>
      <vt:lpstr>Segoe UI</vt:lpstr>
      <vt:lpstr>Segoe UI Light</vt:lpstr>
      <vt:lpstr>Wingdings</vt:lpstr>
      <vt:lpstr>MyTheme-tight</vt:lpstr>
      <vt:lpstr>Movie Recommendation System CS550 – Final Project</vt:lpstr>
      <vt:lpstr>Experimental Setup</vt:lpstr>
      <vt:lpstr>Data Characteristics</vt:lpstr>
      <vt:lpstr>Data Characteristics - Ratings</vt:lpstr>
      <vt:lpstr>Rating Prediction</vt:lpstr>
      <vt:lpstr>Movie Recommendation</vt:lpstr>
      <vt:lpstr>Model Refinements</vt:lpstr>
      <vt:lpstr>Refinements using supplemental data</vt:lpstr>
      <vt:lpstr>Impact of Embedding Size – Need equivalent</vt:lpstr>
      <vt:lpstr>Summary and Future Works - TBF</vt:lpstr>
      <vt:lpstr>PowerPoint Presentation</vt:lpstr>
      <vt:lpstr>Deep Representation Learning</vt:lpstr>
      <vt:lpstr>Joint Representation Learning</vt:lpstr>
      <vt:lpstr>Joint Representation Learning</vt:lpstr>
      <vt:lpstr>Joint Representation Learning</vt:lpstr>
      <vt:lpstr>Modeling of Textual Reviews (View V1)</vt:lpstr>
      <vt:lpstr>Modeling of Visual Images (View V2)</vt:lpstr>
      <vt:lpstr>Modeling of Numerical Ratings (View V3)</vt:lpstr>
      <vt:lpstr>Joint Representation Learning</vt:lpstr>
      <vt:lpstr>Extendable to New Information Sources</vt:lpstr>
      <vt:lpstr>Baseline methods</vt:lpstr>
      <vt:lpstr>Compare with Shallow Models on NDCG</vt:lpstr>
    </vt:vector>
  </TitlesOfParts>
  <Company>Tsinghua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Evison Zhang</dc:creator>
  <cp:lastModifiedBy>Krishnamurthy Subramanian</cp:lastModifiedBy>
  <cp:revision>3280</cp:revision>
  <dcterms:created xsi:type="dcterms:W3CDTF">2013-07-29T17:37:30Z</dcterms:created>
  <dcterms:modified xsi:type="dcterms:W3CDTF">2020-03-29T20:06:05Z</dcterms:modified>
</cp:coreProperties>
</file>